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13" r:id="rId2"/>
    <p:sldId id="391" r:id="rId3"/>
    <p:sldId id="394" r:id="rId4"/>
    <p:sldId id="395" r:id="rId5"/>
    <p:sldId id="39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12" r:id="rId16"/>
    <p:sldId id="410" r:id="rId17"/>
    <p:sldId id="411" r:id="rId18"/>
    <p:sldId id="407" r:id="rId19"/>
    <p:sldId id="408" r:id="rId20"/>
    <p:sldId id="400" r:id="rId21"/>
    <p:sldId id="437" r:id="rId22"/>
    <p:sldId id="399" r:id="rId23"/>
    <p:sldId id="385" r:id="rId24"/>
    <p:sldId id="386" r:id="rId25"/>
    <p:sldId id="387" r:id="rId26"/>
    <p:sldId id="389" r:id="rId27"/>
  </p:sldIdLst>
  <p:sldSz cx="9144000" cy="6858000" type="screen4x3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/>
  <p:clrMru>
    <a:srgbClr val="33CC33"/>
    <a:srgbClr val="FFCCFF"/>
    <a:srgbClr val="CC00CC"/>
    <a:srgbClr val="660066"/>
    <a:srgbClr val="99FF99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3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496" y="-120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GBE Lecture Spacial Agency Of Humans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0E7A04A0-D999-4245-81D2-A68A7F846089}" type="datetime1">
              <a:rPr lang="en-GB" smtClean="0"/>
              <a:t>24/10/16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charset="0"/>
              </a:defRPr>
            </a:lvl1pPr>
          </a:lstStyle>
          <a:p>
            <a:r>
              <a:rPr lang="en-GB" smtClean="0"/>
              <a:t>© GBE 2016 Brian Murphy</a:t>
            </a:r>
            <a:endParaRPr lang="en-GB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791CA2B8-E339-484D-9F11-871AC1942D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85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GBE Lecture Spacial Agency Of Humans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FB2DE55E-1C64-874D-BCA0-C3017784A5C2}" type="datetime1">
              <a:rPr lang="en-GB" smtClean="0"/>
              <a:t>24/10/16</a:t>
            </a:fld>
            <a:endParaRPr lang="en-GB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charset="0"/>
              </a:defRPr>
            </a:lvl1pPr>
          </a:lstStyle>
          <a:p>
            <a:r>
              <a:rPr lang="en-GB" smtClean="0"/>
              <a:t>© GBE 2016 Brian Murphy</a:t>
            </a:r>
            <a:endParaRPr lang="en-GB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3D0BA86F-E8D2-EA4E-A9E4-9E87B39F2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514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GBE Lecture Spacial Agency Of Humans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5DAD374-A219-FD4A-8E34-C90140258EC3}" type="datetime1">
              <a:rPr lang="en-GB" smtClean="0"/>
              <a:t>24/10/16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GBE 2016 Brian Murphy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D0BA86F-E8D2-EA4E-A9E4-9E87B39F2C0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9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22A83-5EE5-824F-A4DF-75E74B4610B6}" type="datetime1">
              <a:rPr lang="en-GB" smtClean="0"/>
              <a:t>24/10/16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294C3-B3F6-2A46-BE4A-771B18D710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1B24-D1AF-8D49-B2D9-32D725D2C083}" type="datetime1">
              <a:rPr lang="en-GB" smtClean="0"/>
              <a:t>24/10/16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A6AFF-27DA-9B45-B251-119BE5D0AE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1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6248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6248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43A87-739E-BC4D-B134-A43E96F1DA56}" type="datetime1">
              <a:rPr lang="en-GB" smtClean="0"/>
              <a:t>24/10/16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68A12-C8CF-D441-AA6F-C50544AE5D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3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5D463-22CA-EA4A-92C5-E4C2BD48FC70}" type="datetime1">
              <a:rPr lang="en-GB" smtClean="0"/>
              <a:t>24/10/16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6C95C-0045-0845-81A5-34CCCCD367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BA885-1653-684A-B142-A11DCB580DDB}" type="datetime1">
              <a:rPr lang="en-GB" smtClean="0"/>
              <a:t>24/10/16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3DABC-1379-8648-8014-559DBDCCCB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81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5037E-9EAE-E04A-A103-A9E2ACE1E81B}" type="datetime1">
              <a:rPr lang="en-GB" smtClean="0"/>
              <a:t>24/10/16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A3038-62A3-2043-862D-6E40495FA4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8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83D38-0CA3-4A46-A051-45B2E6E2DB21}" type="datetime1">
              <a:rPr lang="en-GB" smtClean="0"/>
              <a:t>24/10/16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88F6-3B68-DE44-B6C1-F4ADE63835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5803D-DA6B-D64F-8298-C4ED79C6C180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F2F7B-2688-DA42-8B5C-C65B605817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CCBDE-2F23-5644-86D7-893ABB9D6B24}" type="datetime1">
              <a:rPr lang="en-GB" smtClean="0"/>
              <a:t>24/10/16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3CA87-9904-0A4D-A980-E7D2DDE7AB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2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0B424-4DCB-F145-A46B-4ADE49203CBE}" type="datetime1">
              <a:rPr lang="en-GB" smtClean="0"/>
              <a:t>24/10/16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270F-3DC6-FC44-8EBE-F20B5F144A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6911-C159-3544-A895-D275C0C0E593}" type="datetime1">
              <a:rPr lang="en-GB" smtClean="0"/>
              <a:t>24/10/16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46AF6-63BE-EE44-9D6F-83C28A2A48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248400"/>
            <a:ext cx="100766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33CC33"/>
                </a:solidFill>
                <a:latin typeface="Arial Rounded MT Bold" charset="0"/>
              </a:defRPr>
            </a:lvl1pPr>
          </a:lstStyle>
          <a:p>
            <a:fld id="{3F94EF00-617B-3049-BD24-07CD3A2082C0}" type="datetime1">
              <a:rPr lang="en-GB" smtClean="0"/>
              <a:t>24/10/16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9632" y="6248400"/>
            <a:ext cx="66967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33CC33"/>
                </a:solidFill>
                <a:latin typeface="Arial Rounded MT Bold" charset="0"/>
              </a:defRPr>
            </a:lvl1pPr>
          </a:lstStyle>
          <a:p>
            <a:r>
              <a:rPr lang="en-GB" smtClean="0"/>
              <a:t>© GBE 2016 Spatial Agency  of Humans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0392" y="6248400"/>
            <a:ext cx="93565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33CC33"/>
                </a:solidFill>
                <a:latin typeface="Arial Rounded MT Bold" charset="0"/>
              </a:defRPr>
            </a:lvl1pPr>
          </a:lstStyle>
          <a:p>
            <a:fld id="{70050B9E-D781-B04E-8F6B-3064B6C44E40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" name="Picture 2" descr="CAPEM_EU-investing-wit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572001" cy="8563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41170" y="703729"/>
            <a:ext cx="2798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chemeClr val="bg1"/>
                </a:solidFill>
                <a:latin typeface="+mj-lt"/>
              </a:rPr>
              <a:t>www.GreenBuildingEncyclopaedia.uk</a:t>
            </a:r>
            <a:endParaRPr lang="en-US" sz="11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Picture 13" descr="GBE_Logo_def_tr20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804"/>
            <a:ext cx="2552700" cy="723900"/>
          </a:xfrm>
          <a:prstGeom prst="rect">
            <a:avLst/>
          </a:prstGeom>
        </p:spPr>
      </p:pic>
      <p:pic>
        <p:nvPicPr>
          <p:cNvPr id="15" name="Picture 14" descr="GBE HomePage281115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" y="45548"/>
            <a:ext cx="1267635" cy="1340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2pPr>
      <a:lvl3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3pPr>
      <a:lvl4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4pPr>
      <a:lvl5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5pPr>
      <a:lvl6pPr marL="4572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ts val="300"/>
        </a:spcAft>
        <a:buChar char="•"/>
        <a:defRPr sz="3200" b="1">
          <a:solidFill>
            <a:srgbClr val="33CC33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har char="–"/>
        <a:defRPr sz="2800">
          <a:solidFill>
            <a:srgbClr val="33CC33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1200"/>
        </a:spcBef>
        <a:spcAft>
          <a:spcPts val="600"/>
        </a:spcAft>
        <a:buChar char="•"/>
        <a:defRPr sz="2400" b="1">
          <a:solidFill>
            <a:srgbClr val="33CC33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1200"/>
        </a:spcBef>
        <a:spcAft>
          <a:spcPts val="600"/>
        </a:spcAft>
        <a:buChar char="–"/>
        <a:defRPr sz="2000">
          <a:solidFill>
            <a:srgbClr val="33CC33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6pPr>
      <a:lvl7pPr marL="29718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7pPr>
      <a:lvl8pPr marL="34290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8pPr>
      <a:lvl9pPr marL="38862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ed.com/talks/lang/en/britta_riley_a_garden_in_my_apartment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reenspecdownload.co.uk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eenBuildingEncyclopaedia.u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SpecMan@aol.com" TargetMode="External"/><Relationship Id="rId4" Type="http://schemas.openxmlformats.org/officeDocument/2006/relationships/hyperlink" Target="http://twitter.com/brianspecman" TargetMode="External"/><Relationship Id="rId5" Type="http://schemas.openxmlformats.org/officeDocument/2006/relationships/hyperlink" Target="http://www.facebook.com/brianspecma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eenspecdownload.co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679055"/>
            <a:ext cx="9144000" cy="1470025"/>
          </a:xfrm>
        </p:spPr>
        <p:txBody>
          <a:bodyPr/>
          <a:lstStyle/>
          <a:p>
            <a:pPr lvl="0"/>
            <a:r>
              <a:rPr lang="en-US" sz="80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Spatial Agency </a:t>
            </a:r>
            <a:br>
              <a:rPr lang="en-US" sz="80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</a:br>
            <a:r>
              <a:rPr lang="en-US" sz="80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Of Humans</a:t>
            </a:r>
            <a:endParaRPr lang="en-US" sz="11500" b="0" dirty="0">
              <a:solidFill>
                <a:srgbClr val="33CC33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1752600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3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GBE Lectures</a:t>
            </a:r>
            <a:br>
              <a:rPr lang="en-US" sz="3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LSBU 2016</a:t>
            </a:r>
            <a:br>
              <a:rPr lang="en-US" sz="3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RIBA Part 1 Year 3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1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82EC-D6CD-F142-AB71-53D92D5B809B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Architectural Competition for new building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Brief: Passivhaus and BREEAM Excellent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Low carbon: Bio-based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Architype developed a Bio-based and reclaimed directory for </a:t>
            </a:r>
            <a:r>
              <a:rPr lang="en-US" sz="3200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EofE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Used as many as possible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UEA University of East Anglia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7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2596-2343-0745-A1AC-FEB6379ED446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St.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Rod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Hackney became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President of the RIBA for it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His practice worked in the community that refurbished their own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Worked with occupants to design their spaces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Worked with them to carryout the work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One or two years maximum or they were burnt out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Reclaimed and reused materials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Repaired and refurbished building and components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Earned an hour on the Shot-fired nail gun by doing a weeks work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AJ produced a manual over many weeks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800" b="0" dirty="0" smtClean="0">
                <a:solidFill>
                  <a:srgbClr val="33CC33"/>
                </a:solidFill>
                <a:effectLst/>
                <a:latin typeface="+mn-lt"/>
              </a:rPr>
              <a:t>Community Architecture</a:t>
            </a:r>
            <a:endParaRPr lang="en-US" sz="66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1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F3F9-D436-E543-9AF9-34164DE279FA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Developers show the design and ask for feedback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Then ignore it (Fiduciary rules apply)</a:t>
            </a:r>
          </a:p>
          <a:p>
            <a:pPr lvl="1"/>
            <a:r>
              <a:rPr lang="en-US" sz="2800" b="0" dirty="0" smtClean="0">
                <a:ea typeface="ＭＳ 明朝"/>
              </a:rPr>
              <a:t>(An obligation to make a profit for shareholders)</a:t>
            </a:r>
            <a:endParaRPr lang="en-GB" sz="28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Architects show their design and ask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Do you like my architecture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Better still ask the community before you start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What they want and need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What works and does not about the existing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Ask and mean to engage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Public consultation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4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C358-083C-F543-B7BD-D164D66390B8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Social media campaigns,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Community power,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Consumer pressure on companies,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Civil disobedience,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Civil disruption,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Transition towns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Consumer </a:t>
            </a:r>
            <a:r>
              <a:rPr lang="en-US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mobilisation</a:t>
            </a:r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 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9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4E3A-9614-AC4D-B31D-8B36E1AEA283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ISO 26000:2010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Voluntary guidelines for </a:t>
            </a:r>
            <a:r>
              <a:rPr lang="en-US" sz="3200" b="0" u="none" strike="noStrike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social responsibility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 (SR)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Its goal is to contribute to global </a:t>
            </a:r>
            <a:r>
              <a:rPr lang="en-US" sz="3200" b="0" u="none" strike="noStrike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sustainable development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by encouraging business and other organizations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to practice social responsibility to improve their impacts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on their workers, their natural environments and their communities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"/>
              </a:rPr>
              <a:t>Fiduciary rules do not always prevail</a:t>
            </a:r>
            <a:r>
              <a:rPr lang="en-GB" sz="3200" b="0" baseline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+mn-cs"/>
              </a:rPr>
              <a:t> </a:t>
            </a:r>
            <a:endParaRPr lang="en-US" b="0" dirty="0">
              <a:solidFill>
                <a:srgbClr val="33CC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CSR Corporate Social Responsibility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4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9290-0C9A-AA45-A72B-5A0DE462F16D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We now have information technologies and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a global data infrastructure that will accelerate us towards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evolution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allowing us to remake the industry in novel, but desperately needed, ways;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CCFFCC"/>
                </a:solidFill>
                <a:effectLst/>
                <a:latin typeface="+mn-lt"/>
                <a:ea typeface="ＭＳ 明朝"/>
                <a:cs typeface="Times New Roman"/>
              </a:rPr>
              <a:t>transforming an adversarial self-serving Construction Industry into a low cost, low carbon Built Environment industry that sustainably serves society.</a:t>
            </a:r>
            <a:endParaRPr lang="en-GB" sz="3200" b="0" dirty="0" smtClean="0">
              <a:solidFill>
                <a:srgbClr val="CCFFCC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Paul Fletcher explains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why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the industry has been in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accommodation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for so long,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what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BIM heralds for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adaptation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and, in the era of Big Data,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how 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the industry has a real opportunity to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evolve</a:t>
            </a:r>
            <a:endParaRPr lang="en-US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(Paul Fletcher 2012)</a:t>
            </a:r>
            <a:endParaRPr lang="en-US" b="0" dirty="0">
              <a:solidFill>
                <a:srgbClr val="33CC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</a:rPr>
              <a:t>Open Data (in the world of BIM)</a:t>
            </a:r>
            <a:endParaRPr lang="en-US" sz="4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65E3-2ABD-0B47-A1FE-537EC9907C80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8458200" cy="4876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Structural Engineer trained</a:t>
            </a:r>
          </a:p>
          <a:p>
            <a:pPr lvl="0"/>
            <a:r>
              <a:rPr lang="en-US" b="0" dirty="0" smtClean="0">
                <a:ea typeface="ＭＳ 明朝"/>
              </a:rPr>
              <a:t>Encouraged to attend RCA</a:t>
            </a:r>
          </a:p>
          <a:p>
            <a:pPr lvl="0"/>
            <a:r>
              <a:rPr lang="en-US" b="0" dirty="0" smtClean="0">
                <a:ea typeface="ＭＳ 明朝"/>
              </a:rPr>
              <a:t>Wanted to give power to consumers over retailers</a:t>
            </a:r>
          </a:p>
          <a:p>
            <a:pPr lvl="0"/>
            <a:r>
              <a:rPr lang="en-US" b="0" dirty="0" err="1" smtClean="0">
                <a:ea typeface="ＭＳ 明朝"/>
              </a:rPr>
              <a:t>SmartPhone</a:t>
            </a:r>
            <a:r>
              <a:rPr lang="en-US" b="0" dirty="0" smtClean="0">
                <a:ea typeface="ＭＳ 明朝"/>
              </a:rPr>
              <a:t> App to scan objects on shelf interrogate internet and return data in seconds</a:t>
            </a:r>
          </a:p>
          <a:p>
            <a:pPr lvl="0"/>
            <a:r>
              <a:rPr lang="en-US" b="0" dirty="0" smtClean="0">
                <a:ea typeface="ＭＳ 明朝"/>
              </a:rPr>
              <a:t>To enable choice based on company ethics and product environmental credentials</a:t>
            </a:r>
          </a:p>
          <a:p>
            <a:pPr lvl="0"/>
            <a:r>
              <a:rPr lang="en-US" b="0" dirty="0" smtClean="0">
                <a:ea typeface="ＭＳ 明朝"/>
              </a:rPr>
              <a:t>Amazing portfolio and 3 TED talks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Jessie Baker</a:t>
            </a:r>
            <a:endParaRPr lang="en-US" sz="4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33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52A4-697C-DB4C-BCEA-9EEF2EC0F2FF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R&amp;DIY</a:t>
            </a: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The founder and spokeswoman at the hub of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Indoor Window Farms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 project.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Open Source Collaboration,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u="sng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  <a:hlinkClick r:id="rId2"/>
              </a:rPr>
              <a:t>http://www.ted.com/talks/lang/en/britta_riley_a_garden_in_my_apartment.html</a:t>
            </a:r>
            <a:endParaRPr lang="en-US" b="0" dirty="0">
              <a:solidFill>
                <a:srgbClr val="33CC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Char char="•"/>
              <a:tabLst/>
              <a:defRPr/>
            </a:pPr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Britta Riley</a:t>
            </a:r>
            <a:endParaRPr lang="en-US" sz="4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41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8A3B-08A8-1C44-B08C-4D2DF85AE323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Like IT Open Source Collaboration, that develops free software,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by many people with expertise in different areas contributing to one task,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‘the whole being greater than the sum of the parts’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In the case of the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Indoor Window Farms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 project,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a description of an idea complete with all its weaknesses,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was released on the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Social Infrastructure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 of the internet with an invitation to people with ideas for improvement to come forward.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Within a short period 18,000 </a:t>
            </a:r>
            <a:r>
              <a:rPr lang="en-US" sz="3200" b="0" i="1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co-developers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 world wide are developing the low impact solutions to improve the original idea,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either with new ideas or testing those new ideas;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where there are many options,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may trials will find the optimum solutions.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Helvetica Neue"/>
              </a:rPr>
              <a:t>Open Source Collaboration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90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19F5-5AB9-6B40-AB86-734E256556EE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Self-Build Self-Manage Self-Procure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Without a builder make it yourself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Without a site agent or a project manager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With or without sub-contractors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Unskilled but care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Can be better than skilled and don't care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or skilled but not permitted to care (fiduciary rules)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Custom build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DIY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Self-Build</a:t>
            </a:r>
            <a:endParaRPr lang="en-US" sz="4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8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641E-0C3C-A546-9E12-3F3647D06A69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Semester 1, Technology 2 </a:t>
            </a:r>
            <a:endParaRPr lang="en-US" b="0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i.e. Bachelor BA3 students </a:t>
            </a:r>
            <a:r>
              <a:rPr lang="en-US" b="0" dirty="0" smtClean="0">
                <a:solidFill>
                  <a:srgbClr val="33CC33"/>
                </a:solidFill>
                <a:ea typeface="ＭＳ 明朝"/>
              </a:rPr>
              <a:t>Third year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Monday 24 October (11.00-13.00am) Room T214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Tutor: Andrew </a:t>
            </a:r>
            <a:r>
              <a:rPr lang="en-US" sz="3200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Stoane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Lecture 1: Andrew’s brief to me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329228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256-107D-4C40-9A97-315A5F822533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Children driving parents to improve,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School curriculum: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1"/>
            <a:r>
              <a:rPr lang="en-US" sz="28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pupils taking over the running of schools</a:t>
            </a:r>
            <a:endParaRPr lang="en-GB" sz="28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Children in Control</a:t>
            </a:r>
            <a:endParaRPr lang="en-US" sz="44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71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5FFC-DCBF-8E48-92F0-818EE8CE0AAE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0" dirty="0" smtClean="0"/>
              <a:t>Nex</a:t>
            </a:r>
            <a:r>
              <a:rPr lang="en-US" sz="3600" b="0" dirty="0" smtClean="0">
                <a:solidFill>
                  <a:srgbClr val="33CC33"/>
                </a:solidFill>
                <a:latin typeface="+mn-lt"/>
              </a:rPr>
              <a:t>t Seminar</a:t>
            </a:r>
            <a:endParaRPr lang="en-US" sz="3600" b="0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Ownership of Space</a:t>
            </a:r>
            <a:endParaRPr lang="en-US" sz="4400" b="0" dirty="0">
              <a:solidFill>
                <a:srgbClr val="33CC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82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FDD-461E-E841-ABDF-D9BF885B3673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0" dirty="0" smtClean="0">
                <a:solidFill>
                  <a:srgbClr val="33CC33"/>
                </a:solidFill>
                <a:latin typeface="+mn-lt"/>
              </a:rPr>
              <a:t>Last week</a:t>
            </a:r>
            <a:endParaRPr lang="en-US" sz="3600" b="0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44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Controls</a:t>
            </a:r>
            <a:endParaRPr lang="en-US" sz="4400" b="0" dirty="0">
              <a:solidFill>
                <a:srgbClr val="33CC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04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0B5C30-9C5F-F641-93C7-385FCB3D1E3D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23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63" y="5838363"/>
            <a:ext cx="71310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solidFill>
                  <a:srgbClr val="33CC33"/>
                </a:solidFill>
                <a:latin typeface="+mj-lt"/>
                <a:ea typeface="+mn-ea"/>
              </a:rPr>
              <a:t>Another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GBE</a:t>
            </a:r>
            <a:r>
              <a:rPr lang="en-GB" dirty="0" smtClean="0">
                <a:solidFill>
                  <a:srgbClr val="0070C0"/>
                </a:solidFill>
                <a:latin typeface="+mj-lt"/>
                <a:ea typeface="+mn-ea"/>
              </a:rPr>
              <a:t>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CPD/Lecture </a:t>
            </a:r>
            <a:r>
              <a:rPr lang="en-GB" dirty="0">
                <a:solidFill>
                  <a:srgbClr val="33CC33"/>
                </a:solidFill>
                <a:latin typeface="+mj-lt"/>
                <a:ea typeface="+mn-ea"/>
              </a:rPr>
              <a:t>file to download</a:t>
            </a:r>
          </a:p>
          <a:p>
            <a:pPr algn="ctr" eaLnBrk="0" hangingPunct="0">
              <a:defRPr/>
            </a:pP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and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  <a:hlinkClick r:id="rId3"/>
              </a:rPr>
              <a:t>www.greenbuildingencyclopaedia.uk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  </a:t>
            </a:r>
            <a:endParaRPr lang="en-GB" dirty="0">
              <a:solidFill>
                <a:srgbClr val="33CC33"/>
              </a:solidFill>
              <a:latin typeface="+mj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b="0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1422-3A3B-584E-92FB-939A17267F99}" type="datetime1">
              <a:rPr lang="en-GB" smtClean="0"/>
              <a:t>24/10/16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 dirty="0">
                <a:solidFill>
                  <a:srgbClr val="33CC33"/>
                </a:solidFill>
                <a:latin typeface="+mn-lt"/>
              </a:rPr>
              <a:t>Sampler</a:t>
            </a:r>
          </a:p>
        </p:txBody>
      </p:sp>
      <p:sp>
        <p:nvSpPr>
          <p:cNvPr id="13414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b="0" dirty="0">
                <a:solidFill>
                  <a:srgbClr val="33CC33"/>
                </a:solidFill>
                <a:latin typeface="+mn-lt"/>
              </a:rPr>
              <a:t>This is a cut down version of the original file to give you a sample of the whole</a:t>
            </a:r>
          </a:p>
          <a:p>
            <a:pPr eaLnBrk="1" hangingPunct="1"/>
            <a:r>
              <a:rPr lang="en-GB" b="0" dirty="0">
                <a:solidFill>
                  <a:srgbClr val="33CC33"/>
                </a:solidFill>
                <a:latin typeface="+mn-lt"/>
              </a:rPr>
              <a:t>It</a:t>
            </a:r>
            <a:r>
              <a:rPr lang="ja-JP" altLang="en-GB" b="0" dirty="0">
                <a:solidFill>
                  <a:srgbClr val="33CC33"/>
                </a:solidFill>
                <a:latin typeface="+mn-lt"/>
              </a:rPr>
              <a:t>’</a:t>
            </a:r>
            <a:r>
              <a:rPr lang="en-GB" b="0" dirty="0">
                <a:solidFill>
                  <a:srgbClr val="33CC33"/>
                </a:solidFill>
                <a:latin typeface="+mn-lt"/>
              </a:rPr>
              <a:t>s the front end of the file with the middle and rear end deleted</a:t>
            </a:r>
          </a:p>
          <a:p>
            <a:pPr eaLnBrk="1" hangingPunct="1"/>
            <a:r>
              <a:rPr lang="en-GB" b="0" dirty="0">
                <a:solidFill>
                  <a:srgbClr val="33CC33"/>
                </a:solidFill>
                <a:latin typeface="+mn-lt"/>
              </a:rPr>
              <a:t>Go to </a:t>
            </a:r>
            <a:r>
              <a:rPr lang="en-GB" b="0" dirty="0" smtClean="0">
                <a:solidFill>
                  <a:srgbClr val="33CC33"/>
                </a:solidFill>
                <a:latin typeface="+mn-lt"/>
                <a:hlinkClick r:id="rId2"/>
              </a:rPr>
              <a:t>www.GreenBuildingEncyclopaedia.uk</a:t>
            </a:r>
            <a:endParaRPr lang="en-GB" b="0" dirty="0" smtClean="0">
              <a:solidFill>
                <a:srgbClr val="33CC33"/>
              </a:solidFill>
              <a:latin typeface="+mn-lt"/>
            </a:endParaRPr>
          </a:p>
          <a:p>
            <a:pPr eaLnBrk="1" hangingPunct="1"/>
            <a:r>
              <a:rPr lang="en-GB" b="0" dirty="0" smtClean="0">
                <a:solidFill>
                  <a:srgbClr val="33CC33"/>
                </a:solidFill>
                <a:latin typeface="+mn-lt"/>
              </a:rPr>
              <a:t>to </a:t>
            </a:r>
            <a:r>
              <a:rPr lang="en-GB" b="0" dirty="0">
                <a:solidFill>
                  <a:srgbClr val="33CC33"/>
                </a:solidFill>
                <a:latin typeface="+mn-lt"/>
              </a:rPr>
              <a:t>down load the whole file</a:t>
            </a:r>
          </a:p>
          <a:p>
            <a:pPr eaLnBrk="1" hangingPunct="1"/>
            <a:r>
              <a:rPr lang="en-GB" b="0" dirty="0">
                <a:solidFill>
                  <a:srgbClr val="33CC33"/>
                </a:solidFill>
                <a:latin typeface="+mn-lt"/>
              </a:rPr>
              <a:t>You will find a large number of other files there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D5B227-62D8-6C47-B5A6-31323A36DC09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24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1546-8F61-AC4A-8A90-EDEC9C01FC5E}" type="datetime1">
              <a:rPr lang="en-GB" smtClean="0"/>
              <a:t>24/10/16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33CC33"/>
                </a:solidFill>
                <a:latin typeface="+mn-lt"/>
              </a:rPr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b="0" dirty="0" smtClean="0">
                <a:solidFill>
                  <a:srgbClr val="33CC33"/>
                </a:solidFill>
                <a:latin typeface="+mn-lt"/>
                <a:ea typeface="+mn-ea"/>
              </a:rPr>
              <a:t>These files are created by generalists with a big dollop of green flavour</a:t>
            </a:r>
          </a:p>
          <a:p>
            <a:pPr>
              <a:defRPr/>
            </a:pPr>
            <a:r>
              <a:rPr lang="en-GB" b="0" dirty="0" smtClean="0">
                <a:solidFill>
                  <a:srgbClr val="33CC33"/>
                </a:solidFill>
                <a:latin typeface="+mn-lt"/>
                <a:ea typeface="+mn-ea"/>
              </a:rPr>
              <a:t>These files are updated from time to time</a:t>
            </a:r>
          </a:p>
          <a:p>
            <a:pPr>
              <a:defRPr/>
            </a:pPr>
            <a:r>
              <a:rPr lang="en-GB" b="0" dirty="0" smtClean="0">
                <a:solidFill>
                  <a:srgbClr val="33CC33"/>
                </a:solidFill>
                <a:latin typeface="+mn-lt"/>
                <a:ea typeface="+mn-ea"/>
              </a:rPr>
              <a:t>We are not experts so from time to time these file may get out of date or may be wrong.</a:t>
            </a:r>
          </a:p>
          <a:p>
            <a:pPr>
              <a:defRPr/>
            </a:pPr>
            <a:r>
              <a:rPr lang="en-GB" b="0" dirty="0" smtClean="0">
                <a:solidFill>
                  <a:srgbClr val="33CC33"/>
                </a:solidFill>
                <a:latin typeface="+mn-lt"/>
                <a:ea typeface="+mn-ea"/>
              </a:rPr>
              <a:t>If you feel that we have got it wrong please let us know so we can put it right</a:t>
            </a:r>
            <a:endParaRPr lang="en-GB" b="0" dirty="0">
              <a:solidFill>
                <a:srgbClr val="33CC33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26CD96-59D2-534A-A031-851BE321729F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25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F6A2-A64B-E141-A71B-4E0F1A2EE0F1}" type="datetime1">
              <a:rPr lang="en-GB" smtClean="0"/>
              <a:t>24/10/16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0" dirty="0" smtClean="0">
                <a:solidFill>
                  <a:srgbClr val="33CC33"/>
                </a:solidFill>
                <a:latin typeface="+mn-lt"/>
              </a:rPr>
              <a:t>© GBE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Brian Murphy BSc Dip Arch (Hons+Dist)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Architect by Training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Specification Writer by Choice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Environmentalist by Actions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Greening up my act since 1999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Founded National Green Specification 2001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Launched www.greenspec.co.uk 2003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Created: GBE at </a:t>
            </a:r>
            <a:r>
              <a:rPr lang="en-GB" sz="2000" b="0" dirty="0" smtClean="0">
                <a:solidFill>
                  <a:srgbClr val="33CC33"/>
                </a:solidFill>
                <a:latin typeface="+mn-lt"/>
                <a:hlinkClick r:id="rId2"/>
              </a:rPr>
              <a:t>www.greenbuildingencyclopaedia.uk</a:t>
            </a: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 2015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E   </a:t>
            </a:r>
            <a:r>
              <a:rPr lang="en-GB" sz="2000" b="0" dirty="0" smtClean="0">
                <a:solidFill>
                  <a:srgbClr val="33CC33"/>
                </a:solidFill>
                <a:latin typeface="+mn-lt"/>
                <a:hlinkClick r:id="rId3"/>
              </a:rPr>
              <a:t>BrianSpecMan@aol.com</a:t>
            </a:r>
            <a:endParaRPr lang="en-GB" sz="2000" b="0" dirty="0" smtClean="0">
              <a:solidFill>
                <a:srgbClr val="33CC33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Twitter: </a:t>
            </a:r>
            <a:r>
              <a:rPr lang="en-GB" sz="2000" b="0" dirty="0" smtClean="0">
                <a:solidFill>
                  <a:srgbClr val="33CC33"/>
                </a:solidFill>
                <a:latin typeface="+mn-lt"/>
                <a:hlinkClick r:id="rId4"/>
              </a:rPr>
              <a:t>http://twitter.com/brianspecman</a:t>
            </a: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dirty="0" smtClean="0">
                <a:solidFill>
                  <a:srgbClr val="33CC33"/>
                </a:solidFill>
                <a:latin typeface="+mn-lt"/>
              </a:rPr>
              <a:t>Facebook: </a:t>
            </a:r>
            <a:r>
              <a:rPr lang="en-GB" sz="2000" b="0" u="sng" dirty="0" smtClean="0">
                <a:solidFill>
                  <a:srgbClr val="33CC33"/>
                </a:solidFill>
                <a:latin typeface="+mn-lt"/>
                <a:hlinkClick r:id="rId5"/>
              </a:rPr>
              <a:t>http://www.facebook.com/brianspecman</a:t>
            </a:r>
            <a:endParaRPr lang="en-GB" sz="2000" b="0" u="sng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A97E-52C3-BE44-B953-8283158DFBE6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0F2-DF7F-F344-A313-EEE7CB31CD53}" type="datetime1">
              <a:rPr lang="en-GB" smtClean="0"/>
              <a:t>24/10/16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1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BEC-4805-144B-B609-EA7B5A61AA32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The second was about infrastructures, systems and devices for pedestrian movement (manual and mechanical) and the various experiential phenomena associated with them.</a:t>
            </a: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We also discussed a little about automated building systems versus manual operations, really with a view on spatial agency of humans.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Maybe following on from this you could pick up in more detail on such systems – computer heating, lighting, solar, ventilation control etc.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So far I have given 3rd year 2 lectures.</a:t>
            </a:r>
            <a:endParaRPr lang="en-US" b="0" dirty="0">
              <a:solidFill>
                <a:srgbClr val="33CC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76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85AF-35E4-9C40-8360-D56797947D33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Spatial Agency is a project that presents a new way of looking at how buildings and space can be produced.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Moving away from architecture's traditional focus on the look and making of buildings,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Spatial Agency proposes a much more expansive field of opportunities in which architects and non-architects can operate.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It suggests other ways of doing architecture.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</a:rPr>
              <a:t>Spatial Agency </a:t>
            </a:r>
            <a:endParaRPr lang="en-US" b="0" dirty="0">
              <a:solidFill>
                <a:srgbClr val="33CC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66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28E-C804-8F4B-903E-B639A236D735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the project started with the belief that a building is not necessarily the best solution to a spatial problem.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The project attempts to uncover a second history of architecture, one that moves sharply away from the figure of the architect as individual hero, and replaces it with a much more collaborative approach in which agents act with, and on behalf of, others.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</a:rPr>
              <a:t>In the spirit of Cedric Price </a:t>
            </a:r>
            <a:endParaRPr lang="en-US" b="0" dirty="0">
              <a:solidFill>
                <a:srgbClr val="33CC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19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E6BC-5A0C-9D4E-95A6-C039A42A17DC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Central </a:t>
            </a:r>
            <a:r>
              <a:rPr lang="en-US" sz="3200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Baheer</a:t>
            </a:r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 Apeldoorn Holland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Office building with communal services and shops in ground floor mall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Staff can go about their business over lunch hour or before and after work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Community facilities in ground floor mall</a:t>
            </a:r>
          </a:p>
          <a:p>
            <a:pPr lvl="0"/>
            <a:r>
              <a:rPr lang="en-US" b="0" dirty="0" smtClean="0">
                <a:solidFill>
                  <a:srgbClr val="33CC33"/>
                </a:solidFill>
                <a:ea typeface="ＭＳ 明朝"/>
              </a:rPr>
              <a:t>The high street in your office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Herman </a:t>
            </a:r>
            <a:r>
              <a:rPr lang="en-US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Hertzberger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4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C27E-D378-B340-80B7-B9B990E19424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Designed buildings where the owners/occupiers designed the elevations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Student accommodation became famous for it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The pallet of materials may be up to the designer to set boundaries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Making the building sound construction and weatherproof is essential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 </a:t>
            </a:r>
            <a:endParaRPr lang="en-US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6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E452-BC69-2745-BBF8-25E1BF8A10D5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8458200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An architectural Practice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Creates a website for every project/town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Researches materials/products/waste arising in the area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Documents it for all to engage in more of the same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Designs buildings with what is available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E.g. Facades of second hand windows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In Holland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5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DA1-B3FC-1544-9497-D789C9BE65CB}" type="datetime1">
              <a:rPr lang="en-GB" smtClean="0"/>
              <a:t>24/10/16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A87-9904-0A4D-A980-E7D2DDE7AB89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Sets a mileage limit for procurement of materials for projects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Including second hand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30 miles from site is a good example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On the outskirts of London that's a lot of companies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Some products break the 30 mile rule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UK does not make much anymore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UK does not make all things very well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  <a:cs typeface="Times New Roman"/>
            </a:endParaRPr>
          </a:p>
          <a:p>
            <a:pPr lvl="0"/>
            <a:r>
              <a:rPr lang="en-US" sz="3200" b="0" dirty="0" smtClean="0">
                <a:solidFill>
                  <a:srgbClr val="33CC33"/>
                </a:solidFill>
                <a:effectLst/>
                <a:latin typeface="+mn-lt"/>
                <a:ea typeface="ＭＳ 明朝"/>
                <a:cs typeface="Times New Roman"/>
              </a:rPr>
              <a:t>Scandinavian Windows </a:t>
            </a:r>
            <a:endParaRPr lang="en-GB" sz="3200" b="0" dirty="0" smtClean="0">
              <a:solidFill>
                <a:srgbClr val="33CC33"/>
              </a:solidFill>
              <a:effectLst/>
              <a:latin typeface="+mn-lt"/>
              <a:ea typeface="ＭＳ 明朝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Bill </a:t>
            </a:r>
            <a:r>
              <a:rPr lang="en-US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Dunster</a:t>
            </a:r>
            <a:r>
              <a:rPr lang="en-US" b="0" dirty="0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 </a:t>
            </a:r>
            <a:r>
              <a:rPr lang="en-US" b="0" dirty="0" err="1" smtClean="0">
                <a:solidFill>
                  <a:srgbClr val="33CC33"/>
                </a:solidFill>
                <a:effectLst/>
                <a:latin typeface="+mn-lt"/>
                <a:ea typeface="ＭＳ 明朝"/>
              </a:rPr>
              <a:t>BEDzed</a:t>
            </a:r>
            <a:endParaRPr lang="en-US" sz="6000" b="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6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BE CPDLectureTemplate2016">
  <a:themeElements>
    <a:clrScheme name="NG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GSTemplat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G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G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GBE CPDLectureTemplate2016.potx</Template>
  <TotalTime>6107</TotalTime>
  <Words>1360</Words>
  <Application>Microsoft Macintosh PowerPoint</Application>
  <PresentationFormat>On-screen Show (4:3)</PresentationFormat>
  <Paragraphs>216</Paragraphs>
  <Slides>26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GBE CPDLectureTemplate2016</vt:lpstr>
      <vt:lpstr>Spatial Agency  Of Humans</vt:lpstr>
      <vt:lpstr>Semester 1, Technology 2 </vt:lpstr>
      <vt:lpstr>So far I have given 3rd year 2 lectures.</vt:lpstr>
      <vt:lpstr>Spatial Agency </vt:lpstr>
      <vt:lpstr>In the spirit of Cedric Price </vt:lpstr>
      <vt:lpstr>Herman Hertzberger</vt:lpstr>
      <vt:lpstr> </vt:lpstr>
      <vt:lpstr>In Holland</vt:lpstr>
      <vt:lpstr>Bill Dunster BEDzed</vt:lpstr>
      <vt:lpstr>UEA University of East Anglia</vt:lpstr>
      <vt:lpstr>Community Architecture</vt:lpstr>
      <vt:lpstr>Public consultation</vt:lpstr>
      <vt:lpstr>Consumer mobilisation </vt:lpstr>
      <vt:lpstr>CSR Corporate Social Responsibility</vt:lpstr>
      <vt:lpstr>Open Data (in the world of BIM)</vt:lpstr>
      <vt:lpstr>Jessie Baker</vt:lpstr>
      <vt:lpstr>Britta Riley</vt:lpstr>
      <vt:lpstr>Open Source Collaboration</vt:lpstr>
      <vt:lpstr>Self-Build</vt:lpstr>
      <vt:lpstr>Children in Control</vt:lpstr>
      <vt:lpstr>Ownership of Space</vt:lpstr>
      <vt:lpstr>Controls</vt:lpstr>
      <vt:lpstr>PowerPoint Presentation</vt:lpstr>
      <vt:lpstr>Sampler</vt:lpstr>
      <vt:lpstr>Feedback</vt:lpstr>
      <vt:lpstr>© GBE 2016</vt:lpstr>
    </vt:vector>
  </TitlesOfParts>
  <Company>National Green Specification NGS GreenSpec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Efficiency</dc:title>
  <dc:creator>Brian Murphy BScDipArch HonsDist</dc:creator>
  <cp:lastModifiedBy>Brian Murphy</cp:lastModifiedBy>
  <cp:revision>140</cp:revision>
  <cp:lastPrinted>2016-10-24T20:12:52Z</cp:lastPrinted>
  <dcterms:created xsi:type="dcterms:W3CDTF">2006-12-27T15:24:34Z</dcterms:created>
  <dcterms:modified xsi:type="dcterms:W3CDTF">2016-10-24T20:06:05Z</dcterms:modified>
</cp:coreProperties>
</file>