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3.bin" ContentType="application/vnd.openxmlformats-officedocument.oleObject"/>
  <Override PartName="/ppt/notesSlides/notesSlide52.xml" ContentType="application/vnd.openxmlformats-officedocument.presentationml.notesSlide+xml"/>
  <Override PartName="/ppt/embeddings/oleObject4.bin" ContentType="application/vnd.openxmlformats-officedocument.oleObject"/>
  <Override PartName="/ppt/notesSlides/notesSlide53.xml" ContentType="application/vnd.openxmlformats-officedocument.presentationml.notesSlide+xml"/>
  <Override PartName="/ppt/embeddings/oleObject5.bin" ContentType="application/vnd.openxmlformats-officedocument.oleObject"/>
  <Override PartName="/ppt/notesSlides/notesSlide54.xml" ContentType="application/vnd.openxmlformats-officedocument.presentationml.notesSlide+xml"/>
  <Override PartName="/ppt/embeddings/oleObject6.bin" ContentType="application/vnd.openxmlformats-officedocument.oleObject"/>
  <Override PartName="/ppt/notesSlides/notesSlide55.xml" ContentType="application/vnd.openxmlformats-officedocument.presentationml.notesSlide+xml"/>
  <Override PartName="/ppt/embeddings/oleObject7.bin" ContentType="application/vnd.openxmlformats-officedocument.oleObject"/>
  <Override PartName="/ppt/notesSlides/notesSlide56.xml" ContentType="application/vnd.openxmlformats-officedocument.presentationml.notesSlide+xml"/>
  <Override PartName="/ppt/embeddings/oleObject8.bin" ContentType="application/vnd.openxmlformats-officedocument.oleObject"/>
  <Override PartName="/ppt/notesSlides/notesSlide57.xml" ContentType="application/vnd.openxmlformats-officedocument.presentationml.notesSlide+xml"/>
  <Override PartName="/ppt/embeddings/oleObject9.bin" ContentType="application/vnd.openxmlformats-officedocument.oleObject"/>
  <Override PartName="/ppt/notesSlides/notesSlide58.xml" ContentType="application/vnd.openxmlformats-officedocument.presentationml.notesSlide+xml"/>
  <Override PartName="/ppt/embeddings/oleObject10.bin" ContentType="application/vnd.openxmlformats-officedocument.oleObject"/>
  <Override PartName="/ppt/notesSlides/notesSlide59.xml" ContentType="application/vnd.openxmlformats-officedocument.presentationml.notesSlide+xml"/>
  <Override PartName="/ppt/embeddings/oleObject11.bin" ContentType="application/vnd.openxmlformats-officedocument.oleObject"/>
  <Override PartName="/ppt/notesSlides/notesSlide60.xml" ContentType="application/vnd.openxmlformats-officedocument.presentationml.notesSlide+xml"/>
  <Override PartName="/ppt/embeddings/oleObject12.bin" ContentType="application/vnd.openxmlformats-officedocument.oleObject"/>
  <Override PartName="/ppt/notesSlides/notesSlide61.xml" ContentType="application/vnd.openxmlformats-officedocument.presentationml.notesSlide+xml"/>
  <Override PartName="/ppt/embeddings/oleObject13.bin" ContentType="application/vnd.openxmlformats-officedocument.oleObject"/>
  <Override PartName="/ppt/notesSlides/notesSlide62.xml" ContentType="application/vnd.openxmlformats-officedocument.presentationml.notesSlide+xml"/>
  <Override PartName="/ppt/embeddings/oleObject14.bin" ContentType="application/vnd.openxmlformats-officedocument.oleObject"/>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2"/>
  </p:notesMasterIdLst>
  <p:handoutMasterIdLst>
    <p:handoutMasterId r:id="rId73"/>
  </p:handoutMasterIdLst>
  <p:sldIdLst>
    <p:sldId id="256" r:id="rId2"/>
    <p:sldId id="352" r:id="rId3"/>
    <p:sldId id="318" r:id="rId4"/>
    <p:sldId id="293" r:id="rId5"/>
    <p:sldId id="340" r:id="rId6"/>
    <p:sldId id="339" r:id="rId7"/>
    <p:sldId id="309" r:id="rId8"/>
    <p:sldId id="310" r:id="rId9"/>
    <p:sldId id="311" r:id="rId10"/>
    <p:sldId id="312" r:id="rId11"/>
    <p:sldId id="313" r:id="rId12"/>
    <p:sldId id="347" r:id="rId13"/>
    <p:sldId id="314" r:id="rId14"/>
    <p:sldId id="348" r:id="rId15"/>
    <p:sldId id="291" r:id="rId16"/>
    <p:sldId id="317" r:id="rId17"/>
    <p:sldId id="296" r:id="rId18"/>
    <p:sldId id="295" r:id="rId19"/>
    <p:sldId id="285" r:id="rId20"/>
    <p:sldId id="268" r:id="rId21"/>
    <p:sldId id="294" r:id="rId22"/>
    <p:sldId id="269" r:id="rId23"/>
    <p:sldId id="297" r:id="rId24"/>
    <p:sldId id="286" r:id="rId25"/>
    <p:sldId id="270" r:id="rId26"/>
    <p:sldId id="333" r:id="rId27"/>
    <p:sldId id="300" r:id="rId28"/>
    <p:sldId id="271" r:id="rId29"/>
    <p:sldId id="332" r:id="rId30"/>
    <p:sldId id="302" r:id="rId31"/>
    <p:sldId id="303" r:id="rId32"/>
    <p:sldId id="304" r:id="rId33"/>
    <p:sldId id="305" r:id="rId34"/>
    <p:sldId id="306" r:id="rId35"/>
    <p:sldId id="307" r:id="rId36"/>
    <p:sldId id="344" r:id="rId37"/>
    <p:sldId id="272" r:id="rId38"/>
    <p:sldId id="287" r:id="rId39"/>
    <p:sldId id="326" r:id="rId40"/>
    <p:sldId id="316" r:id="rId41"/>
    <p:sldId id="315" r:id="rId42"/>
    <p:sldId id="342" r:id="rId43"/>
    <p:sldId id="337" r:id="rId44"/>
    <p:sldId id="343" r:id="rId45"/>
    <p:sldId id="338" r:id="rId46"/>
    <p:sldId id="351" r:id="rId47"/>
    <p:sldId id="336" r:id="rId48"/>
    <p:sldId id="349" r:id="rId49"/>
    <p:sldId id="301" r:id="rId50"/>
    <p:sldId id="350" r:id="rId51"/>
    <p:sldId id="288" r:id="rId52"/>
    <p:sldId id="320" r:id="rId53"/>
    <p:sldId id="321" r:id="rId54"/>
    <p:sldId id="283" r:id="rId55"/>
    <p:sldId id="274" r:id="rId56"/>
    <p:sldId id="278" r:id="rId57"/>
    <p:sldId id="281" r:id="rId58"/>
    <p:sldId id="282" r:id="rId59"/>
    <p:sldId id="275" r:id="rId60"/>
    <p:sldId id="276" r:id="rId61"/>
    <p:sldId id="277" r:id="rId62"/>
    <p:sldId id="279" r:id="rId63"/>
    <p:sldId id="284" r:id="rId64"/>
    <p:sldId id="289" r:id="rId65"/>
    <p:sldId id="345" r:id="rId66"/>
    <p:sldId id="346" r:id="rId67"/>
    <p:sldId id="353" r:id="rId68"/>
    <p:sldId id="354" r:id="rId69"/>
    <p:sldId id="355" r:id="rId70"/>
    <p:sldId id="356" r:id="rId71"/>
  </p:sldIdLst>
  <p:sldSz cx="9144000" cy="6858000" type="screen4x3"/>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scaleToFitPaper="1"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800080"/>
    <a:srgbClr val="66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showGuides="1">
      <p:cViewPr>
        <p:scale>
          <a:sx n="66" d="100"/>
          <a:sy n="66" d="100"/>
        </p:scale>
        <p:origin x="-320" y="-1480"/>
      </p:cViewPr>
      <p:guideLst>
        <p:guide orient="horz" pos="4292"/>
        <p:guide pos="2381"/>
      </p:guideLst>
    </p:cSldViewPr>
  </p:slideViewPr>
  <p:outlineViewPr>
    <p:cViewPr>
      <p:scale>
        <a:sx n="33" d="100"/>
        <a:sy n="33" d="100"/>
      </p:scale>
      <p:origin x="0" y="23272"/>
    </p:cViewPr>
  </p:outlineViewPr>
  <p:notesTextViewPr>
    <p:cViewPr>
      <p:scale>
        <a:sx n="100" d="100"/>
        <a:sy n="100" d="100"/>
      </p:scale>
      <p:origin x="0" y="0"/>
    </p:cViewPr>
  </p:notesTextViewPr>
  <p:sorterViewPr>
    <p:cViewPr varScale="1">
      <p:scale>
        <a:sx n="100" d="100"/>
        <a:sy n="10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 Id="rId2"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4160937" cy="365276"/>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smtClean="0">
                <a:latin typeface="Arial Rounded MT Bold" pitchFamily="34" charset="0"/>
                <a:ea typeface="+mn-ea"/>
              </a:defRPr>
            </a:lvl1pPr>
          </a:lstStyle>
          <a:p>
            <a:pPr>
              <a:defRPr/>
            </a:pPr>
            <a:r>
              <a:rPr lang="en-US" smtClean="0"/>
              <a:t>B12 SunSpace WinterGarden Conservatory</a:t>
            </a:r>
            <a:endParaRPr lang="en-US"/>
          </a:p>
        </p:txBody>
      </p:sp>
      <p:sp>
        <p:nvSpPr>
          <p:cNvPr id="29699" name="Rectangle 3"/>
          <p:cNvSpPr>
            <a:spLocks noGrp="1" noChangeArrowheads="1"/>
          </p:cNvSpPr>
          <p:nvPr>
            <p:ph type="dt" sz="quarter" idx="1"/>
          </p:nvPr>
        </p:nvSpPr>
        <p:spPr bwMode="auto">
          <a:xfrm>
            <a:off x="5438180" y="0"/>
            <a:ext cx="4160937" cy="365276"/>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Rounded MT Bold" charset="0"/>
              </a:defRPr>
            </a:lvl1pPr>
          </a:lstStyle>
          <a:p>
            <a:fld id="{8F40A469-7E84-9241-A8CC-B303A31FABA4}" type="datetime1">
              <a:rPr lang="en-GB" smtClean="0"/>
              <a:t>10/11/19</a:t>
            </a:fld>
            <a:endParaRPr lang="en-US"/>
          </a:p>
        </p:txBody>
      </p:sp>
      <p:sp>
        <p:nvSpPr>
          <p:cNvPr id="29700" name="Rectangle 4"/>
          <p:cNvSpPr>
            <a:spLocks noGrp="1" noChangeArrowheads="1"/>
          </p:cNvSpPr>
          <p:nvPr>
            <p:ph type="ftr" sz="quarter" idx="2"/>
          </p:nvPr>
        </p:nvSpPr>
        <p:spPr bwMode="auto">
          <a:xfrm>
            <a:off x="0" y="6948715"/>
            <a:ext cx="4160937" cy="365276"/>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Rounded MT Bold" charset="0"/>
              </a:defRPr>
            </a:lvl1pPr>
          </a:lstStyle>
          <a:p>
            <a:r>
              <a:rPr lang="en-US" smtClean="0"/>
              <a:t>© GBE NGS 2006-2019 Brian Murphy</a:t>
            </a:r>
            <a:endParaRPr lang="en-US"/>
          </a:p>
        </p:txBody>
      </p:sp>
      <p:sp>
        <p:nvSpPr>
          <p:cNvPr id="29701" name="Rectangle 5"/>
          <p:cNvSpPr>
            <a:spLocks noGrp="1" noChangeArrowheads="1"/>
          </p:cNvSpPr>
          <p:nvPr>
            <p:ph type="sldNum" sz="quarter" idx="3"/>
          </p:nvPr>
        </p:nvSpPr>
        <p:spPr bwMode="auto">
          <a:xfrm>
            <a:off x="5438180" y="6948715"/>
            <a:ext cx="4160937" cy="365276"/>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Rounded MT Bold" charset="0"/>
              </a:defRPr>
            </a:lvl1pPr>
          </a:lstStyle>
          <a:p>
            <a:fld id="{601BB1EA-9A5A-354A-AD5C-7B2C1971D216}" type="slidenum">
              <a:rPr lang="en-US"/>
              <a:pPr/>
              <a:t>‹#›</a:t>
            </a:fld>
            <a:endParaRPr lang="en-US"/>
          </a:p>
        </p:txBody>
      </p:sp>
    </p:spTree>
    <p:extLst>
      <p:ext uri="{BB962C8B-B14F-4D97-AF65-F5344CB8AC3E}">
        <p14:creationId xmlns:p14="http://schemas.microsoft.com/office/powerpoint/2010/main" val="24599899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160937" cy="365276"/>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smtClean="0">
                <a:latin typeface="Arial Rounded MT Bold" pitchFamily="34" charset="0"/>
                <a:ea typeface="+mn-ea"/>
              </a:defRPr>
            </a:lvl1pPr>
          </a:lstStyle>
          <a:p>
            <a:pPr>
              <a:defRPr/>
            </a:pPr>
            <a:r>
              <a:rPr lang="en-US" smtClean="0"/>
              <a:t>B12 SunSpace WinterGarden Conservatory</a:t>
            </a:r>
            <a:endParaRPr lang="en-US"/>
          </a:p>
        </p:txBody>
      </p:sp>
      <p:sp>
        <p:nvSpPr>
          <p:cNvPr id="26627" name="Rectangle 3"/>
          <p:cNvSpPr>
            <a:spLocks noGrp="1" noChangeArrowheads="1"/>
          </p:cNvSpPr>
          <p:nvPr>
            <p:ph type="dt" idx="1"/>
          </p:nvPr>
        </p:nvSpPr>
        <p:spPr bwMode="auto">
          <a:xfrm>
            <a:off x="5438180" y="0"/>
            <a:ext cx="4160937" cy="365276"/>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Rounded MT Bold" charset="0"/>
              </a:defRPr>
            </a:lvl1pPr>
          </a:lstStyle>
          <a:p>
            <a:fld id="{CFFB4B65-1737-6B49-AD5D-0EFF4978EA0E}" type="datetime1">
              <a:rPr lang="en-GB" smtClean="0"/>
              <a:t>10/11/19</a:t>
            </a:fld>
            <a:endParaRPr lang="en-US"/>
          </a:p>
        </p:txBody>
      </p:sp>
      <p:sp>
        <p:nvSpPr>
          <p:cNvPr id="66564"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9" name="Rectangle 5"/>
          <p:cNvSpPr>
            <a:spLocks noGrp="1" noChangeArrowheads="1"/>
          </p:cNvSpPr>
          <p:nvPr>
            <p:ph type="body" sz="quarter" idx="3"/>
          </p:nvPr>
        </p:nvSpPr>
        <p:spPr bwMode="auto">
          <a:xfrm>
            <a:off x="960538" y="3474963"/>
            <a:ext cx="7680127" cy="329111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6948715"/>
            <a:ext cx="4160937" cy="365276"/>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Rounded MT Bold" charset="0"/>
              </a:defRPr>
            </a:lvl1pPr>
          </a:lstStyle>
          <a:p>
            <a:r>
              <a:rPr lang="en-US" smtClean="0"/>
              <a:t>© GBE NGS 2006-2019 Brian Murphy</a:t>
            </a:r>
            <a:endParaRPr lang="en-US"/>
          </a:p>
        </p:txBody>
      </p:sp>
      <p:sp>
        <p:nvSpPr>
          <p:cNvPr id="26631" name="Rectangle 7"/>
          <p:cNvSpPr>
            <a:spLocks noGrp="1" noChangeArrowheads="1"/>
          </p:cNvSpPr>
          <p:nvPr>
            <p:ph type="sldNum" sz="quarter" idx="5"/>
          </p:nvPr>
        </p:nvSpPr>
        <p:spPr bwMode="auto">
          <a:xfrm>
            <a:off x="5438180" y="6948715"/>
            <a:ext cx="4160937" cy="365276"/>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Rounded MT Bold" charset="0"/>
              </a:defRPr>
            </a:lvl1pPr>
          </a:lstStyle>
          <a:p>
            <a:fld id="{4646963C-4573-7A4E-A9AA-38494F984776}" type="slidenum">
              <a:rPr lang="en-US"/>
              <a:pPr/>
              <a:t>‹#›</a:t>
            </a:fld>
            <a:endParaRPr lang="en-US"/>
          </a:p>
        </p:txBody>
      </p:sp>
    </p:spTree>
    <p:extLst>
      <p:ext uri="{BB962C8B-B14F-4D97-AF65-F5344CB8AC3E}">
        <p14:creationId xmlns:p14="http://schemas.microsoft.com/office/powerpoint/2010/main" val="1540731838"/>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Rounded MT Bold"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Rounded MT Bold"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Rounded MT Bold"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Rounded MT Bold"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Rounded MT Bold"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675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9FAE7F6-02CB-314C-A48E-3716CCAB839B}" type="datetime1">
              <a:rPr lang="en-GB" sz="1300" smtClean="0">
                <a:latin typeface="Arial Rounded MT Bold" charset="0"/>
              </a:rPr>
              <a:t>10/11/19</a:t>
            </a:fld>
            <a:endParaRPr lang="en-US" sz="1300">
              <a:latin typeface="Arial Rounded MT Bold" charset="0"/>
            </a:endParaRPr>
          </a:p>
        </p:txBody>
      </p:sp>
      <p:sp>
        <p:nvSpPr>
          <p:cNvPr id="675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675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A289202-B5C1-FB49-BCA6-CE30BFAF100C}" type="slidenum">
              <a:rPr lang="en-US" sz="1300">
                <a:latin typeface="Arial Rounded MT Bold" charset="0"/>
              </a:rPr>
              <a:pPr/>
              <a:t>1</a:t>
            </a:fld>
            <a:endParaRPr lang="en-US" sz="1300">
              <a:latin typeface="Arial Rounded MT Bold" charset="0"/>
            </a:endParaRPr>
          </a:p>
        </p:txBody>
      </p:sp>
      <p:sp>
        <p:nvSpPr>
          <p:cNvPr id="67590" name="Rectangle 2"/>
          <p:cNvSpPr>
            <a:spLocks noGrp="1" noRot="1" noChangeAspect="1" noChangeArrowheads="1" noTextEdit="1"/>
          </p:cNvSpPr>
          <p:nvPr>
            <p:ph type="sldImg"/>
          </p:nvPr>
        </p:nvSpPr>
        <p:spPr>
          <a:ln/>
        </p:spPr>
      </p:sp>
      <p:sp>
        <p:nvSpPr>
          <p:cNvPr id="675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2168C48-ACC7-6145-8B0B-1EC9F2FFFA05}" type="datetime1">
              <a:rPr lang="en-GB" sz="1300" smtClean="0">
                <a:latin typeface="Arial Rounded MT Bold" charset="0"/>
              </a:rPr>
              <a:t>10/11/19</a:t>
            </a:fld>
            <a:endParaRPr lang="en-US" sz="1300">
              <a:latin typeface="Arial Rounded MT Bold" charset="0"/>
            </a:endParaRPr>
          </a:p>
        </p:txBody>
      </p:sp>
      <p:sp>
        <p:nvSpPr>
          <p:cNvPr id="757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57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7FD039-1759-204D-A33D-055172C7D240}" type="slidenum">
              <a:rPr lang="en-US" sz="1300">
                <a:latin typeface="Arial Rounded MT Bold" charset="0"/>
              </a:rPr>
              <a:pPr/>
              <a:t>11</a:t>
            </a:fld>
            <a:endParaRPr lang="en-US" sz="1300">
              <a:latin typeface="Arial Rounded MT Bold" charset="0"/>
            </a:endParaRPr>
          </a:p>
        </p:txBody>
      </p:sp>
      <p:sp>
        <p:nvSpPr>
          <p:cNvPr id="75782" name="Rectangle 2"/>
          <p:cNvSpPr>
            <a:spLocks noGrp="1" noRot="1" noChangeAspect="1" noChangeArrowheads="1" noTextEdit="1"/>
          </p:cNvSpPr>
          <p:nvPr>
            <p:ph type="sldImg"/>
          </p:nvPr>
        </p:nvSpPr>
        <p:spPr>
          <a:xfrm>
            <a:off x="2971800" y="550863"/>
            <a:ext cx="3657600" cy="2743200"/>
          </a:xfrm>
          <a:ln/>
        </p:spPr>
      </p:sp>
      <p:sp>
        <p:nvSpPr>
          <p:cNvPr id="757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43F65B2-3402-074B-9865-E7E467AF500B}" type="datetime1">
              <a:rPr lang="en-GB" sz="1300" smtClean="0">
                <a:latin typeface="Arial Rounded MT Bold" charset="0"/>
              </a:rPr>
              <a:t>10/11/19</a:t>
            </a:fld>
            <a:endParaRPr lang="en-US" sz="1300">
              <a:latin typeface="Arial Rounded MT Bold" charset="0"/>
            </a:endParaRPr>
          </a:p>
        </p:txBody>
      </p:sp>
      <p:sp>
        <p:nvSpPr>
          <p:cNvPr id="768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68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A1E2E28-24E5-B147-B07D-6992EF1AA344}" type="slidenum">
              <a:rPr lang="en-US" sz="1300">
                <a:latin typeface="Arial Rounded MT Bold" charset="0"/>
              </a:rPr>
              <a:pPr/>
              <a:t>12</a:t>
            </a:fld>
            <a:endParaRPr lang="en-US" sz="1300">
              <a:latin typeface="Arial Rounded MT Bold" charset="0"/>
            </a:endParaRPr>
          </a:p>
        </p:txBody>
      </p:sp>
      <p:sp>
        <p:nvSpPr>
          <p:cNvPr id="76806" name="Rectangle 2"/>
          <p:cNvSpPr>
            <a:spLocks noGrp="1" noRot="1" noChangeAspect="1" noChangeArrowheads="1" noTextEdit="1"/>
          </p:cNvSpPr>
          <p:nvPr>
            <p:ph type="sldImg"/>
          </p:nvPr>
        </p:nvSpPr>
        <p:spPr>
          <a:xfrm>
            <a:off x="2973388" y="549275"/>
            <a:ext cx="3659187" cy="2743200"/>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78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08AF357-595C-BA4F-B557-22F787430C5D}" type="datetime1">
              <a:rPr lang="en-GB" sz="1300" smtClean="0">
                <a:latin typeface="Arial Rounded MT Bold" charset="0"/>
              </a:rPr>
              <a:t>10/11/19</a:t>
            </a:fld>
            <a:endParaRPr lang="en-US" sz="1300">
              <a:latin typeface="Arial Rounded MT Bold" charset="0"/>
            </a:endParaRPr>
          </a:p>
        </p:txBody>
      </p:sp>
      <p:sp>
        <p:nvSpPr>
          <p:cNvPr id="778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78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6EEDB3-48D4-9C4E-AA38-E79877CD467C}" type="slidenum">
              <a:rPr lang="en-US" sz="1300">
                <a:latin typeface="Arial Rounded MT Bold" charset="0"/>
              </a:rPr>
              <a:pPr/>
              <a:t>13</a:t>
            </a:fld>
            <a:endParaRPr lang="en-US" sz="1300">
              <a:latin typeface="Arial Rounded MT Bold" charset="0"/>
            </a:endParaRPr>
          </a:p>
        </p:txBody>
      </p:sp>
      <p:sp>
        <p:nvSpPr>
          <p:cNvPr id="77830" name="Rectangle 2"/>
          <p:cNvSpPr>
            <a:spLocks noGrp="1" noRot="1" noChangeAspect="1" noChangeArrowheads="1" noTextEdit="1"/>
          </p:cNvSpPr>
          <p:nvPr>
            <p:ph type="sldImg"/>
          </p:nvPr>
        </p:nvSpPr>
        <p:spPr>
          <a:xfrm>
            <a:off x="2971800" y="550863"/>
            <a:ext cx="3657600" cy="2743200"/>
          </a:xfrm>
          <a:ln/>
        </p:spPr>
      </p:sp>
      <p:sp>
        <p:nvSpPr>
          <p:cNvPr id="778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88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E649C7-CCD8-4542-8AEB-676A29811D63}" type="datetime1">
              <a:rPr lang="en-GB" sz="1300" smtClean="0">
                <a:latin typeface="Arial Rounded MT Bold" charset="0"/>
              </a:rPr>
              <a:t>10/11/19</a:t>
            </a:fld>
            <a:endParaRPr lang="en-US" sz="1300">
              <a:latin typeface="Arial Rounded MT Bold" charset="0"/>
            </a:endParaRPr>
          </a:p>
        </p:txBody>
      </p:sp>
      <p:sp>
        <p:nvSpPr>
          <p:cNvPr id="788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88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CEFA36D-7559-8042-BA9A-546225721A75}" type="slidenum">
              <a:rPr lang="en-US" sz="1300">
                <a:latin typeface="Arial Rounded MT Bold" charset="0"/>
              </a:rPr>
              <a:pPr/>
              <a:t>14</a:t>
            </a:fld>
            <a:endParaRPr lang="en-US" sz="1300">
              <a:latin typeface="Arial Rounded MT Bold" charset="0"/>
            </a:endParaRPr>
          </a:p>
        </p:txBody>
      </p:sp>
      <p:sp>
        <p:nvSpPr>
          <p:cNvPr id="78854" name="Rectangle 2"/>
          <p:cNvSpPr>
            <a:spLocks noGrp="1" noRot="1" noChangeAspect="1" noChangeArrowheads="1" noTextEdit="1"/>
          </p:cNvSpPr>
          <p:nvPr>
            <p:ph type="sldImg"/>
          </p:nvPr>
        </p:nvSpPr>
        <p:spPr>
          <a:xfrm>
            <a:off x="2973388" y="549275"/>
            <a:ext cx="3659187" cy="2743200"/>
          </a:xfrm>
          <a:ln/>
        </p:spPr>
      </p:sp>
      <p:sp>
        <p:nvSpPr>
          <p:cNvPr id="788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98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5EB1AAC-2BDE-3749-897C-43DFBEDC6F4C}" type="datetime1">
              <a:rPr lang="en-GB" sz="1300" smtClean="0">
                <a:latin typeface="Arial Rounded MT Bold" charset="0"/>
              </a:rPr>
              <a:t>10/11/19</a:t>
            </a:fld>
            <a:endParaRPr lang="en-US" sz="1300">
              <a:latin typeface="Arial Rounded MT Bold" charset="0"/>
            </a:endParaRPr>
          </a:p>
        </p:txBody>
      </p:sp>
      <p:sp>
        <p:nvSpPr>
          <p:cNvPr id="798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98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35CB95E-FBE2-774F-BA52-B0F8B6C0AC32}" type="slidenum">
              <a:rPr lang="en-US" sz="1300">
                <a:latin typeface="Arial Rounded MT Bold" charset="0"/>
              </a:rPr>
              <a:pPr/>
              <a:t>15</a:t>
            </a:fld>
            <a:endParaRPr lang="en-US" sz="1300">
              <a:latin typeface="Arial Rounded MT Bold" charset="0"/>
            </a:endParaRPr>
          </a:p>
        </p:txBody>
      </p:sp>
      <p:sp>
        <p:nvSpPr>
          <p:cNvPr id="79878" name="Rectangle 2"/>
          <p:cNvSpPr>
            <a:spLocks noGrp="1" noRot="1" noChangeAspect="1" noChangeArrowheads="1" noTextEdit="1"/>
          </p:cNvSpPr>
          <p:nvPr>
            <p:ph type="sldImg"/>
          </p:nvPr>
        </p:nvSpPr>
        <p:spPr>
          <a:ln/>
        </p:spPr>
      </p:sp>
      <p:sp>
        <p:nvSpPr>
          <p:cNvPr id="798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39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02EB5C-0A73-944D-A0CC-16B2C53A7E88}" type="datetime1">
              <a:rPr lang="en-GB" sz="1300" smtClean="0">
                <a:latin typeface="Arial Rounded MT Bold" charset="0"/>
              </a:rPr>
              <a:t>10/11/19</a:t>
            </a:fld>
            <a:endParaRPr lang="en-US" sz="1300">
              <a:latin typeface="Arial Rounded MT Bold" charset="0"/>
            </a:endParaRPr>
          </a:p>
        </p:txBody>
      </p:sp>
      <p:sp>
        <p:nvSpPr>
          <p:cNvPr id="839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39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DCAF385-5E50-1240-B439-408EFE4465A2}" type="slidenum">
              <a:rPr lang="en-US" sz="1300">
                <a:latin typeface="Arial Rounded MT Bold" charset="0"/>
              </a:rPr>
              <a:pPr/>
              <a:t>16</a:t>
            </a:fld>
            <a:endParaRPr lang="en-US" sz="1300">
              <a:latin typeface="Arial Rounded MT Bold" charset="0"/>
            </a:endParaRPr>
          </a:p>
        </p:txBody>
      </p:sp>
      <p:sp>
        <p:nvSpPr>
          <p:cNvPr id="83974" name="Rectangle 2"/>
          <p:cNvSpPr>
            <a:spLocks noGrp="1" noRot="1" noChangeAspect="1" noChangeArrowheads="1" noTextEdit="1"/>
          </p:cNvSpPr>
          <p:nvPr>
            <p:ph type="sldImg"/>
          </p:nvPr>
        </p:nvSpPr>
        <p:spPr>
          <a:ln/>
        </p:spPr>
      </p:sp>
      <p:sp>
        <p:nvSpPr>
          <p:cNvPr id="839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49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8C70120-8ACA-BD4E-ADAC-4DC702D73112}" type="datetime1">
              <a:rPr lang="en-GB" sz="1300" smtClean="0">
                <a:latin typeface="Arial Rounded MT Bold" charset="0"/>
              </a:rPr>
              <a:t>10/11/19</a:t>
            </a:fld>
            <a:endParaRPr lang="en-US" sz="1300">
              <a:latin typeface="Arial Rounded MT Bold" charset="0"/>
            </a:endParaRPr>
          </a:p>
        </p:txBody>
      </p:sp>
      <p:sp>
        <p:nvSpPr>
          <p:cNvPr id="849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49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23B75AA-A507-8C43-B039-EAE48EE4C1B3}" type="slidenum">
              <a:rPr lang="en-US" sz="1300">
                <a:latin typeface="Arial Rounded MT Bold" charset="0"/>
              </a:rPr>
              <a:pPr/>
              <a:t>17</a:t>
            </a:fld>
            <a:endParaRPr lang="en-US" sz="1300">
              <a:latin typeface="Arial Rounded MT Bold" charset="0"/>
            </a:endParaRPr>
          </a:p>
        </p:txBody>
      </p:sp>
      <p:sp>
        <p:nvSpPr>
          <p:cNvPr id="84998" name="Rectangle 2"/>
          <p:cNvSpPr>
            <a:spLocks noGrp="1" noRot="1" noChangeAspect="1" noChangeArrowheads="1" noTextEdit="1"/>
          </p:cNvSpPr>
          <p:nvPr>
            <p:ph type="sldImg"/>
          </p:nvPr>
        </p:nvSpPr>
        <p:spPr>
          <a:ln/>
        </p:spPr>
      </p:sp>
      <p:sp>
        <p:nvSpPr>
          <p:cNvPr id="849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29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8ACA7D9-2849-C548-BA8B-38DD1CD5800C}" type="datetime1">
              <a:rPr lang="en-GB" sz="1300" smtClean="0">
                <a:latin typeface="Arial Rounded MT Bold" charset="0"/>
              </a:rPr>
              <a:t>10/11/19</a:t>
            </a:fld>
            <a:endParaRPr lang="en-US" sz="1300">
              <a:latin typeface="Arial Rounded MT Bold" charset="0"/>
            </a:endParaRPr>
          </a:p>
        </p:txBody>
      </p:sp>
      <p:sp>
        <p:nvSpPr>
          <p:cNvPr id="829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29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EDFB40B-B575-5F42-B8A3-4C3916F8FDEB}" type="slidenum">
              <a:rPr lang="en-US" sz="1300">
                <a:latin typeface="Arial Rounded MT Bold" charset="0"/>
              </a:rPr>
              <a:pPr/>
              <a:t>18</a:t>
            </a:fld>
            <a:endParaRPr lang="en-US" sz="1300">
              <a:latin typeface="Arial Rounded MT Bold" charset="0"/>
            </a:endParaRPr>
          </a:p>
        </p:txBody>
      </p:sp>
      <p:sp>
        <p:nvSpPr>
          <p:cNvPr id="82950" name="Rectangle 2"/>
          <p:cNvSpPr>
            <a:spLocks noGrp="1" noRot="1" noChangeAspect="1" noChangeArrowheads="1" noTextEdit="1"/>
          </p:cNvSpPr>
          <p:nvPr>
            <p:ph type="sldImg"/>
          </p:nvPr>
        </p:nvSpPr>
        <p:spPr>
          <a:ln/>
        </p:spPr>
      </p:sp>
      <p:sp>
        <p:nvSpPr>
          <p:cNvPr id="829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72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9FCAF0-899B-B44A-9932-227D4DAD1A72}" type="datetime1">
              <a:rPr lang="en-GB" sz="1300" smtClean="0">
                <a:latin typeface="Arial Rounded MT Bold" charset="0"/>
              </a:rPr>
              <a:t>10/11/19</a:t>
            </a:fld>
            <a:endParaRPr lang="en-US" sz="1300">
              <a:latin typeface="Arial Rounded MT Bold" charset="0"/>
            </a:endParaRPr>
          </a:p>
        </p:txBody>
      </p:sp>
      <p:sp>
        <p:nvSpPr>
          <p:cNvPr id="972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72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A10504-E008-9545-9103-281140EF53DA}" type="slidenum">
              <a:rPr lang="en-US" sz="1300">
                <a:latin typeface="Arial Rounded MT Bold" charset="0"/>
              </a:rPr>
              <a:pPr/>
              <a:t>19</a:t>
            </a:fld>
            <a:endParaRPr lang="en-US" sz="1300">
              <a:latin typeface="Arial Rounded MT Bold" charset="0"/>
            </a:endParaRPr>
          </a:p>
        </p:txBody>
      </p:sp>
      <p:sp>
        <p:nvSpPr>
          <p:cNvPr id="97286" name="Rectangle 2"/>
          <p:cNvSpPr>
            <a:spLocks noGrp="1" noRot="1" noChangeAspect="1" noChangeArrowheads="1" noTextEdit="1"/>
          </p:cNvSpPr>
          <p:nvPr>
            <p:ph type="sldImg"/>
          </p:nvPr>
        </p:nvSpPr>
        <p:spPr>
          <a:ln/>
        </p:spPr>
      </p:sp>
      <p:sp>
        <p:nvSpPr>
          <p:cNvPr id="97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83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EBBD75-6680-E049-92BE-1E8DB7AD9686}" type="datetime1">
              <a:rPr lang="en-GB" sz="1300" smtClean="0">
                <a:latin typeface="Arial Rounded MT Bold" charset="0"/>
              </a:rPr>
              <a:t>10/11/19</a:t>
            </a:fld>
            <a:endParaRPr lang="en-US" sz="1300">
              <a:latin typeface="Arial Rounded MT Bold" charset="0"/>
            </a:endParaRPr>
          </a:p>
        </p:txBody>
      </p:sp>
      <p:sp>
        <p:nvSpPr>
          <p:cNvPr id="983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83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D05798-7D80-954E-A47B-D314F4A6BAEA}" type="slidenum">
              <a:rPr lang="en-US" sz="1300">
                <a:latin typeface="Arial Rounded MT Bold" charset="0"/>
              </a:rPr>
              <a:pPr/>
              <a:t>20</a:t>
            </a:fld>
            <a:endParaRPr lang="en-US" sz="1300">
              <a:latin typeface="Arial Rounded MT Bold" charset="0"/>
            </a:endParaRPr>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89F85F-8F84-9B49-A33B-AC435721DB35}" type="datetime1">
              <a:rPr lang="en-GB" sz="1300" smtClean="0">
                <a:latin typeface="Arial Rounded MT Bold" charset="0"/>
              </a:rPr>
              <a:t>10/11/19</a:t>
            </a:fld>
            <a:endParaRPr lang="en-US" sz="1300">
              <a:latin typeface="Arial Rounded MT Bold" charset="0"/>
            </a:endParaRPr>
          </a:p>
        </p:txBody>
      </p:sp>
      <p:sp>
        <p:nvSpPr>
          <p:cNvPr id="686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686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7A1BD8-F490-4545-BF8A-2310F25D974E}" type="slidenum">
              <a:rPr lang="en-US" sz="1300">
                <a:latin typeface="Arial Rounded MT Bold" charset="0"/>
              </a:rPr>
              <a:pPr/>
              <a:t>3</a:t>
            </a:fld>
            <a:endParaRPr lang="en-US" sz="1300">
              <a:latin typeface="Arial Rounded MT Bold" charset="0"/>
            </a:endParaRPr>
          </a:p>
        </p:txBody>
      </p:sp>
      <p:sp>
        <p:nvSpPr>
          <p:cNvPr id="68614" name="Rectangle 2"/>
          <p:cNvSpPr>
            <a:spLocks noGrp="1" noRot="1" noChangeAspect="1" noChangeArrowheads="1" noTextEdit="1"/>
          </p:cNvSpPr>
          <p:nvPr>
            <p:ph type="sldImg"/>
          </p:nvPr>
        </p:nvSpPr>
        <p:spPr>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19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F3B806-3974-324B-97B4-E4A9590C2D63}" type="datetime1">
              <a:rPr lang="en-GB" sz="1300" smtClean="0">
                <a:latin typeface="Arial Rounded MT Bold" charset="0"/>
              </a:rPr>
              <a:t>10/11/19</a:t>
            </a:fld>
            <a:endParaRPr lang="en-US" sz="1300">
              <a:latin typeface="Arial Rounded MT Bold" charset="0"/>
            </a:endParaRPr>
          </a:p>
        </p:txBody>
      </p:sp>
      <p:sp>
        <p:nvSpPr>
          <p:cNvPr id="819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19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D6EE9BD-9A70-2744-8E5E-63A6E18DA768}" type="slidenum">
              <a:rPr lang="en-US" sz="1300">
                <a:latin typeface="Arial Rounded MT Bold" charset="0"/>
              </a:rPr>
              <a:pPr/>
              <a:t>21</a:t>
            </a:fld>
            <a:endParaRPr lang="en-US" sz="1300">
              <a:latin typeface="Arial Rounded MT Bold" charset="0"/>
            </a:endParaRPr>
          </a:p>
        </p:txBody>
      </p:sp>
      <p:sp>
        <p:nvSpPr>
          <p:cNvPr id="81926" name="Rectangle 2"/>
          <p:cNvSpPr>
            <a:spLocks noGrp="1" noRot="1" noChangeAspect="1" noChangeArrowheads="1" noTextEdit="1"/>
          </p:cNvSpPr>
          <p:nvPr>
            <p:ph type="sldImg"/>
          </p:nvPr>
        </p:nvSpPr>
        <p:spPr>
          <a:ln/>
        </p:spPr>
      </p:sp>
      <p:sp>
        <p:nvSpPr>
          <p:cNvPr id="819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93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4D3FC82-2C8A-534B-9934-1DAE30682154}" type="datetime1">
              <a:rPr lang="en-GB" sz="1300" smtClean="0">
                <a:latin typeface="Arial Rounded MT Bold" charset="0"/>
              </a:rPr>
              <a:t>10/11/19</a:t>
            </a:fld>
            <a:endParaRPr lang="en-US" sz="1300">
              <a:latin typeface="Arial Rounded MT Bold" charset="0"/>
            </a:endParaRPr>
          </a:p>
        </p:txBody>
      </p:sp>
      <p:sp>
        <p:nvSpPr>
          <p:cNvPr id="993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93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5CF494E-B7D3-F045-B4A4-CCBD03612340}" type="slidenum">
              <a:rPr lang="en-US" sz="1300">
                <a:latin typeface="Arial Rounded MT Bold" charset="0"/>
              </a:rPr>
              <a:pPr/>
              <a:t>22</a:t>
            </a:fld>
            <a:endParaRPr lang="en-US" sz="1300">
              <a:latin typeface="Arial Rounded MT Bold" charset="0"/>
            </a:endParaRPr>
          </a:p>
        </p:txBody>
      </p:sp>
      <p:sp>
        <p:nvSpPr>
          <p:cNvPr id="99334" name="Rectangle 2"/>
          <p:cNvSpPr>
            <a:spLocks noGrp="1" noRot="1" noChangeAspect="1" noChangeArrowheads="1" noTextEdit="1"/>
          </p:cNvSpPr>
          <p:nvPr>
            <p:ph type="sldImg"/>
          </p:nvPr>
        </p:nvSpPr>
        <p:spPr>
          <a:ln/>
        </p:spPr>
      </p:sp>
      <p:sp>
        <p:nvSpPr>
          <p:cNvPr id="993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60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9390C31-92B8-D24C-A35E-5559E80CABDD}" type="datetime1">
              <a:rPr lang="en-GB" sz="1300" smtClean="0">
                <a:latin typeface="Arial Rounded MT Bold" charset="0"/>
              </a:rPr>
              <a:t>10/11/19</a:t>
            </a:fld>
            <a:endParaRPr lang="en-US" sz="1300">
              <a:latin typeface="Arial Rounded MT Bold" charset="0"/>
            </a:endParaRPr>
          </a:p>
        </p:txBody>
      </p:sp>
      <p:sp>
        <p:nvSpPr>
          <p:cNvPr id="860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60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A1AEEE3-C81B-A54E-B32C-ECBB346DC2B6}" type="slidenum">
              <a:rPr lang="en-US" sz="1300">
                <a:latin typeface="Arial Rounded MT Bold" charset="0"/>
              </a:rPr>
              <a:pPr/>
              <a:t>23</a:t>
            </a:fld>
            <a:endParaRPr lang="en-US" sz="1300">
              <a:latin typeface="Arial Rounded MT Bold" charset="0"/>
            </a:endParaRPr>
          </a:p>
        </p:txBody>
      </p:sp>
      <p:sp>
        <p:nvSpPr>
          <p:cNvPr id="86022" name="Rectangle 2"/>
          <p:cNvSpPr>
            <a:spLocks noGrp="1" noRot="1" noChangeAspect="1" noChangeArrowheads="1" noTextEdit="1"/>
          </p:cNvSpPr>
          <p:nvPr>
            <p:ph type="sldImg"/>
          </p:nvPr>
        </p:nvSpPr>
        <p:spPr>
          <a:ln/>
        </p:spPr>
      </p:sp>
      <p:sp>
        <p:nvSpPr>
          <p:cNvPr id="860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03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94E2BC-B4A2-F147-86C8-3BB2CE1DBBB9}" type="datetime1">
              <a:rPr lang="en-GB" sz="1300" smtClean="0">
                <a:latin typeface="Arial Rounded MT Bold" charset="0"/>
              </a:rPr>
              <a:t>10/11/19</a:t>
            </a:fld>
            <a:endParaRPr lang="en-US" sz="1300">
              <a:latin typeface="Arial Rounded MT Bold" charset="0"/>
            </a:endParaRPr>
          </a:p>
        </p:txBody>
      </p:sp>
      <p:sp>
        <p:nvSpPr>
          <p:cNvPr id="1003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03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CFF96C6-6D80-9645-970C-00308B18A8C3}" type="slidenum">
              <a:rPr lang="en-US" sz="1300">
                <a:latin typeface="Arial Rounded MT Bold" charset="0"/>
              </a:rPr>
              <a:pPr/>
              <a:t>24</a:t>
            </a:fld>
            <a:endParaRPr lang="en-US" sz="1300">
              <a:latin typeface="Arial Rounded MT Bold" charset="0"/>
            </a:endParaRPr>
          </a:p>
        </p:txBody>
      </p:sp>
      <p:sp>
        <p:nvSpPr>
          <p:cNvPr id="100358" name="Rectangle 2"/>
          <p:cNvSpPr>
            <a:spLocks noGrp="1" noRot="1" noChangeAspect="1" noChangeArrowheads="1" noTextEdit="1"/>
          </p:cNvSpPr>
          <p:nvPr>
            <p:ph type="sldImg"/>
          </p:nvPr>
        </p:nvSpPr>
        <p:spPr>
          <a:ln/>
        </p:spPr>
      </p:sp>
      <p:sp>
        <p:nvSpPr>
          <p:cNvPr id="1003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13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E6EB6B7-F4BB-824E-8154-86466887D6DA}" type="datetime1">
              <a:rPr lang="en-GB" sz="1300" smtClean="0">
                <a:latin typeface="Arial Rounded MT Bold" charset="0"/>
              </a:rPr>
              <a:t>10/11/19</a:t>
            </a:fld>
            <a:endParaRPr lang="en-US" sz="1300">
              <a:latin typeface="Arial Rounded MT Bold" charset="0"/>
            </a:endParaRPr>
          </a:p>
        </p:txBody>
      </p:sp>
      <p:sp>
        <p:nvSpPr>
          <p:cNvPr id="1013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13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556721F-87FA-3340-B08A-4FB647947346}" type="slidenum">
              <a:rPr lang="en-US" sz="1300">
                <a:latin typeface="Arial Rounded MT Bold" charset="0"/>
              </a:rPr>
              <a:pPr/>
              <a:t>25</a:t>
            </a:fld>
            <a:endParaRPr lang="en-US" sz="1300">
              <a:latin typeface="Arial Rounded MT Bold" charset="0"/>
            </a:endParaRPr>
          </a:p>
        </p:txBody>
      </p:sp>
      <p:sp>
        <p:nvSpPr>
          <p:cNvPr id="101382" name="Rectangle 2"/>
          <p:cNvSpPr>
            <a:spLocks noGrp="1" noRot="1" noChangeAspect="1" noChangeArrowheads="1" noTextEdit="1"/>
          </p:cNvSpPr>
          <p:nvPr>
            <p:ph type="sldImg"/>
          </p:nvPr>
        </p:nvSpPr>
        <p:spPr>
          <a:ln/>
        </p:spPr>
      </p:sp>
      <p:sp>
        <p:nvSpPr>
          <p:cNvPr id="1013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70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4EF8D64-79A0-2744-84E3-D143A66E1E92}" type="datetime1">
              <a:rPr lang="en-GB" sz="1300" smtClean="0">
                <a:latin typeface="Arial Rounded MT Bold" charset="0"/>
              </a:rPr>
              <a:t>10/11/19</a:t>
            </a:fld>
            <a:endParaRPr lang="en-US" sz="1300">
              <a:latin typeface="Arial Rounded MT Bold" charset="0"/>
            </a:endParaRPr>
          </a:p>
        </p:txBody>
      </p:sp>
      <p:sp>
        <p:nvSpPr>
          <p:cNvPr id="870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70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22EF74B-3D28-1844-90A5-A827B2EE7A0B}" type="slidenum">
              <a:rPr lang="en-US" sz="1300">
                <a:latin typeface="Arial Rounded MT Bold" charset="0"/>
              </a:rPr>
              <a:pPr/>
              <a:t>26</a:t>
            </a:fld>
            <a:endParaRPr lang="en-US" sz="1300">
              <a:latin typeface="Arial Rounded MT Bold" charset="0"/>
            </a:endParaRPr>
          </a:p>
        </p:txBody>
      </p:sp>
      <p:sp>
        <p:nvSpPr>
          <p:cNvPr id="87046" name="Rectangle 2"/>
          <p:cNvSpPr>
            <a:spLocks noGrp="1" noRot="1" noChangeAspect="1" noChangeArrowheads="1" noTextEdit="1"/>
          </p:cNvSpPr>
          <p:nvPr>
            <p:ph type="sldImg"/>
          </p:nvPr>
        </p:nvSpPr>
        <p:spPr>
          <a:ln/>
        </p:spPr>
      </p:sp>
      <p:sp>
        <p:nvSpPr>
          <p:cNvPr id="870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80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2DFBD49-E9BB-814B-9BF8-EDC5DF1008B2}" type="datetime1">
              <a:rPr lang="en-GB" sz="1300" smtClean="0">
                <a:latin typeface="Arial Rounded MT Bold" charset="0"/>
              </a:rPr>
              <a:t>10/11/19</a:t>
            </a:fld>
            <a:endParaRPr lang="en-US" sz="1300">
              <a:latin typeface="Arial Rounded MT Bold" charset="0"/>
            </a:endParaRPr>
          </a:p>
        </p:txBody>
      </p:sp>
      <p:sp>
        <p:nvSpPr>
          <p:cNvPr id="880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80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B00C630-39D9-A345-8336-61DDB693A00B}" type="slidenum">
              <a:rPr lang="en-US" sz="1300">
                <a:latin typeface="Arial Rounded MT Bold" charset="0"/>
              </a:rPr>
              <a:pPr/>
              <a:t>27</a:t>
            </a:fld>
            <a:endParaRPr lang="en-US" sz="1300">
              <a:latin typeface="Arial Rounded MT Bold" charset="0"/>
            </a:endParaRPr>
          </a:p>
        </p:txBody>
      </p:sp>
      <p:sp>
        <p:nvSpPr>
          <p:cNvPr id="88070" name="Rectangle 2"/>
          <p:cNvSpPr>
            <a:spLocks noGrp="1" noRot="1" noChangeAspect="1" noChangeArrowheads="1" noTextEdit="1"/>
          </p:cNvSpPr>
          <p:nvPr>
            <p:ph type="sldImg"/>
          </p:nvPr>
        </p:nvSpPr>
        <p:spPr>
          <a:ln/>
        </p:spPr>
      </p:sp>
      <p:sp>
        <p:nvSpPr>
          <p:cNvPr id="880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24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281F7B-CE0D-044B-BD68-560AC5B8E852}" type="datetime1">
              <a:rPr lang="en-GB" sz="1300" smtClean="0">
                <a:latin typeface="Arial Rounded MT Bold" charset="0"/>
              </a:rPr>
              <a:t>10/11/19</a:t>
            </a:fld>
            <a:endParaRPr lang="en-US" sz="1300">
              <a:latin typeface="Arial Rounded MT Bold" charset="0"/>
            </a:endParaRPr>
          </a:p>
        </p:txBody>
      </p:sp>
      <p:sp>
        <p:nvSpPr>
          <p:cNvPr id="1024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24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2BE3905-6872-2244-B7A5-D9B3591B0A8D}" type="slidenum">
              <a:rPr lang="en-US" sz="1300">
                <a:latin typeface="Arial Rounded MT Bold" charset="0"/>
              </a:rPr>
              <a:pPr/>
              <a:t>28</a:t>
            </a:fld>
            <a:endParaRPr lang="en-US" sz="1300">
              <a:latin typeface="Arial Rounded MT Bold" charset="0"/>
            </a:endParaRPr>
          </a:p>
        </p:txBody>
      </p:sp>
      <p:sp>
        <p:nvSpPr>
          <p:cNvPr id="102406" name="Rectangle 2"/>
          <p:cNvSpPr>
            <a:spLocks noGrp="1" noRot="1" noChangeAspect="1" noChangeArrowheads="1" noTextEdit="1"/>
          </p:cNvSpPr>
          <p:nvPr>
            <p:ph type="sldImg"/>
          </p:nvPr>
        </p:nvSpPr>
        <p:spPr>
          <a:ln/>
        </p:spPr>
      </p:sp>
      <p:sp>
        <p:nvSpPr>
          <p:cNvPr id="1024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90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3D637A-C592-EF44-8F36-063B4C14F158}" type="datetime1">
              <a:rPr lang="en-GB" sz="1300" smtClean="0">
                <a:latin typeface="Arial Rounded MT Bold" charset="0"/>
              </a:rPr>
              <a:t>10/11/19</a:t>
            </a:fld>
            <a:endParaRPr lang="en-US" sz="1300">
              <a:latin typeface="Arial Rounded MT Bold" charset="0"/>
            </a:endParaRPr>
          </a:p>
        </p:txBody>
      </p:sp>
      <p:sp>
        <p:nvSpPr>
          <p:cNvPr id="890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90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25C63C-EB38-D44B-9AB5-CCC7C5CFD0D6}" type="slidenum">
              <a:rPr lang="en-US" sz="1300">
                <a:latin typeface="Arial Rounded MT Bold" charset="0"/>
              </a:rPr>
              <a:pPr/>
              <a:t>29</a:t>
            </a:fld>
            <a:endParaRPr lang="en-US" sz="1300">
              <a:latin typeface="Arial Rounded MT Bold" charset="0"/>
            </a:endParaRPr>
          </a:p>
        </p:txBody>
      </p:sp>
      <p:sp>
        <p:nvSpPr>
          <p:cNvPr id="89094" name="Rectangle 2"/>
          <p:cNvSpPr>
            <a:spLocks noGrp="1" noRot="1" noChangeAspect="1" noChangeArrowheads="1" noTextEdit="1"/>
          </p:cNvSpPr>
          <p:nvPr>
            <p:ph type="sldImg"/>
          </p:nvPr>
        </p:nvSpPr>
        <p:spPr>
          <a:ln/>
        </p:spPr>
      </p:sp>
      <p:sp>
        <p:nvSpPr>
          <p:cNvPr id="890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01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E670A7-59A4-4745-B798-B8F198C98584}" type="datetime1">
              <a:rPr lang="en-GB" sz="1300" smtClean="0">
                <a:latin typeface="Arial Rounded MT Bold" charset="0"/>
              </a:rPr>
              <a:t>10/11/19</a:t>
            </a:fld>
            <a:endParaRPr lang="en-US" sz="1300">
              <a:latin typeface="Arial Rounded MT Bold" charset="0"/>
            </a:endParaRPr>
          </a:p>
        </p:txBody>
      </p:sp>
      <p:sp>
        <p:nvSpPr>
          <p:cNvPr id="901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01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7121207-F38F-E546-B2DF-F2B89100EA9D}" type="slidenum">
              <a:rPr lang="en-US" sz="1300">
                <a:latin typeface="Arial Rounded MT Bold" charset="0"/>
              </a:rPr>
              <a:pPr/>
              <a:t>30</a:t>
            </a:fld>
            <a:endParaRPr lang="en-US" sz="1300">
              <a:latin typeface="Arial Rounded MT Bold" charset="0"/>
            </a:endParaRPr>
          </a:p>
        </p:txBody>
      </p:sp>
      <p:sp>
        <p:nvSpPr>
          <p:cNvPr id="90118" name="Rectangle 2"/>
          <p:cNvSpPr>
            <a:spLocks noGrp="1" noRot="1" noChangeAspect="1" noChangeArrowheads="1" noTextEdit="1"/>
          </p:cNvSpPr>
          <p:nvPr>
            <p:ph type="sldImg"/>
          </p:nvPr>
        </p:nvSpPr>
        <p:spPr>
          <a:ln/>
        </p:spPr>
      </p:sp>
      <p:sp>
        <p:nvSpPr>
          <p:cNvPr id="901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808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351ACC4-89DA-894D-8226-732B56FF59D5}" type="datetime1">
              <a:rPr lang="en-GB" sz="1300" smtClean="0">
                <a:latin typeface="Arial Rounded MT Bold" charset="0"/>
              </a:rPr>
              <a:t>10/11/19</a:t>
            </a:fld>
            <a:endParaRPr lang="en-US" sz="1300">
              <a:latin typeface="Arial Rounded MT Bold" charset="0"/>
            </a:endParaRPr>
          </a:p>
        </p:txBody>
      </p:sp>
      <p:sp>
        <p:nvSpPr>
          <p:cNvPr id="809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809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EDDFD2-D664-C34D-A5FF-BC51E2880565}" type="slidenum">
              <a:rPr lang="en-US" sz="1300">
                <a:latin typeface="Arial Rounded MT Bold" charset="0"/>
              </a:rPr>
              <a:pPr/>
              <a:t>4</a:t>
            </a:fld>
            <a:endParaRPr lang="en-US" sz="1300">
              <a:latin typeface="Arial Rounded MT Bold" charset="0"/>
            </a:endParaRPr>
          </a:p>
        </p:txBody>
      </p:sp>
      <p:sp>
        <p:nvSpPr>
          <p:cNvPr id="80902" name="Rectangle 2"/>
          <p:cNvSpPr>
            <a:spLocks noGrp="1" noRot="1" noChangeAspect="1" noChangeArrowheads="1" noTextEdit="1"/>
          </p:cNvSpPr>
          <p:nvPr>
            <p:ph type="sldImg"/>
          </p:nvPr>
        </p:nvSpPr>
        <p:spPr>
          <a:ln/>
        </p:spPr>
      </p:sp>
      <p:sp>
        <p:nvSpPr>
          <p:cNvPr id="809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11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FFC1D7D-3672-2041-B13D-10E92BCE5ED9}" type="datetime1">
              <a:rPr lang="en-GB" sz="1300" smtClean="0">
                <a:latin typeface="Arial Rounded MT Bold" charset="0"/>
              </a:rPr>
              <a:t>10/11/19</a:t>
            </a:fld>
            <a:endParaRPr lang="en-US" sz="1300">
              <a:latin typeface="Arial Rounded MT Bold" charset="0"/>
            </a:endParaRPr>
          </a:p>
        </p:txBody>
      </p:sp>
      <p:sp>
        <p:nvSpPr>
          <p:cNvPr id="911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11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FD9E906-AA0B-4845-9D14-AC07D562012D}" type="slidenum">
              <a:rPr lang="en-US" sz="1300">
                <a:latin typeface="Arial Rounded MT Bold" charset="0"/>
              </a:rPr>
              <a:pPr/>
              <a:t>31</a:t>
            </a:fld>
            <a:endParaRPr lang="en-US" sz="1300">
              <a:latin typeface="Arial Rounded MT Bold" charset="0"/>
            </a:endParaRPr>
          </a:p>
        </p:txBody>
      </p:sp>
      <p:sp>
        <p:nvSpPr>
          <p:cNvPr id="91142" name="Rectangle 2"/>
          <p:cNvSpPr>
            <a:spLocks noGrp="1" noRot="1" noChangeAspect="1" noChangeArrowheads="1" noTextEdit="1"/>
          </p:cNvSpPr>
          <p:nvPr>
            <p:ph type="sldImg"/>
          </p:nvPr>
        </p:nvSpPr>
        <p:spPr>
          <a:ln/>
        </p:spPr>
      </p:sp>
      <p:sp>
        <p:nvSpPr>
          <p:cNvPr id="911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21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0F34F56-20E4-4C4D-AEA3-B8DFFDA2DBD6}" type="datetime1">
              <a:rPr lang="en-GB" sz="1300" smtClean="0">
                <a:latin typeface="Arial Rounded MT Bold" charset="0"/>
              </a:rPr>
              <a:t>10/11/19</a:t>
            </a:fld>
            <a:endParaRPr lang="en-US" sz="1300">
              <a:latin typeface="Arial Rounded MT Bold" charset="0"/>
            </a:endParaRPr>
          </a:p>
        </p:txBody>
      </p:sp>
      <p:sp>
        <p:nvSpPr>
          <p:cNvPr id="921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21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2A1C5A6-0DF8-EB4D-B9D5-3482BB73B4B6}" type="slidenum">
              <a:rPr lang="en-US" sz="1300">
                <a:latin typeface="Arial Rounded MT Bold" charset="0"/>
              </a:rPr>
              <a:pPr/>
              <a:t>32</a:t>
            </a:fld>
            <a:endParaRPr lang="en-US" sz="1300">
              <a:latin typeface="Arial Rounded MT Bold" charset="0"/>
            </a:endParaRPr>
          </a:p>
        </p:txBody>
      </p:sp>
      <p:sp>
        <p:nvSpPr>
          <p:cNvPr id="92166" name="Rectangle 2"/>
          <p:cNvSpPr>
            <a:spLocks noGrp="1" noRot="1" noChangeAspect="1" noChangeArrowheads="1" noTextEdit="1"/>
          </p:cNvSpPr>
          <p:nvPr>
            <p:ph type="sldImg"/>
          </p:nvPr>
        </p:nvSpPr>
        <p:spPr>
          <a:ln/>
        </p:spPr>
      </p:sp>
      <p:sp>
        <p:nvSpPr>
          <p:cNvPr id="921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31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FE03F7E-3D74-EF48-984E-21D40EFDC5D6}" type="datetime1">
              <a:rPr lang="en-GB" sz="1300" smtClean="0">
                <a:latin typeface="Arial Rounded MT Bold" charset="0"/>
              </a:rPr>
              <a:t>10/11/19</a:t>
            </a:fld>
            <a:endParaRPr lang="en-US" sz="1300">
              <a:latin typeface="Arial Rounded MT Bold" charset="0"/>
            </a:endParaRPr>
          </a:p>
        </p:txBody>
      </p:sp>
      <p:sp>
        <p:nvSpPr>
          <p:cNvPr id="931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31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61AFF6-0146-AF42-94F6-E0F94DF462F6}" type="slidenum">
              <a:rPr lang="en-US" sz="1300">
                <a:latin typeface="Arial Rounded MT Bold" charset="0"/>
              </a:rPr>
              <a:pPr/>
              <a:t>33</a:t>
            </a:fld>
            <a:endParaRPr lang="en-US" sz="1300">
              <a:latin typeface="Arial Rounded MT Bold" charset="0"/>
            </a:endParaRPr>
          </a:p>
        </p:txBody>
      </p:sp>
      <p:sp>
        <p:nvSpPr>
          <p:cNvPr id="93190" name="Rectangle 2"/>
          <p:cNvSpPr>
            <a:spLocks noGrp="1" noRot="1" noChangeAspect="1" noChangeArrowheads="1" noTextEdit="1"/>
          </p:cNvSpPr>
          <p:nvPr>
            <p:ph type="sldImg"/>
          </p:nvPr>
        </p:nvSpPr>
        <p:spPr>
          <a:ln/>
        </p:spPr>
      </p:sp>
      <p:sp>
        <p:nvSpPr>
          <p:cNvPr id="931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42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115F786-9075-A546-A4BF-398E7DFCBCE4}" type="datetime1">
              <a:rPr lang="en-GB" sz="1300" smtClean="0">
                <a:latin typeface="Arial Rounded MT Bold" charset="0"/>
              </a:rPr>
              <a:t>10/11/19</a:t>
            </a:fld>
            <a:endParaRPr lang="en-US" sz="1300">
              <a:latin typeface="Arial Rounded MT Bold" charset="0"/>
            </a:endParaRPr>
          </a:p>
        </p:txBody>
      </p:sp>
      <p:sp>
        <p:nvSpPr>
          <p:cNvPr id="942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42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418CC80-C53B-094C-A71F-6D7339300D73}" type="slidenum">
              <a:rPr lang="en-US" sz="1300">
                <a:latin typeface="Arial Rounded MT Bold" charset="0"/>
              </a:rPr>
              <a:pPr/>
              <a:t>34</a:t>
            </a:fld>
            <a:endParaRPr lang="en-US" sz="1300">
              <a:latin typeface="Arial Rounded MT Bold" charset="0"/>
            </a:endParaRPr>
          </a:p>
        </p:txBody>
      </p:sp>
      <p:sp>
        <p:nvSpPr>
          <p:cNvPr id="94214" name="Rectangle 2"/>
          <p:cNvSpPr>
            <a:spLocks noGrp="1" noRot="1" noChangeAspect="1" noChangeArrowheads="1" noTextEdit="1"/>
          </p:cNvSpPr>
          <p:nvPr>
            <p:ph type="sldImg"/>
          </p:nvPr>
        </p:nvSpPr>
        <p:spPr>
          <a:ln/>
        </p:spPr>
      </p:sp>
      <p:sp>
        <p:nvSpPr>
          <p:cNvPr id="942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52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017C6B-4027-B346-BFD9-74F057AEA28D}" type="datetime1">
              <a:rPr lang="en-GB" sz="1300" smtClean="0">
                <a:latin typeface="Arial Rounded MT Bold" charset="0"/>
              </a:rPr>
              <a:t>10/11/19</a:t>
            </a:fld>
            <a:endParaRPr lang="en-US" sz="1300">
              <a:latin typeface="Arial Rounded MT Bold" charset="0"/>
            </a:endParaRPr>
          </a:p>
        </p:txBody>
      </p:sp>
      <p:sp>
        <p:nvSpPr>
          <p:cNvPr id="952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52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D432DB5-8AFB-9048-848D-CC9B2159607A}" type="slidenum">
              <a:rPr lang="en-US" sz="1300">
                <a:latin typeface="Arial Rounded MT Bold" charset="0"/>
              </a:rPr>
              <a:pPr/>
              <a:t>35</a:t>
            </a:fld>
            <a:endParaRPr lang="en-US" sz="1300">
              <a:latin typeface="Arial Rounded MT Bold" charset="0"/>
            </a:endParaRPr>
          </a:p>
        </p:txBody>
      </p:sp>
      <p:sp>
        <p:nvSpPr>
          <p:cNvPr id="95238" name="Rectangle 2"/>
          <p:cNvSpPr>
            <a:spLocks noGrp="1" noRot="1" noChangeAspect="1" noChangeArrowheads="1" noTextEdit="1"/>
          </p:cNvSpPr>
          <p:nvPr>
            <p:ph type="sldImg"/>
          </p:nvPr>
        </p:nvSpPr>
        <p:spPr>
          <a:ln/>
        </p:spPr>
      </p:sp>
      <p:sp>
        <p:nvSpPr>
          <p:cNvPr id="952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962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F3CD21C-5CC2-614F-B101-C6B36903504A}" type="datetime1">
              <a:rPr lang="en-GB" sz="1300" smtClean="0">
                <a:latin typeface="Arial Rounded MT Bold" charset="0"/>
              </a:rPr>
              <a:t>10/11/19</a:t>
            </a:fld>
            <a:endParaRPr lang="en-US" sz="1300">
              <a:latin typeface="Arial Rounded MT Bold" charset="0"/>
            </a:endParaRPr>
          </a:p>
        </p:txBody>
      </p:sp>
      <p:sp>
        <p:nvSpPr>
          <p:cNvPr id="962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962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09E8AE-2F32-564A-B1D0-9B0A539D3B1C}" type="slidenum">
              <a:rPr lang="en-US" sz="1300">
                <a:latin typeface="Arial Rounded MT Bold" charset="0"/>
              </a:rPr>
              <a:pPr/>
              <a:t>36</a:t>
            </a:fld>
            <a:endParaRPr lang="en-US" sz="1300">
              <a:latin typeface="Arial Rounded MT Bold" charset="0"/>
            </a:endParaRPr>
          </a:p>
        </p:txBody>
      </p:sp>
      <p:sp>
        <p:nvSpPr>
          <p:cNvPr id="96262" name="Rectangle 2"/>
          <p:cNvSpPr>
            <a:spLocks noGrp="1" noRot="1" noChangeAspect="1" noChangeArrowheads="1" noTextEdit="1"/>
          </p:cNvSpPr>
          <p:nvPr>
            <p:ph type="sldImg"/>
          </p:nvPr>
        </p:nvSpPr>
        <p:spPr>
          <a:ln/>
        </p:spPr>
      </p:sp>
      <p:sp>
        <p:nvSpPr>
          <p:cNvPr id="962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34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172A96-16AB-4047-8DE8-6F324AA9B3F7}" type="datetime1">
              <a:rPr lang="en-GB" sz="1300" smtClean="0">
                <a:latin typeface="Arial Rounded MT Bold" charset="0"/>
              </a:rPr>
              <a:t>10/11/19</a:t>
            </a:fld>
            <a:endParaRPr lang="en-US" sz="1300">
              <a:latin typeface="Arial Rounded MT Bold" charset="0"/>
            </a:endParaRPr>
          </a:p>
        </p:txBody>
      </p:sp>
      <p:sp>
        <p:nvSpPr>
          <p:cNvPr id="1034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34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472B229-5277-E64F-9C49-A64E032F4FB8}" type="slidenum">
              <a:rPr lang="en-US" sz="1300">
                <a:latin typeface="Arial Rounded MT Bold" charset="0"/>
              </a:rPr>
              <a:pPr/>
              <a:t>37</a:t>
            </a:fld>
            <a:endParaRPr lang="en-US" sz="1300">
              <a:latin typeface="Arial Rounded MT Bold" charset="0"/>
            </a:endParaRPr>
          </a:p>
        </p:txBody>
      </p:sp>
      <p:sp>
        <p:nvSpPr>
          <p:cNvPr id="103430" name="Rectangle 2"/>
          <p:cNvSpPr>
            <a:spLocks noGrp="1" noRot="1" noChangeAspect="1" noChangeArrowheads="1" noTextEdit="1"/>
          </p:cNvSpPr>
          <p:nvPr>
            <p:ph type="sldImg"/>
          </p:nvPr>
        </p:nvSpPr>
        <p:spPr>
          <a:ln/>
        </p:spPr>
      </p:sp>
      <p:sp>
        <p:nvSpPr>
          <p:cNvPr id="1034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44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2D25C9-BE41-8C4A-8C9F-98F03F9BBC3E}" type="datetime1">
              <a:rPr lang="en-GB" sz="1300" smtClean="0">
                <a:latin typeface="Arial Rounded MT Bold" charset="0"/>
              </a:rPr>
              <a:t>10/11/19</a:t>
            </a:fld>
            <a:endParaRPr lang="en-US" sz="1300">
              <a:latin typeface="Arial Rounded MT Bold" charset="0"/>
            </a:endParaRPr>
          </a:p>
        </p:txBody>
      </p:sp>
      <p:sp>
        <p:nvSpPr>
          <p:cNvPr id="1044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44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56A3065-6308-9442-9EBB-AF54FBD478C6}" type="slidenum">
              <a:rPr lang="en-US" sz="1300">
                <a:latin typeface="Arial Rounded MT Bold" charset="0"/>
              </a:rPr>
              <a:pPr/>
              <a:t>38</a:t>
            </a:fld>
            <a:endParaRPr lang="en-US" sz="1300">
              <a:latin typeface="Arial Rounded MT Bold" charset="0"/>
            </a:endParaRPr>
          </a:p>
        </p:txBody>
      </p:sp>
      <p:sp>
        <p:nvSpPr>
          <p:cNvPr id="104454" name="Rectangle 2"/>
          <p:cNvSpPr>
            <a:spLocks noGrp="1" noRot="1" noChangeAspect="1" noChangeArrowheads="1" noTextEdit="1"/>
          </p:cNvSpPr>
          <p:nvPr>
            <p:ph type="sldImg"/>
          </p:nvPr>
        </p:nvSpPr>
        <p:spPr>
          <a:ln/>
        </p:spPr>
      </p:sp>
      <p:sp>
        <p:nvSpPr>
          <p:cNvPr id="1044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54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CF98E49-648E-004C-9F5C-C10885CCC6C5}" type="datetime1">
              <a:rPr lang="en-GB" sz="1300" smtClean="0">
                <a:latin typeface="Arial Rounded MT Bold" charset="0"/>
              </a:rPr>
              <a:t>10/11/19</a:t>
            </a:fld>
            <a:endParaRPr lang="en-US" sz="1300">
              <a:latin typeface="Arial Rounded MT Bold" charset="0"/>
            </a:endParaRPr>
          </a:p>
        </p:txBody>
      </p:sp>
      <p:sp>
        <p:nvSpPr>
          <p:cNvPr id="1054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54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2948A22-DB46-AA45-A575-45F52326FCAC}" type="slidenum">
              <a:rPr lang="en-US" sz="1300">
                <a:latin typeface="Arial Rounded MT Bold" charset="0"/>
              </a:rPr>
              <a:pPr/>
              <a:t>39</a:t>
            </a:fld>
            <a:endParaRPr lang="en-US" sz="1300">
              <a:latin typeface="Arial Rounded MT Bold" charset="0"/>
            </a:endParaRPr>
          </a:p>
        </p:txBody>
      </p:sp>
      <p:sp>
        <p:nvSpPr>
          <p:cNvPr id="105478" name="Rectangle 2"/>
          <p:cNvSpPr>
            <a:spLocks noGrp="1" noRot="1" noChangeAspect="1" noChangeArrowheads="1" noTextEdit="1"/>
          </p:cNvSpPr>
          <p:nvPr>
            <p:ph type="sldImg"/>
          </p:nvPr>
        </p:nvSpPr>
        <p:spPr>
          <a:ln/>
        </p:spPr>
      </p:sp>
      <p:sp>
        <p:nvSpPr>
          <p:cNvPr id="1054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64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61DC00F-2790-DA4B-ABC4-B7F03C1D2DAE}" type="datetime1">
              <a:rPr lang="en-GB" sz="1300" smtClean="0">
                <a:latin typeface="Arial Rounded MT Bold" charset="0"/>
              </a:rPr>
              <a:t>10/11/19</a:t>
            </a:fld>
            <a:endParaRPr lang="en-US" sz="1300">
              <a:latin typeface="Arial Rounded MT Bold" charset="0"/>
            </a:endParaRPr>
          </a:p>
        </p:txBody>
      </p:sp>
      <p:sp>
        <p:nvSpPr>
          <p:cNvPr id="1065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65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37C33F-7371-6342-81EA-A4C23385459E}" type="slidenum">
              <a:rPr lang="en-US" sz="1300">
                <a:latin typeface="Arial Rounded MT Bold" charset="0"/>
              </a:rPr>
              <a:pPr/>
              <a:t>40</a:t>
            </a:fld>
            <a:endParaRPr lang="en-US" sz="1300">
              <a:latin typeface="Arial Rounded MT Bold" charset="0"/>
            </a:endParaRPr>
          </a:p>
        </p:txBody>
      </p:sp>
      <p:sp>
        <p:nvSpPr>
          <p:cNvPr id="106502" name="Rectangle 2"/>
          <p:cNvSpPr>
            <a:spLocks noGrp="1" noRot="1" noChangeAspect="1" noChangeArrowheads="1" noTextEdit="1"/>
          </p:cNvSpPr>
          <p:nvPr>
            <p:ph type="sldImg"/>
          </p:nvPr>
        </p:nvSpPr>
        <p:spPr>
          <a:xfrm>
            <a:off x="2971800" y="550863"/>
            <a:ext cx="3657600" cy="2743200"/>
          </a:xfrm>
          <a:ln/>
        </p:spPr>
      </p:sp>
      <p:sp>
        <p:nvSpPr>
          <p:cNvPr id="1065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E6697E1-5F8D-BD4F-AD71-996B50EB208E}" type="datetime1">
              <a:rPr lang="en-GB" sz="1300" smtClean="0">
                <a:latin typeface="Arial Rounded MT Bold" charset="0"/>
              </a:rPr>
              <a:t>10/11/19</a:t>
            </a:fld>
            <a:endParaRPr lang="en-US" sz="1300">
              <a:latin typeface="Arial Rounded MT Bold" charset="0"/>
            </a:endParaRPr>
          </a:p>
        </p:txBody>
      </p:sp>
      <p:sp>
        <p:nvSpPr>
          <p:cNvPr id="696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696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6A8E1B1-1D3A-B143-BF72-77E7B82F1ABE}" type="slidenum">
              <a:rPr lang="en-US" sz="1300">
                <a:latin typeface="Arial Rounded MT Bold" charset="0"/>
              </a:rPr>
              <a:pPr/>
              <a:t>5</a:t>
            </a:fld>
            <a:endParaRPr lang="en-US" sz="1300">
              <a:latin typeface="Arial Rounded MT Bold" charset="0"/>
            </a:endParaRPr>
          </a:p>
        </p:txBody>
      </p:sp>
      <p:sp>
        <p:nvSpPr>
          <p:cNvPr id="69638" name="Rectangle 2"/>
          <p:cNvSpPr>
            <a:spLocks noGrp="1" noRot="1" noChangeAspect="1" noChangeArrowheads="1" noTextEdit="1"/>
          </p:cNvSpPr>
          <p:nvPr>
            <p:ph type="sldImg"/>
          </p:nvPr>
        </p:nvSpPr>
        <p:spPr>
          <a:ln/>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75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49D727-BFAC-3D4C-B856-571F496F4250}" type="datetime1">
              <a:rPr lang="en-GB" sz="1300" smtClean="0">
                <a:latin typeface="Arial Rounded MT Bold" charset="0"/>
              </a:rPr>
              <a:t>10/11/19</a:t>
            </a:fld>
            <a:endParaRPr lang="en-US" sz="1300">
              <a:latin typeface="Arial Rounded MT Bold" charset="0"/>
            </a:endParaRPr>
          </a:p>
        </p:txBody>
      </p:sp>
      <p:sp>
        <p:nvSpPr>
          <p:cNvPr id="1075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75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2613B0-B0B1-014F-B1C3-381889BAE131}" type="slidenum">
              <a:rPr lang="en-US" sz="1300">
                <a:latin typeface="Arial Rounded MT Bold" charset="0"/>
              </a:rPr>
              <a:pPr/>
              <a:t>41</a:t>
            </a:fld>
            <a:endParaRPr lang="en-US" sz="1300">
              <a:latin typeface="Arial Rounded MT Bold" charset="0"/>
            </a:endParaRPr>
          </a:p>
        </p:txBody>
      </p:sp>
      <p:sp>
        <p:nvSpPr>
          <p:cNvPr id="107526" name="Rectangle 2"/>
          <p:cNvSpPr>
            <a:spLocks noGrp="1" noRot="1" noChangeAspect="1" noChangeArrowheads="1" noTextEdit="1"/>
          </p:cNvSpPr>
          <p:nvPr>
            <p:ph type="sldImg"/>
          </p:nvPr>
        </p:nvSpPr>
        <p:spPr>
          <a:ln/>
        </p:spPr>
      </p:sp>
      <p:sp>
        <p:nvSpPr>
          <p:cNvPr id="1075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85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3753F84-AD31-2343-B008-806C94BCE463}" type="datetime1">
              <a:rPr lang="en-GB" sz="1300" smtClean="0">
                <a:latin typeface="Arial Rounded MT Bold" charset="0"/>
              </a:rPr>
              <a:t>10/11/19</a:t>
            </a:fld>
            <a:endParaRPr lang="en-US" sz="1300">
              <a:latin typeface="Arial Rounded MT Bold" charset="0"/>
            </a:endParaRPr>
          </a:p>
        </p:txBody>
      </p:sp>
      <p:sp>
        <p:nvSpPr>
          <p:cNvPr id="1085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85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E050FC-2966-DE48-9EF1-7202ECA8C108}" type="slidenum">
              <a:rPr lang="en-US" sz="1300">
                <a:latin typeface="Arial Rounded MT Bold" charset="0"/>
              </a:rPr>
              <a:pPr/>
              <a:t>42</a:t>
            </a:fld>
            <a:endParaRPr lang="en-US" sz="1300">
              <a:latin typeface="Arial Rounded MT Bold" charset="0"/>
            </a:endParaRPr>
          </a:p>
        </p:txBody>
      </p:sp>
      <p:sp>
        <p:nvSpPr>
          <p:cNvPr id="108550" name="Rectangle 2"/>
          <p:cNvSpPr>
            <a:spLocks noGrp="1" noRot="1" noChangeAspect="1" noChangeArrowheads="1" noTextEdit="1"/>
          </p:cNvSpPr>
          <p:nvPr>
            <p:ph type="sldImg"/>
          </p:nvPr>
        </p:nvSpPr>
        <p:spPr>
          <a:xfrm>
            <a:off x="2971800" y="550863"/>
            <a:ext cx="3657600" cy="2743200"/>
          </a:xfrm>
          <a:ln/>
        </p:spPr>
      </p:sp>
      <p:sp>
        <p:nvSpPr>
          <p:cNvPr id="1085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95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576BFC8-7F55-1B40-8987-562985E32086}" type="datetime1">
              <a:rPr lang="en-GB" sz="1300" smtClean="0">
                <a:latin typeface="Arial Rounded MT Bold" charset="0"/>
              </a:rPr>
              <a:t>10/11/19</a:t>
            </a:fld>
            <a:endParaRPr lang="en-US" sz="1300">
              <a:latin typeface="Arial Rounded MT Bold" charset="0"/>
            </a:endParaRPr>
          </a:p>
        </p:txBody>
      </p:sp>
      <p:sp>
        <p:nvSpPr>
          <p:cNvPr id="1095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95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C54C46A-0A23-9149-93DE-716B67E46980}" type="slidenum">
              <a:rPr lang="en-US" sz="1300">
                <a:latin typeface="Arial Rounded MT Bold" charset="0"/>
              </a:rPr>
              <a:pPr/>
              <a:t>43</a:t>
            </a:fld>
            <a:endParaRPr lang="en-US" sz="1300">
              <a:latin typeface="Arial Rounded MT Bold" charset="0"/>
            </a:endParaRPr>
          </a:p>
        </p:txBody>
      </p:sp>
      <p:sp>
        <p:nvSpPr>
          <p:cNvPr id="109574" name="Rectangle 2"/>
          <p:cNvSpPr>
            <a:spLocks noGrp="1" noRot="1" noChangeAspect="1" noChangeArrowheads="1" noTextEdit="1"/>
          </p:cNvSpPr>
          <p:nvPr>
            <p:ph type="sldImg"/>
          </p:nvPr>
        </p:nvSpPr>
        <p:spPr>
          <a:xfrm>
            <a:off x="2968625" y="547688"/>
            <a:ext cx="3662363" cy="2746375"/>
          </a:xfrm>
          <a:ln/>
        </p:spPr>
      </p:sp>
      <p:sp>
        <p:nvSpPr>
          <p:cNvPr id="109575" name="Rectangle 3"/>
          <p:cNvSpPr>
            <a:spLocks noGrp="1" noChangeArrowheads="1"/>
          </p:cNvSpPr>
          <p:nvPr>
            <p:ph type="body" idx="1"/>
          </p:nvPr>
        </p:nvSpPr>
        <p:spPr>
          <a:xfrm>
            <a:off x="1279327" y="3474963"/>
            <a:ext cx="7042547" cy="3292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05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522418-B596-5246-BE70-8FA004991373}" type="datetime1">
              <a:rPr lang="en-GB" sz="1300" smtClean="0">
                <a:latin typeface="Arial Rounded MT Bold" charset="0"/>
              </a:rPr>
              <a:t>10/11/19</a:t>
            </a:fld>
            <a:endParaRPr lang="en-US" sz="1300">
              <a:latin typeface="Arial Rounded MT Bold" charset="0"/>
            </a:endParaRPr>
          </a:p>
        </p:txBody>
      </p:sp>
      <p:sp>
        <p:nvSpPr>
          <p:cNvPr id="1105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05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2E59D08-FB5D-CE4D-A97B-5EFB35360D36}" type="slidenum">
              <a:rPr lang="en-US" sz="1300">
                <a:latin typeface="Arial Rounded MT Bold" charset="0"/>
              </a:rPr>
              <a:pPr/>
              <a:t>44</a:t>
            </a:fld>
            <a:endParaRPr lang="en-US" sz="1300">
              <a:latin typeface="Arial Rounded MT Bold" charset="0"/>
            </a:endParaRPr>
          </a:p>
        </p:txBody>
      </p:sp>
      <p:sp>
        <p:nvSpPr>
          <p:cNvPr id="110598" name="Rectangle 2"/>
          <p:cNvSpPr>
            <a:spLocks noGrp="1" noRot="1" noChangeAspect="1" noChangeArrowheads="1" noTextEdit="1"/>
          </p:cNvSpPr>
          <p:nvPr>
            <p:ph type="sldImg"/>
          </p:nvPr>
        </p:nvSpPr>
        <p:spPr>
          <a:xfrm>
            <a:off x="2971800" y="550863"/>
            <a:ext cx="3657600" cy="2743200"/>
          </a:xfrm>
          <a:ln/>
        </p:spPr>
      </p:sp>
      <p:sp>
        <p:nvSpPr>
          <p:cNvPr id="1105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16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FF38E9-4801-7848-BB2F-C0ED8F324006}" type="datetime1">
              <a:rPr lang="en-GB" sz="1300" smtClean="0">
                <a:latin typeface="Arial Rounded MT Bold" charset="0"/>
              </a:rPr>
              <a:t>10/11/19</a:t>
            </a:fld>
            <a:endParaRPr lang="en-US" sz="1300">
              <a:latin typeface="Arial Rounded MT Bold" charset="0"/>
            </a:endParaRPr>
          </a:p>
        </p:txBody>
      </p:sp>
      <p:sp>
        <p:nvSpPr>
          <p:cNvPr id="1116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16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D2AA78C-38FE-7E4F-993E-2D1810E4DA3A}" type="slidenum">
              <a:rPr lang="en-US" sz="1300">
                <a:latin typeface="Arial Rounded MT Bold" charset="0"/>
              </a:rPr>
              <a:pPr/>
              <a:t>45</a:t>
            </a:fld>
            <a:endParaRPr lang="en-US" sz="1300">
              <a:latin typeface="Arial Rounded MT Bold" charset="0"/>
            </a:endParaRPr>
          </a:p>
        </p:txBody>
      </p:sp>
      <p:sp>
        <p:nvSpPr>
          <p:cNvPr id="111622" name="Rectangle 2"/>
          <p:cNvSpPr>
            <a:spLocks noGrp="1" noRot="1" noChangeAspect="1" noChangeArrowheads="1" noTextEdit="1"/>
          </p:cNvSpPr>
          <p:nvPr>
            <p:ph type="sldImg"/>
          </p:nvPr>
        </p:nvSpPr>
        <p:spPr>
          <a:xfrm>
            <a:off x="2968625" y="547688"/>
            <a:ext cx="3662363" cy="2746375"/>
          </a:xfrm>
          <a:ln/>
        </p:spPr>
      </p:sp>
      <p:sp>
        <p:nvSpPr>
          <p:cNvPr id="111623" name="Rectangle 3"/>
          <p:cNvSpPr>
            <a:spLocks noGrp="1" noChangeArrowheads="1"/>
          </p:cNvSpPr>
          <p:nvPr>
            <p:ph type="body" idx="1"/>
          </p:nvPr>
        </p:nvSpPr>
        <p:spPr>
          <a:xfrm>
            <a:off x="1279327" y="3474963"/>
            <a:ext cx="7042547" cy="3292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36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C467BF7-CCE2-344E-834C-AAA438FE3829}" type="datetime1">
              <a:rPr lang="en-GB" sz="1300" smtClean="0">
                <a:latin typeface="Arial Rounded MT Bold" charset="0"/>
              </a:rPr>
              <a:t>10/11/19</a:t>
            </a:fld>
            <a:endParaRPr lang="en-US" sz="1300">
              <a:latin typeface="Arial Rounded MT Bold" charset="0"/>
            </a:endParaRPr>
          </a:p>
        </p:txBody>
      </p:sp>
      <p:sp>
        <p:nvSpPr>
          <p:cNvPr id="1136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36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F944890-D5B7-4C4E-BB3F-FE0323ABFB00}" type="slidenum">
              <a:rPr lang="en-US" sz="1300">
                <a:latin typeface="Arial Rounded MT Bold" charset="0"/>
              </a:rPr>
              <a:pPr/>
              <a:t>47</a:t>
            </a:fld>
            <a:endParaRPr lang="en-US" sz="1300">
              <a:latin typeface="Arial Rounded MT Bold" charset="0"/>
            </a:endParaRPr>
          </a:p>
        </p:txBody>
      </p:sp>
      <p:sp>
        <p:nvSpPr>
          <p:cNvPr id="113670" name="Rectangle 2"/>
          <p:cNvSpPr>
            <a:spLocks noGrp="1" noRot="1" noChangeAspect="1" noChangeArrowheads="1" noTextEdit="1"/>
          </p:cNvSpPr>
          <p:nvPr>
            <p:ph type="sldImg"/>
          </p:nvPr>
        </p:nvSpPr>
        <p:spPr>
          <a:ln/>
        </p:spPr>
      </p:sp>
      <p:sp>
        <p:nvSpPr>
          <p:cNvPr id="1136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044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25E8F2-EA68-FA47-BFCC-71643FF33B85}" type="datetime1">
              <a:rPr lang="en-GB" sz="1300" smtClean="0">
                <a:latin typeface="Arial Rounded MT Bold" charset="0"/>
              </a:rPr>
              <a:t>10/11/19</a:t>
            </a:fld>
            <a:endParaRPr lang="en-US" sz="1300">
              <a:latin typeface="Arial Rounded MT Bold" charset="0"/>
            </a:endParaRPr>
          </a:p>
        </p:txBody>
      </p:sp>
      <p:sp>
        <p:nvSpPr>
          <p:cNvPr id="1044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044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56A3065-6308-9442-9EBB-AF54FBD478C6}" type="slidenum">
              <a:rPr lang="en-US" sz="1300">
                <a:latin typeface="Arial Rounded MT Bold" charset="0"/>
              </a:rPr>
              <a:pPr/>
              <a:t>48</a:t>
            </a:fld>
            <a:endParaRPr lang="en-US" sz="1300">
              <a:latin typeface="Arial Rounded MT Bold" charset="0"/>
            </a:endParaRPr>
          </a:p>
        </p:txBody>
      </p:sp>
      <p:sp>
        <p:nvSpPr>
          <p:cNvPr id="104454" name="Rectangle 2"/>
          <p:cNvSpPr>
            <a:spLocks noGrp="1" noRot="1" noChangeAspect="1" noChangeArrowheads="1" noTextEdit="1"/>
          </p:cNvSpPr>
          <p:nvPr>
            <p:ph type="sldImg"/>
          </p:nvPr>
        </p:nvSpPr>
        <p:spPr>
          <a:ln/>
        </p:spPr>
      </p:sp>
      <p:sp>
        <p:nvSpPr>
          <p:cNvPr id="1044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46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BCB787B-4ADE-7D41-9678-860A243C28E2}" type="datetime1">
              <a:rPr lang="en-GB" sz="1300" smtClean="0">
                <a:latin typeface="Arial Rounded MT Bold" charset="0"/>
              </a:rPr>
              <a:t>10/11/19</a:t>
            </a:fld>
            <a:endParaRPr lang="en-US" sz="1300">
              <a:latin typeface="Arial Rounded MT Bold" charset="0"/>
            </a:endParaRPr>
          </a:p>
        </p:txBody>
      </p:sp>
      <p:sp>
        <p:nvSpPr>
          <p:cNvPr id="1146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46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D670C10-846E-9145-8CE6-64556BE766B9}" type="slidenum">
              <a:rPr lang="en-US" sz="1300">
                <a:latin typeface="Arial Rounded MT Bold" charset="0"/>
              </a:rPr>
              <a:pPr/>
              <a:t>49</a:t>
            </a:fld>
            <a:endParaRPr lang="en-US" sz="1300">
              <a:latin typeface="Arial Rounded MT Bold" charset="0"/>
            </a:endParaRPr>
          </a:p>
        </p:txBody>
      </p:sp>
      <p:sp>
        <p:nvSpPr>
          <p:cNvPr id="114694" name="Rectangle 2"/>
          <p:cNvSpPr>
            <a:spLocks noGrp="1" noRot="1" noChangeAspect="1" noChangeArrowheads="1" noTextEdit="1"/>
          </p:cNvSpPr>
          <p:nvPr>
            <p:ph type="sldImg"/>
          </p:nvPr>
        </p:nvSpPr>
        <p:spPr>
          <a:ln/>
        </p:spPr>
      </p:sp>
      <p:sp>
        <p:nvSpPr>
          <p:cNvPr id="1146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46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27AAC20-36D3-9441-9661-9C6814136F81}" type="datetime1">
              <a:rPr lang="en-GB" sz="1300" smtClean="0">
                <a:latin typeface="Arial Rounded MT Bold" charset="0"/>
              </a:rPr>
              <a:t>10/11/19</a:t>
            </a:fld>
            <a:endParaRPr lang="en-US" sz="1300">
              <a:latin typeface="Arial Rounded MT Bold" charset="0"/>
            </a:endParaRPr>
          </a:p>
        </p:txBody>
      </p:sp>
      <p:sp>
        <p:nvSpPr>
          <p:cNvPr id="1146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46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D670C10-846E-9145-8CE6-64556BE766B9}" type="slidenum">
              <a:rPr lang="en-US" sz="1300">
                <a:latin typeface="Arial Rounded MT Bold" charset="0"/>
              </a:rPr>
              <a:pPr/>
              <a:t>50</a:t>
            </a:fld>
            <a:endParaRPr lang="en-US" sz="1300">
              <a:latin typeface="Arial Rounded MT Bold" charset="0"/>
            </a:endParaRPr>
          </a:p>
        </p:txBody>
      </p:sp>
      <p:sp>
        <p:nvSpPr>
          <p:cNvPr id="114694" name="Rectangle 2"/>
          <p:cNvSpPr>
            <a:spLocks noGrp="1" noRot="1" noChangeAspect="1" noChangeArrowheads="1" noTextEdit="1"/>
          </p:cNvSpPr>
          <p:nvPr>
            <p:ph type="sldImg"/>
          </p:nvPr>
        </p:nvSpPr>
        <p:spPr>
          <a:ln/>
        </p:spPr>
      </p:sp>
      <p:sp>
        <p:nvSpPr>
          <p:cNvPr id="1146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57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55EB0C-06AA-674C-96C3-2638DD49904B}" type="datetime1">
              <a:rPr lang="en-GB" sz="1300" smtClean="0">
                <a:latin typeface="Arial Rounded MT Bold" charset="0"/>
              </a:rPr>
              <a:t>10/11/19</a:t>
            </a:fld>
            <a:endParaRPr lang="en-US" sz="1300">
              <a:latin typeface="Arial Rounded MT Bold" charset="0"/>
            </a:endParaRPr>
          </a:p>
        </p:txBody>
      </p:sp>
      <p:sp>
        <p:nvSpPr>
          <p:cNvPr id="1157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57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25BB24D-7C51-8042-BF31-CCC79039B961}" type="slidenum">
              <a:rPr lang="en-US" sz="1300">
                <a:latin typeface="Arial Rounded MT Bold" charset="0"/>
              </a:rPr>
              <a:pPr/>
              <a:t>51</a:t>
            </a:fld>
            <a:endParaRPr lang="en-US" sz="1300">
              <a:latin typeface="Arial Rounded MT Bold" charset="0"/>
            </a:endParaRPr>
          </a:p>
        </p:txBody>
      </p:sp>
      <p:sp>
        <p:nvSpPr>
          <p:cNvPr id="115718" name="Rectangle 2"/>
          <p:cNvSpPr>
            <a:spLocks noGrp="1" noRot="1" noChangeAspect="1" noChangeArrowheads="1" noTextEdit="1"/>
          </p:cNvSpPr>
          <p:nvPr>
            <p:ph type="sldImg"/>
          </p:nvPr>
        </p:nvSpPr>
        <p:spPr>
          <a:ln/>
        </p:spPr>
      </p:sp>
      <p:sp>
        <p:nvSpPr>
          <p:cNvPr id="1157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80191E-495E-8745-8C53-9C3FB680F183}" type="datetime1">
              <a:rPr lang="en-GB" sz="1300" smtClean="0">
                <a:latin typeface="Arial Rounded MT Bold" charset="0"/>
              </a:rPr>
              <a:t>10/11/19</a:t>
            </a:fld>
            <a:endParaRPr lang="en-US" sz="1300">
              <a:latin typeface="Arial Rounded MT Bold" charset="0"/>
            </a:endParaRPr>
          </a:p>
        </p:txBody>
      </p:sp>
      <p:sp>
        <p:nvSpPr>
          <p:cNvPr id="706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06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B9FC5C1-5016-E74F-BB1D-0221206CB0E4}" type="slidenum">
              <a:rPr lang="en-US" sz="1300">
                <a:latin typeface="Arial Rounded MT Bold" charset="0"/>
              </a:rPr>
              <a:pPr/>
              <a:t>6</a:t>
            </a:fld>
            <a:endParaRPr lang="en-US" sz="1300">
              <a:latin typeface="Arial Rounded MT Bold" charset="0"/>
            </a:endParaRPr>
          </a:p>
        </p:txBody>
      </p:sp>
      <p:sp>
        <p:nvSpPr>
          <p:cNvPr id="70662" name="Rectangle 2"/>
          <p:cNvSpPr>
            <a:spLocks noGrp="1" noRot="1" noChangeAspect="1" noChangeArrowheads="1" noTextEdit="1"/>
          </p:cNvSpPr>
          <p:nvPr>
            <p:ph type="sldImg"/>
          </p:nvPr>
        </p:nvSpPr>
        <p:spPr>
          <a:ln/>
        </p:spPr>
      </p:sp>
      <p:sp>
        <p:nvSpPr>
          <p:cNvPr id="706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67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40E5BB-E3B2-C24A-AF29-9D4D8AAF33DC}" type="datetime1">
              <a:rPr lang="en-GB" sz="1300" smtClean="0">
                <a:latin typeface="Arial Rounded MT Bold" charset="0"/>
              </a:rPr>
              <a:t>10/11/19</a:t>
            </a:fld>
            <a:endParaRPr lang="en-US" sz="1300">
              <a:latin typeface="Arial Rounded MT Bold" charset="0"/>
            </a:endParaRPr>
          </a:p>
        </p:txBody>
      </p:sp>
      <p:sp>
        <p:nvSpPr>
          <p:cNvPr id="1167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67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04EA047-E977-5E42-A994-CF3BFF9D3CAB}" type="slidenum">
              <a:rPr lang="en-US" sz="1300">
                <a:latin typeface="Arial Rounded MT Bold" charset="0"/>
              </a:rPr>
              <a:pPr/>
              <a:t>52</a:t>
            </a:fld>
            <a:endParaRPr lang="en-US" sz="1300">
              <a:latin typeface="Arial Rounded MT Bold" charset="0"/>
            </a:endParaRPr>
          </a:p>
        </p:txBody>
      </p:sp>
      <p:sp>
        <p:nvSpPr>
          <p:cNvPr id="116742" name="Rectangle 2"/>
          <p:cNvSpPr>
            <a:spLocks noGrp="1" noRot="1" noChangeAspect="1" noChangeArrowheads="1" noTextEdit="1"/>
          </p:cNvSpPr>
          <p:nvPr>
            <p:ph type="sldImg"/>
          </p:nvPr>
        </p:nvSpPr>
        <p:spPr>
          <a:ln/>
        </p:spPr>
      </p:sp>
      <p:sp>
        <p:nvSpPr>
          <p:cNvPr id="1167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77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F894FD8-6CAE-CE49-937F-F06CD8B727DA}" type="datetime1">
              <a:rPr lang="en-GB" sz="1300" smtClean="0">
                <a:latin typeface="Arial Rounded MT Bold" charset="0"/>
              </a:rPr>
              <a:t>10/11/19</a:t>
            </a:fld>
            <a:endParaRPr lang="en-US" sz="1300">
              <a:latin typeface="Arial Rounded MT Bold" charset="0"/>
            </a:endParaRPr>
          </a:p>
        </p:txBody>
      </p:sp>
      <p:sp>
        <p:nvSpPr>
          <p:cNvPr id="1177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77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4BA3980-8D7B-924F-BF54-CBE31768C629}" type="slidenum">
              <a:rPr lang="en-US" sz="1300">
                <a:latin typeface="Arial Rounded MT Bold" charset="0"/>
              </a:rPr>
              <a:pPr/>
              <a:t>53</a:t>
            </a:fld>
            <a:endParaRPr lang="en-US" sz="1300">
              <a:latin typeface="Arial Rounded MT Bold" charset="0"/>
            </a:endParaRPr>
          </a:p>
        </p:txBody>
      </p:sp>
      <p:sp>
        <p:nvSpPr>
          <p:cNvPr id="117766" name="Rectangle 2"/>
          <p:cNvSpPr>
            <a:spLocks noGrp="1" noRot="1" noChangeAspect="1" noChangeArrowheads="1" noTextEdit="1"/>
          </p:cNvSpPr>
          <p:nvPr>
            <p:ph type="sldImg"/>
          </p:nvPr>
        </p:nvSpPr>
        <p:spPr>
          <a:ln/>
        </p:spPr>
      </p:sp>
      <p:sp>
        <p:nvSpPr>
          <p:cNvPr id="1177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87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C7C186A-8177-A94C-9CC8-3E35C3EC4041}" type="datetime1">
              <a:rPr lang="en-GB" sz="1300" smtClean="0">
                <a:latin typeface="Arial Rounded MT Bold" charset="0"/>
              </a:rPr>
              <a:t>10/11/19</a:t>
            </a:fld>
            <a:endParaRPr lang="en-US" sz="1300">
              <a:latin typeface="Arial Rounded MT Bold" charset="0"/>
            </a:endParaRPr>
          </a:p>
        </p:txBody>
      </p:sp>
      <p:sp>
        <p:nvSpPr>
          <p:cNvPr id="1187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87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106F54E-804A-804B-A772-F5BB2F65C136}" type="slidenum">
              <a:rPr lang="en-US" sz="1300">
                <a:latin typeface="Arial Rounded MT Bold" charset="0"/>
              </a:rPr>
              <a:pPr/>
              <a:t>54</a:t>
            </a:fld>
            <a:endParaRPr lang="en-US" sz="1300">
              <a:latin typeface="Arial Rounded MT Bold" charset="0"/>
            </a:endParaRPr>
          </a:p>
        </p:txBody>
      </p:sp>
      <p:sp>
        <p:nvSpPr>
          <p:cNvPr id="118790" name="Rectangle 2"/>
          <p:cNvSpPr>
            <a:spLocks noGrp="1" noRot="1" noChangeAspect="1" noChangeArrowheads="1" noTextEdit="1"/>
          </p:cNvSpPr>
          <p:nvPr>
            <p:ph type="sldImg"/>
          </p:nvPr>
        </p:nvSpPr>
        <p:spPr>
          <a:ln/>
        </p:spPr>
      </p:sp>
      <p:sp>
        <p:nvSpPr>
          <p:cNvPr id="1187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198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09EFDF-59F6-4946-BC44-75516E9FF91E}" type="datetime1">
              <a:rPr lang="en-GB" sz="1300" smtClean="0">
                <a:latin typeface="Arial Rounded MT Bold" charset="0"/>
              </a:rPr>
              <a:t>10/11/19</a:t>
            </a:fld>
            <a:endParaRPr lang="en-US" sz="1300">
              <a:latin typeface="Arial Rounded MT Bold" charset="0"/>
            </a:endParaRPr>
          </a:p>
        </p:txBody>
      </p:sp>
      <p:sp>
        <p:nvSpPr>
          <p:cNvPr id="1198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198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727E66-4E91-D54F-885D-1C5FA12F54D9}" type="slidenum">
              <a:rPr lang="en-US" sz="1300">
                <a:latin typeface="Arial Rounded MT Bold" charset="0"/>
              </a:rPr>
              <a:pPr/>
              <a:t>55</a:t>
            </a:fld>
            <a:endParaRPr lang="en-US" sz="1300">
              <a:latin typeface="Arial Rounded MT Bold" charset="0"/>
            </a:endParaRPr>
          </a:p>
        </p:txBody>
      </p:sp>
      <p:sp>
        <p:nvSpPr>
          <p:cNvPr id="119814" name="Rectangle 2"/>
          <p:cNvSpPr>
            <a:spLocks noGrp="1" noRot="1" noChangeAspect="1" noChangeArrowheads="1" noTextEdit="1"/>
          </p:cNvSpPr>
          <p:nvPr>
            <p:ph type="sldImg"/>
          </p:nvPr>
        </p:nvSpPr>
        <p:spPr>
          <a:ln/>
        </p:spPr>
      </p:sp>
      <p:sp>
        <p:nvSpPr>
          <p:cNvPr id="1198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08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4EEDD59-35AE-3C42-A6B5-1F1638CF0340}" type="datetime1">
              <a:rPr lang="en-GB" sz="1300" smtClean="0">
                <a:latin typeface="Arial Rounded MT Bold" charset="0"/>
              </a:rPr>
              <a:t>10/11/19</a:t>
            </a:fld>
            <a:endParaRPr lang="en-US" sz="1300">
              <a:latin typeface="Arial Rounded MT Bold" charset="0"/>
            </a:endParaRPr>
          </a:p>
        </p:txBody>
      </p:sp>
      <p:sp>
        <p:nvSpPr>
          <p:cNvPr id="1208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08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7D9DBB2-7C63-6B40-B02E-C9F74885E66E}" type="slidenum">
              <a:rPr lang="en-US" sz="1300">
                <a:latin typeface="Arial Rounded MT Bold" charset="0"/>
              </a:rPr>
              <a:pPr/>
              <a:t>56</a:t>
            </a:fld>
            <a:endParaRPr lang="en-US" sz="1300">
              <a:latin typeface="Arial Rounded MT Bold" charset="0"/>
            </a:endParaRPr>
          </a:p>
        </p:txBody>
      </p:sp>
      <p:sp>
        <p:nvSpPr>
          <p:cNvPr id="120838" name="Rectangle 2"/>
          <p:cNvSpPr>
            <a:spLocks noGrp="1" noRot="1" noChangeAspect="1" noChangeArrowheads="1" noTextEdit="1"/>
          </p:cNvSpPr>
          <p:nvPr>
            <p:ph type="sldImg"/>
          </p:nvPr>
        </p:nvSpPr>
        <p:spPr>
          <a:ln/>
        </p:spPr>
      </p:sp>
      <p:sp>
        <p:nvSpPr>
          <p:cNvPr id="1208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18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0D1051A-DD27-1749-94D3-1AF78C81C415}" type="datetime1">
              <a:rPr lang="en-GB" sz="1300" smtClean="0">
                <a:latin typeface="Arial Rounded MT Bold" charset="0"/>
              </a:rPr>
              <a:t>10/11/19</a:t>
            </a:fld>
            <a:endParaRPr lang="en-US" sz="1300">
              <a:latin typeface="Arial Rounded MT Bold" charset="0"/>
            </a:endParaRPr>
          </a:p>
        </p:txBody>
      </p:sp>
      <p:sp>
        <p:nvSpPr>
          <p:cNvPr id="1218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18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320FA1-D3BC-8E45-B91D-1C1844D172AC}" type="slidenum">
              <a:rPr lang="en-US" sz="1300">
                <a:latin typeface="Arial Rounded MT Bold" charset="0"/>
              </a:rPr>
              <a:pPr/>
              <a:t>57</a:t>
            </a:fld>
            <a:endParaRPr lang="en-US" sz="1300">
              <a:latin typeface="Arial Rounded MT Bold" charset="0"/>
            </a:endParaRPr>
          </a:p>
        </p:txBody>
      </p:sp>
      <p:sp>
        <p:nvSpPr>
          <p:cNvPr id="121862" name="Rectangle 2"/>
          <p:cNvSpPr>
            <a:spLocks noGrp="1" noRot="1" noChangeAspect="1" noChangeArrowheads="1" noTextEdit="1"/>
          </p:cNvSpPr>
          <p:nvPr>
            <p:ph type="sldImg"/>
          </p:nvPr>
        </p:nvSpPr>
        <p:spPr>
          <a:ln/>
        </p:spPr>
      </p:sp>
      <p:sp>
        <p:nvSpPr>
          <p:cNvPr id="1218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28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BF40D6B-5E84-D847-AFE2-46F7A1AD8C43}" type="datetime1">
              <a:rPr lang="en-GB" sz="1300" smtClean="0">
                <a:latin typeface="Arial Rounded MT Bold" charset="0"/>
              </a:rPr>
              <a:t>10/11/19</a:t>
            </a:fld>
            <a:endParaRPr lang="en-US" sz="1300">
              <a:latin typeface="Arial Rounded MT Bold" charset="0"/>
            </a:endParaRPr>
          </a:p>
        </p:txBody>
      </p:sp>
      <p:sp>
        <p:nvSpPr>
          <p:cNvPr id="1228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28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393F9A-906F-6B47-BBD2-0D4F2F98B400}" type="slidenum">
              <a:rPr lang="en-US" sz="1300">
                <a:latin typeface="Arial Rounded MT Bold" charset="0"/>
              </a:rPr>
              <a:pPr/>
              <a:t>58</a:t>
            </a:fld>
            <a:endParaRPr lang="en-US" sz="1300">
              <a:latin typeface="Arial Rounded MT Bold" charset="0"/>
            </a:endParaRPr>
          </a:p>
        </p:txBody>
      </p:sp>
      <p:sp>
        <p:nvSpPr>
          <p:cNvPr id="122886" name="Rectangle 2"/>
          <p:cNvSpPr>
            <a:spLocks noGrp="1" noRot="1" noChangeAspect="1" noChangeArrowheads="1" noTextEdit="1"/>
          </p:cNvSpPr>
          <p:nvPr>
            <p:ph type="sldImg"/>
          </p:nvPr>
        </p:nvSpPr>
        <p:spPr>
          <a:ln/>
        </p:spPr>
      </p:sp>
      <p:sp>
        <p:nvSpPr>
          <p:cNvPr id="1228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39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07AFD7F-F9D1-604A-BA89-540FD3603AFD}" type="datetime1">
              <a:rPr lang="en-GB" sz="1300" smtClean="0">
                <a:latin typeface="Arial Rounded MT Bold" charset="0"/>
              </a:rPr>
              <a:t>10/11/19</a:t>
            </a:fld>
            <a:endParaRPr lang="en-US" sz="1300">
              <a:latin typeface="Arial Rounded MT Bold" charset="0"/>
            </a:endParaRPr>
          </a:p>
        </p:txBody>
      </p:sp>
      <p:sp>
        <p:nvSpPr>
          <p:cNvPr id="1239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39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43F089-1EF3-9445-9ED5-415303E13E3F}" type="slidenum">
              <a:rPr lang="en-US" sz="1300">
                <a:latin typeface="Arial Rounded MT Bold" charset="0"/>
              </a:rPr>
              <a:pPr/>
              <a:t>59</a:t>
            </a:fld>
            <a:endParaRPr lang="en-US" sz="1300">
              <a:latin typeface="Arial Rounded MT Bold" charset="0"/>
            </a:endParaRPr>
          </a:p>
        </p:txBody>
      </p:sp>
      <p:sp>
        <p:nvSpPr>
          <p:cNvPr id="123910" name="Rectangle 2"/>
          <p:cNvSpPr>
            <a:spLocks noGrp="1" noRot="1" noChangeAspect="1" noChangeArrowheads="1" noTextEdit="1"/>
          </p:cNvSpPr>
          <p:nvPr>
            <p:ph type="sldImg"/>
          </p:nvPr>
        </p:nvSpPr>
        <p:spPr>
          <a:ln/>
        </p:spPr>
      </p:sp>
      <p:sp>
        <p:nvSpPr>
          <p:cNvPr id="1239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49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462C21-4228-824C-BA73-D505171CE393}" type="datetime1">
              <a:rPr lang="en-GB" sz="1300" smtClean="0">
                <a:latin typeface="Arial Rounded MT Bold" charset="0"/>
              </a:rPr>
              <a:t>10/11/19</a:t>
            </a:fld>
            <a:endParaRPr lang="en-US" sz="1300">
              <a:latin typeface="Arial Rounded MT Bold" charset="0"/>
            </a:endParaRPr>
          </a:p>
        </p:txBody>
      </p:sp>
      <p:sp>
        <p:nvSpPr>
          <p:cNvPr id="1249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49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CAA4E88-D428-0741-9914-9ECA8C6E9970}" type="slidenum">
              <a:rPr lang="en-US" sz="1300">
                <a:latin typeface="Arial Rounded MT Bold" charset="0"/>
              </a:rPr>
              <a:pPr/>
              <a:t>60</a:t>
            </a:fld>
            <a:endParaRPr lang="en-US" sz="1300">
              <a:latin typeface="Arial Rounded MT Bold" charset="0"/>
            </a:endParaRPr>
          </a:p>
        </p:txBody>
      </p:sp>
      <p:sp>
        <p:nvSpPr>
          <p:cNvPr id="124934" name="Rectangle 2"/>
          <p:cNvSpPr>
            <a:spLocks noGrp="1" noRot="1" noChangeAspect="1" noChangeArrowheads="1" noTextEdit="1"/>
          </p:cNvSpPr>
          <p:nvPr>
            <p:ph type="sldImg"/>
          </p:nvPr>
        </p:nvSpPr>
        <p:spPr>
          <a:ln/>
        </p:spPr>
      </p:sp>
      <p:sp>
        <p:nvSpPr>
          <p:cNvPr id="1249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59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CA7F285-1228-8948-856D-AC9AFFF9500A}" type="datetime1">
              <a:rPr lang="en-GB" sz="1300" smtClean="0">
                <a:latin typeface="Arial Rounded MT Bold" charset="0"/>
              </a:rPr>
              <a:t>10/11/19</a:t>
            </a:fld>
            <a:endParaRPr lang="en-US" sz="1300">
              <a:latin typeface="Arial Rounded MT Bold" charset="0"/>
            </a:endParaRPr>
          </a:p>
        </p:txBody>
      </p:sp>
      <p:sp>
        <p:nvSpPr>
          <p:cNvPr id="1259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59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4519C71-E360-374B-BB6B-EBF9E6B54406}" type="slidenum">
              <a:rPr lang="en-US" sz="1300">
                <a:latin typeface="Arial Rounded MT Bold" charset="0"/>
              </a:rPr>
              <a:pPr/>
              <a:t>61</a:t>
            </a:fld>
            <a:endParaRPr lang="en-US" sz="1300">
              <a:latin typeface="Arial Rounded MT Bold" charset="0"/>
            </a:endParaRPr>
          </a:p>
        </p:txBody>
      </p:sp>
      <p:sp>
        <p:nvSpPr>
          <p:cNvPr id="125958" name="Rectangle 2"/>
          <p:cNvSpPr>
            <a:spLocks noGrp="1" noRot="1" noChangeAspect="1" noChangeArrowheads="1" noTextEdit="1"/>
          </p:cNvSpPr>
          <p:nvPr>
            <p:ph type="sldImg"/>
          </p:nvPr>
        </p:nvSpPr>
        <p:spPr>
          <a:ln/>
        </p:spPr>
      </p:sp>
      <p:sp>
        <p:nvSpPr>
          <p:cNvPr id="1259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6B2B873-BB38-B446-AE94-EBE2189BB35A}" type="datetime1">
              <a:rPr lang="en-GB" sz="1300" smtClean="0">
                <a:latin typeface="Arial Rounded MT Bold" charset="0"/>
              </a:rPr>
              <a:t>10/11/19</a:t>
            </a:fld>
            <a:endParaRPr lang="en-US" sz="1300">
              <a:latin typeface="Arial Rounded MT Bold" charset="0"/>
            </a:endParaRPr>
          </a:p>
        </p:txBody>
      </p:sp>
      <p:sp>
        <p:nvSpPr>
          <p:cNvPr id="716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16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D46601-0223-3F4D-8B22-4C69F90BE4E0}" type="slidenum">
              <a:rPr lang="en-US" sz="1300">
                <a:latin typeface="Arial Rounded MT Bold" charset="0"/>
              </a:rPr>
              <a:pPr/>
              <a:t>7</a:t>
            </a:fld>
            <a:endParaRPr lang="en-US" sz="1300">
              <a:latin typeface="Arial Rounded MT Bold" charset="0"/>
            </a:endParaRPr>
          </a:p>
        </p:txBody>
      </p:sp>
      <p:sp>
        <p:nvSpPr>
          <p:cNvPr id="71686" name="Rectangle 2"/>
          <p:cNvSpPr>
            <a:spLocks noGrp="1" noRot="1" noChangeAspect="1" noChangeArrowheads="1" noTextEdit="1"/>
          </p:cNvSpPr>
          <p:nvPr>
            <p:ph type="sldImg"/>
          </p:nvPr>
        </p:nvSpPr>
        <p:spPr>
          <a:xfrm>
            <a:off x="2971800" y="550863"/>
            <a:ext cx="3657600" cy="2743200"/>
          </a:xfrm>
          <a:ln/>
        </p:spPr>
      </p:sp>
      <p:sp>
        <p:nvSpPr>
          <p:cNvPr id="716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69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908230A-7716-1B4D-9D99-09307E7299F1}" type="datetime1">
              <a:rPr lang="en-GB" sz="1300" smtClean="0">
                <a:latin typeface="Arial Rounded MT Bold" charset="0"/>
              </a:rPr>
              <a:t>10/11/19</a:t>
            </a:fld>
            <a:endParaRPr lang="en-US" sz="1300">
              <a:latin typeface="Arial Rounded MT Bold" charset="0"/>
            </a:endParaRPr>
          </a:p>
        </p:txBody>
      </p:sp>
      <p:sp>
        <p:nvSpPr>
          <p:cNvPr id="1269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69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BCAF1FB-8F12-394E-942F-D95527FA7687}" type="slidenum">
              <a:rPr lang="en-US" sz="1300">
                <a:latin typeface="Arial Rounded MT Bold" charset="0"/>
              </a:rPr>
              <a:pPr/>
              <a:t>62</a:t>
            </a:fld>
            <a:endParaRPr lang="en-US" sz="1300">
              <a:latin typeface="Arial Rounded MT Bold" charset="0"/>
            </a:endParaRPr>
          </a:p>
        </p:txBody>
      </p:sp>
      <p:sp>
        <p:nvSpPr>
          <p:cNvPr id="126982" name="Rectangle 2"/>
          <p:cNvSpPr>
            <a:spLocks noGrp="1" noRot="1" noChangeAspect="1" noChangeArrowheads="1" noTextEdit="1"/>
          </p:cNvSpPr>
          <p:nvPr>
            <p:ph type="sldImg"/>
          </p:nvPr>
        </p:nvSpPr>
        <p:spPr>
          <a:ln/>
        </p:spPr>
      </p:sp>
      <p:sp>
        <p:nvSpPr>
          <p:cNvPr id="1269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80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9EC55D-1A13-D240-B205-73D5667AE61B}" type="datetime1">
              <a:rPr lang="en-GB" sz="1300" smtClean="0">
                <a:latin typeface="Arial Rounded MT Bold" charset="0"/>
              </a:rPr>
              <a:t>10/11/19</a:t>
            </a:fld>
            <a:endParaRPr lang="en-US" sz="1300">
              <a:latin typeface="Arial Rounded MT Bold" charset="0"/>
            </a:endParaRPr>
          </a:p>
        </p:txBody>
      </p:sp>
      <p:sp>
        <p:nvSpPr>
          <p:cNvPr id="1280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80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F36D43-785E-0D4C-889F-182563315C99}" type="slidenum">
              <a:rPr lang="en-US" sz="1300">
                <a:latin typeface="Arial Rounded MT Bold" charset="0"/>
              </a:rPr>
              <a:pPr/>
              <a:t>63</a:t>
            </a:fld>
            <a:endParaRPr lang="en-US" sz="1300">
              <a:latin typeface="Arial Rounded MT Bold" charset="0"/>
            </a:endParaRPr>
          </a:p>
        </p:txBody>
      </p:sp>
      <p:sp>
        <p:nvSpPr>
          <p:cNvPr id="128006" name="Rectangle 2"/>
          <p:cNvSpPr>
            <a:spLocks noGrp="1" noRot="1" noChangeAspect="1" noChangeArrowheads="1" noTextEdit="1"/>
          </p:cNvSpPr>
          <p:nvPr>
            <p:ph type="sldImg"/>
          </p:nvPr>
        </p:nvSpPr>
        <p:spPr>
          <a:ln/>
        </p:spPr>
      </p:sp>
      <p:sp>
        <p:nvSpPr>
          <p:cNvPr id="1280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290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F4CDB1C-4FE0-C84F-AAAB-0C1CA15BA730}" type="datetime1">
              <a:rPr lang="en-GB" sz="1300" smtClean="0">
                <a:latin typeface="Arial Rounded MT Bold" charset="0"/>
              </a:rPr>
              <a:t>10/11/19</a:t>
            </a:fld>
            <a:endParaRPr lang="en-US" sz="1300">
              <a:latin typeface="Arial Rounded MT Bold" charset="0"/>
            </a:endParaRPr>
          </a:p>
        </p:txBody>
      </p:sp>
      <p:sp>
        <p:nvSpPr>
          <p:cNvPr id="1290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290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1D36C60-FF87-C24E-B77A-F8F2641F2566}" type="slidenum">
              <a:rPr lang="en-US" sz="1300">
                <a:latin typeface="Arial Rounded MT Bold" charset="0"/>
              </a:rPr>
              <a:pPr/>
              <a:t>64</a:t>
            </a:fld>
            <a:endParaRPr lang="en-US" sz="1300">
              <a:latin typeface="Arial Rounded MT Bold" charset="0"/>
            </a:endParaRPr>
          </a:p>
        </p:txBody>
      </p:sp>
      <p:sp>
        <p:nvSpPr>
          <p:cNvPr id="129030" name="Rectangle 2"/>
          <p:cNvSpPr>
            <a:spLocks noGrp="1" noRot="1" noChangeAspect="1" noChangeArrowheads="1" noTextEdit="1"/>
          </p:cNvSpPr>
          <p:nvPr>
            <p:ph type="sldImg"/>
          </p:nvPr>
        </p:nvSpPr>
        <p:spPr>
          <a:ln/>
        </p:spPr>
      </p:sp>
      <p:sp>
        <p:nvSpPr>
          <p:cNvPr id="1290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300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9666CED-C902-6341-A255-CA8118B484B5}" type="datetime1">
              <a:rPr lang="en-GB" sz="1300" smtClean="0">
                <a:latin typeface="Arial Rounded MT Bold" charset="0"/>
              </a:rPr>
              <a:t>10/11/19</a:t>
            </a:fld>
            <a:endParaRPr lang="en-US" sz="1300">
              <a:latin typeface="Arial Rounded MT Bold" charset="0"/>
            </a:endParaRPr>
          </a:p>
        </p:txBody>
      </p:sp>
      <p:sp>
        <p:nvSpPr>
          <p:cNvPr id="1300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300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10C7D0-C91F-B447-8CDA-26124AAC414A}" type="slidenum">
              <a:rPr lang="en-US" sz="1300">
                <a:latin typeface="Arial Rounded MT Bold" charset="0"/>
              </a:rPr>
              <a:pPr/>
              <a:t>65</a:t>
            </a:fld>
            <a:endParaRPr lang="en-US" sz="1300">
              <a:latin typeface="Arial Rounded MT Bold" charset="0"/>
            </a:endParaRPr>
          </a:p>
        </p:txBody>
      </p:sp>
      <p:sp>
        <p:nvSpPr>
          <p:cNvPr id="130054" name="Rectangle 2"/>
          <p:cNvSpPr>
            <a:spLocks noGrp="1" noRot="1" noChangeAspect="1" noChangeArrowheads="1" noTextEdit="1"/>
          </p:cNvSpPr>
          <p:nvPr>
            <p:ph type="sldImg"/>
          </p:nvPr>
        </p:nvSpPr>
        <p:spPr>
          <a:ln/>
        </p:spPr>
      </p:sp>
      <p:sp>
        <p:nvSpPr>
          <p:cNvPr id="1300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1310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F499A5E-544A-0A4A-A521-587148DC495B}" type="datetime1">
              <a:rPr lang="en-GB" sz="1300" smtClean="0">
                <a:latin typeface="Arial Rounded MT Bold" charset="0"/>
              </a:rPr>
              <a:t>10/11/19</a:t>
            </a:fld>
            <a:endParaRPr lang="en-US" sz="1300">
              <a:latin typeface="Arial Rounded MT Bold" charset="0"/>
            </a:endParaRPr>
          </a:p>
        </p:txBody>
      </p:sp>
      <p:sp>
        <p:nvSpPr>
          <p:cNvPr id="1310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1310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753B9A4-A575-EE4B-A7FD-E47A2BA59F47}" type="slidenum">
              <a:rPr lang="en-US" sz="1300">
                <a:latin typeface="Arial Rounded MT Bold" charset="0"/>
              </a:rPr>
              <a:pPr/>
              <a:t>66</a:t>
            </a:fld>
            <a:endParaRPr lang="en-US" sz="1300">
              <a:latin typeface="Arial Rounded MT Bold" charset="0"/>
            </a:endParaRPr>
          </a:p>
        </p:txBody>
      </p:sp>
      <p:sp>
        <p:nvSpPr>
          <p:cNvPr id="131078" name="Rectangle 2"/>
          <p:cNvSpPr>
            <a:spLocks noGrp="1" noRot="1" noChangeAspect="1" noChangeArrowheads="1" noTextEdit="1"/>
          </p:cNvSpPr>
          <p:nvPr>
            <p:ph type="sldImg"/>
          </p:nvPr>
        </p:nvSpPr>
        <p:spPr>
          <a:ln/>
        </p:spPr>
      </p:sp>
      <p:sp>
        <p:nvSpPr>
          <p:cNvPr id="1310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3DFA974-73E4-7049-A11C-F6D266E80C3E}" type="datetime1">
              <a:rPr lang="en-GB" sz="1300" smtClean="0">
                <a:latin typeface="Arial Rounded MT Bold" charset="0"/>
              </a:rPr>
              <a:t>10/11/19</a:t>
            </a:fld>
            <a:endParaRPr lang="en-US" sz="1300">
              <a:latin typeface="Arial Rounded MT Bold" charset="0"/>
            </a:endParaRPr>
          </a:p>
        </p:txBody>
      </p:sp>
      <p:sp>
        <p:nvSpPr>
          <p:cNvPr id="727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27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1E7F411-CB7F-574C-AC73-C788C47D6B5C}" type="slidenum">
              <a:rPr lang="en-US" sz="1300">
                <a:latin typeface="Arial Rounded MT Bold" charset="0"/>
              </a:rPr>
              <a:pPr/>
              <a:t>8</a:t>
            </a:fld>
            <a:endParaRPr lang="en-US" sz="1300">
              <a:latin typeface="Arial Rounded MT Bold" charset="0"/>
            </a:endParaRPr>
          </a:p>
        </p:txBody>
      </p:sp>
      <p:sp>
        <p:nvSpPr>
          <p:cNvPr id="72710" name="Rectangle 2"/>
          <p:cNvSpPr>
            <a:spLocks noGrp="1" noRot="1" noChangeAspect="1" noChangeArrowheads="1" noTextEdit="1"/>
          </p:cNvSpPr>
          <p:nvPr>
            <p:ph type="sldImg"/>
          </p:nvPr>
        </p:nvSpPr>
        <p:spPr>
          <a:xfrm>
            <a:off x="2971800" y="550863"/>
            <a:ext cx="3657600" cy="2743200"/>
          </a:xfrm>
          <a:ln/>
        </p:spPr>
      </p:sp>
      <p:sp>
        <p:nvSpPr>
          <p:cNvPr id="727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4F24718-9147-6240-8421-CFA5DD9C2236}" type="datetime1">
              <a:rPr lang="en-GB" sz="1300" smtClean="0">
                <a:latin typeface="Arial Rounded MT Bold" charset="0"/>
              </a:rPr>
              <a:t>10/11/19</a:t>
            </a:fld>
            <a:endParaRPr lang="en-US" sz="1300">
              <a:latin typeface="Arial Rounded MT Bold" charset="0"/>
            </a:endParaRPr>
          </a:p>
        </p:txBody>
      </p:sp>
      <p:sp>
        <p:nvSpPr>
          <p:cNvPr id="737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37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47C0543-160F-B442-9FA2-DD9ECAC501D9}" type="slidenum">
              <a:rPr lang="en-US" sz="1300">
                <a:latin typeface="Arial Rounded MT Bold" charset="0"/>
              </a:rPr>
              <a:pPr/>
              <a:t>9</a:t>
            </a:fld>
            <a:endParaRPr lang="en-US" sz="1300">
              <a:latin typeface="Arial Rounded MT Bold" charset="0"/>
            </a:endParaRPr>
          </a:p>
        </p:txBody>
      </p:sp>
      <p:sp>
        <p:nvSpPr>
          <p:cNvPr id="73734" name="Rectangle 2"/>
          <p:cNvSpPr>
            <a:spLocks noGrp="1" noRot="1" noChangeAspect="1" noChangeArrowheads="1" noTextEdit="1"/>
          </p:cNvSpPr>
          <p:nvPr>
            <p:ph type="sldImg"/>
          </p:nvPr>
        </p:nvSpPr>
        <p:spPr>
          <a:xfrm>
            <a:off x="2971800" y="550863"/>
            <a:ext cx="3657600" cy="2743200"/>
          </a:xfrm>
          <a:ln/>
        </p:spPr>
      </p:sp>
      <p:sp>
        <p:nvSpPr>
          <p:cNvPr id="737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B12 SunSpace WinterGarden Conservatory</a:t>
            </a:r>
            <a:endParaRPr lang="en-US" sz="1300">
              <a:latin typeface="Arial Rounded MT Bold" charset="0"/>
            </a:endParaRP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9FD8E3-759A-9649-AF19-58AD5C7BE523}" type="datetime1">
              <a:rPr lang="en-GB" sz="1300" smtClean="0">
                <a:latin typeface="Arial Rounded MT Bold" charset="0"/>
              </a:rPr>
              <a:t>10/11/19</a:t>
            </a:fld>
            <a:endParaRPr lang="en-US" sz="1300">
              <a:latin typeface="Arial Rounded MT Bold" charset="0"/>
            </a:endParaRPr>
          </a:p>
        </p:txBody>
      </p:sp>
      <p:sp>
        <p:nvSpPr>
          <p:cNvPr id="747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smtClean="0">
                <a:latin typeface="Arial Rounded MT Bold" charset="0"/>
              </a:rPr>
              <a:t>© GBE NGS 2006-2019 Brian Murphy</a:t>
            </a:r>
            <a:endParaRPr lang="en-US" sz="1300">
              <a:latin typeface="Arial Rounded MT Bold" charset="0"/>
            </a:endParaRPr>
          </a:p>
        </p:txBody>
      </p:sp>
      <p:sp>
        <p:nvSpPr>
          <p:cNvPr id="747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18443B2-45D5-954C-89B3-C3015910D19A}" type="slidenum">
              <a:rPr lang="en-US" sz="1300">
                <a:latin typeface="Arial Rounded MT Bold" charset="0"/>
              </a:rPr>
              <a:pPr/>
              <a:t>10</a:t>
            </a:fld>
            <a:endParaRPr lang="en-US" sz="1300">
              <a:latin typeface="Arial Rounded MT Bold" charset="0"/>
            </a:endParaRPr>
          </a:p>
        </p:txBody>
      </p:sp>
      <p:sp>
        <p:nvSpPr>
          <p:cNvPr id="74758" name="Rectangle 2"/>
          <p:cNvSpPr>
            <a:spLocks noGrp="1" noRot="1" noChangeAspect="1" noChangeArrowheads="1" noTextEdit="1"/>
          </p:cNvSpPr>
          <p:nvPr>
            <p:ph type="sldImg"/>
          </p:nvPr>
        </p:nvSpPr>
        <p:spPr>
          <a:xfrm>
            <a:off x="2971800" y="550863"/>
            <a:ext cx="3657600" cy="2743200"/>
          </a:xfrm>
          <a:ln/>
        </p:spPr>
      </p:sp>
      <p:sp>
        <p:nvSpPr>
          <p:cNvPr id="747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Arial Rounded MT Bold"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fld id="{6849E6FD-E0FE-D34D-8EC0-BA0BD825AB3E}" type="datetime1">
              <a:rPr lang="en-GB" smtClean="0"/>
              <a:t>10/11/19</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6" name="Rectangle 6"/>
          <p:cNvSpPr>
            <a:spLocks noGrp="1" noChangeArrowheads="1"/>
          </p:cNvSpPr>
          <p:nvPr>
            <p:ph type="sldNum" sz="quarter" idx="12"/>
          </p:nvPr>
        </p:nvSpPr>
        <p:spPr>
          <a:ln/>
        </p:spPr>
        <p:txBody>
          <a:bodyPr/>
          <a:lstStyle>
            <a:lvl1pPr>
              <a:defRPr/>
            </a:lvl1pPr>
          </a:lstStyle>
          <a:p>
            <a:fld id="{5574F37D-2A7C-CF43-8AC2-F07B7DB3DF38}" type="slidenum">
              <a:rPr lang="en-US"/>
              <a:pPr/>
              <a:t>‹#›</a:t>
            </a:fld>
            <a:endParaRPr lang="en-US"/>
          </a:p>
        </p:txBody>
      </p:sp>
    </p:spTree>
    <p:extLst>
      <p:ext uri="{BB962C8B-B14F-4D97-AF65-F5344CB8AC3E}">
        <p14:creationId xmlns:p14="http://schemas.microsoft.com/office/powerpoint/2010/main" val="62715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7001EB1D-FB07-DF46-84CD-245322CE8D35}" type="datetime1">
              <a:rPr lang="en-GB" smtClean="0"/>
              <a:t>10/11/19</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6" name="Rectangle 6"/>
          <p:cNvSpPr>
            <a:spLocks noGrp="1" noChangeArrowheads="1"/>
          </p:cNvSpPr>
          <p:nvPr>
            <p:ph type="sldNum" sz="quarter" idx="12"/>
          </p:nvPr>
        </p:nvSpPr>
        <p:spPr>
          <a:ln/>
        </p:spPr>
        <p:txBody>
          <a:bodyPr/>
          <a:lstStyle>
            <a:lvl1pPr>
              <a:defRPr/>
            </a:lvl1pPr>
          </a:lstStyle>
          <a:p>
            <a:fld id="{79228C3F-8FE5-D041-910C-C4B302B5EA7A}" type="slidenum">
              <a:rPr lang="en-US"/>
              <a:pPr/>
              <a:t>‹#›</a:t>
            </a:fld>
            <a:endParaRPr lang="en-US"/>
          </a:p>
        </p:txBody>
      </p:sp>
    </p:spTree>
    <p:extLst>
      <p:ext uri="{BB962C8B-B14F-4D97-AF65-F5344CB8AC3E}">
        <p14:creationId xmlns:p14="http://schemas.microsoft.com/office/powerpoint/2010/main" val="1436884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609600"/>
            <a:ext cx="2286000" cy="6248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0" y="609600"/>
            <a:ext cx="67056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E6219413-C6FA-0342-9027-D24996C7D034}" type="datetime1">
              <a:rPr lang="en-GB" smtClean="0"/>
              <a:t>10/11/19</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6" name="Rectangle 6"/>
          <p:cNvSpPr>
            <a:spLocks noGrp="1" noChangeArrowheads="1"/>
          </p:cNvSpPr>
          <p:nvPr>
            <p:ph type="sldNum" sz="quarter" idx="12"/>
          </p:nvPr>
        </p:nvSpPr>
        <p:spPr>
          <a:ln/>
        </p:spPr>
        <p:txBody>
          <a:bodyPr/>
          <a:lstStyle>
            <a:lvl1pPr>
              <a:defRPr/>
            </a:lvl1pPr>
          </a:lstStyle>
          <a:p>
            <a:fld id="{87030DD1-876E-3C4F-87E7-7AE7388488D6}" type="slidenum">
              <a:rPr lang="en-US"/>
              <a:pPr/>
              <a:t>‹#›</a:t>
            </a:fld>
            <a:endParaRPr lang="en-US"/>
          </a:p>
        </p:txBody>
      </p:sp>
    </p:spTree>
    <p:extLst>
      <p:ext uri="{BB962C8B-B14F-4D97-AF65-F5344CB8AC3E}">
        <p14:creationId xmlns:p14="http://schemas.microsoft.com/office/powerpoint/2010/main" val="363531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F32DD600-AD8E-7245-9EBF-575D49885AA3}" type="datetime1">
              <a:rPr lang="en-GB" smtClean="0"/>
              <a:t>10/11/19</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6" name="Rectangle 6"/>
          <p:cNvSpPr>
            <a:spLocks noGrp="1" noChangeArrowheads="1"/>
          </p:cNvSpPr>
          <p:nvPr>
            <p:ph type="sldNum" sz="quarter" idx="12"/>
          </p:nvPr>
        </p:nvSpPr>
        <p:spPr>
          <a:ln/>
        </p:spPr>
        <p:txBody>
          <a:bodyPr/>
          <a:lstStyle>
            <a:lvl1pPr>
              <a:defRPr/>
            </a:lvl1pPr>
          </a:lstStyle>
          <a:p>
            <a:fld id="{5149C4F9-887A-6148-8C42-2720D9A8F018}" type="slidenum">
              <a:rPr lang="en-US"/>
              <a:pPr/>
              <a:t>‹#›</a:t>
            </a:fld>
            <a:endParaRPr lang="en-US"/>
          </a:p>
        </p:txBody>
      </p:sp>
    </p:spTree>
    <p:extLst>
      <p:ext uri="{BB962C8B-B14F-4D97-AF65-F5344CB8AC3E}">
        <p14:creationId xmlns:p14="http://schemas.microsoft.com/office/powerpoint/2010/main" val="316746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697438B-E00A-724F-BE45-1797B7883300}" type="datetime1">
              <a:rPr lang="en-GB" smtClean="0"/>
              <a:t>10/11/19</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6" name="Rectangle 6"/>
          <p:cNvSpPr>
            <a:spLocks noGrp="1" noChangeArrowheads="1"/>
          </p:cNvSpPr>
          <p:nvPr>
            <p:ph type="sldNum" sz="quarter" idx="12"/>
          </p:nvPr>
        </p:nvSpPr>
        <p:spPr>
          <a:ln/>
        </p:spPr>
        <p:txBody>
          <a:bodyPr/>
          <a:lstStyle>
            <a:lvl1pPr>
              <a:defRPr/>
            </a:lvl1pPr>
          </a:lstStyle>
          <a:p>
            <a:fld id="{5647F21D-F7AE-5043-8833-CE596DAD9992}" type="slidenum">
              <a:rPr lang="en-US"/>
              <a:pPr/>
              <a:t>‹#›</a:t>
            </a:fld>
            <a:endParaRPr lang="en-US"/>
          </a:p>
        </p:txBody>
      </p:sp>
    </p:spTree>
    <p:extLst>
      <p:ext uri="{BB962C8B-B14F-4D97-AF65-F5344CB8AC3E}">
        <p14:creationId xmlns:p14="http://schemas.microsoft.com/office/powerpoint/2010/main" val="174960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91100" y="1981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75AD2291-80C8-C94D-B1FB-F8DEA93011D1}" type="datetime1">
              <a:rPr lang="en-GB" smtClean="0"/>
              <a:t>10/11/19</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7" name="Rectangle 6"/>
          <p:cNvSpPr>
            <a:spLocks noGrp="1" noChangeArrowheads="1"/>
          </p:cNvSpPr>
          <p:nvPr>
            <p:ph type="sldNum" sz="quarter" idx="12"/>
          </p:nvPr>
        </p:nvSpPr>
        <p:spPr>
          <a:ln/>
        </p:spPr>
        <p:txBody>
          <a:bodyPr/>
          <a:lstStyle>
            <a:lvl1pPr>
              <a:defRPr/>
            </a:lvl1pPr>
          </a:lstStyle>
          <a:p>
            <a:fld id="{D8FE5576-BBC5-4340-A175-2AC90ED79512}" type="slidenum">
              <a:rPr lang="en-US"/>
              <a:pPr/>
              <a:t>‹#›</a:t>
            </a:fld>
            <a:endParaRPr lang="en-US"/>
          </a:p>
        </p:txBody>
      </p:sp>
    </p:spTree>
    <p:extLst>
      <p:ext uri="{BB962C8B-B14F-4D97-AF65-F5344CB8AC3E}">
        <p14:creationId xmlns:p14="http://schemas.microsoft.com/office/powerpoint/2010/main" val="34693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fld id="{CAC5064A-E345-A34E-A666-350B9CF7FFC1}" type="datetime1">
              <a:rPr lang="en-GB" smtClean="0"/>
              <a:t>10/11/19</a:t>
            </a:fld>
            <a:endParaRPr lang="en-US"/>
          </a:p>
        </p:txBody>
      </p:sp>
      <p:sp>
        <p:nvSpPr>
          <p:cNvPr id="8"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9" name="Rectangle 6"/>
          <p:cNvSpPr>
            <a:spLocks noGrp="1" noChangeArrowheads="1"/>
          </p:cNvSpPr>
          <p:nvPr>
            <p:ph type="sldNum" sz="quarter" idx="12"/>
          </p:nvPr>
        </p:nvSpPr>
        <p:spPr>
          <a:ln/>
        </p:spPr>
        <p:txBody>
          <a:bodyPr/>
          <a:lstStyle>
            <a:lvl1pPr>
              <a:defRPr/>
            </a:lvl1pPr>
          </a:lstStyle>
          <a:p>
            <a:fld id="{605F7319-6E20-AA41-B241-F36398B14A15}" type="slidenum">
              <a:rPr lang="en-US"/>
              <a:pPr/>
              <a:t>‹#›</a:t>
            </a:fld>
            <a:endParaRPr lang="en-US"/>
          </a:p>
        </p:txBody>
      </p:sp>
    </p:spTree>
    <p:extLst>
      <p:ext uri="{BB962C8B-B14F-4D97-AF65-F5344CB8AC3E}">
        <p14:creationId xmlns:p14="http://schemas.microsoft.com/office/powerpoint/2010/main" val="8195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fld id="{7B1F6A81-088C-4D48-8127-8CD45B3A9361}" type="datetime1">
              <a:rPr lang="en-GB" smtClean="0"/>
              <a:t>10/11/19</a:t>
            </a:fld>
            <a:endParaRPr lang="en-US"/>
          </a:p>
        </p:txBody>
      </p:sp>
      <p:sp>
        <p:nvSpPr>
          <p:cNvPr id="4"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5" name="Rectangle 6"/>
          <p:cNvSpPr>
            <a:spLocks noGrp="1" noChangeArrowheads="1"/>
          </p:cNvSpPr>
          <p:nvPr>
            <p:ph type="sldNum" sz="quarter" idx="12"/>
          </p:nvPr>
        </p:nvSpPr>
        <p:spPr>
          <a:ln/>
        </p:spPr>
        <p:txBody>
          <a:bodyPr/>
          <a:lstStyle>
            <a:lvl1pPr>
              <a:defRPr/>
            </a:lvl1pPr>
          </a:lstStyle>
          <a:p>
            <a:fld id="{3151F999-B59F-E345-A6E7-CBD0372BAD64}" type="slidenum">
              <a:rPr lang="en-US"/>
              <a:pPr/>
              <a:t>‹#›</a:t>
            </a:fld>
            <a:endParaRPr lang="en-US"/>
          </a:p>
        </p:txBody>
      </p:sp>
    </p:spTree>
    <p:extLst>
      <p:ext uri="{BB962C8B-B14F-4D97-AF65-F5344CB8AC3E}">
        <p14:creationId xmlns:p14="http://schemas.microsoft.com/office/powerpoint/2010/main" val="218076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7D89A20-9533-5543-AEA9-7D917D126EB5}" type="datetime1">
              <a:rPr lang="en-GB" smtClean="0"/>
              <a:t>10/11/19</a:t>
            </a:fld>
            <a:endParaRPr lang="en-US"/>
          </a:p>
        </p:txBody>
      </p:sp>
      <p:sp>
        <p:nvSpPr>
          <p:cNvPr id="3"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4" name="Rectangle 6"/>
          <p:cNvSpPr>
            <a:spLocks noGrp="1" noChangeArrowheads="1"/>
          </p:cNvSpPr>
          <p:nvPr>
            <p:ph type="sldNum" sz="quarter" idx="12"/>
          </p:nvPr>
        </p:nvSpPr>
        <p:spPr>
          <a:ln/>
        </p:spPr>
        <p:txBody>
          <a:bodyPr/>
          <a:lstStyle>
            <a:lvl1pPr>
              <a:defRPr/>
            </a:lvl1pPr>
          </a:lstStyle>
          <a:p>
            <a:fld id="{0B1F0FA0-6482-404B-90AC-35D373E127EF}" type="slidenum">
              <a:rPr lang="en-US"/>
              <a:pPr/>
              <a:t>‹#›</a:t>
            </a:fld>
            <a:endParaRPr lang="en-US"/>
          </a:p>
        </p:txBody>
      </p:sp>
    </p:spTree>
    <p:extLst>
      <p:ext uri="{BB962C8B-B14F-4D97-AF65-F5344CB8AC3E}">
        <p14:creationId xmlns:p14="http://schemas.microsoft.com/office/powerpoint/2010/main" val="3939737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09A48FEB-D970-2341-9D65-F2BD3E0BF5C5}" type="datetime1">
              <a:rPr lang="en-GB" smtClean="0"/>
              <a:t>10/11/19</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7" name="Rectangle 6"/>
          <p:cNvSpPr>
            <a:spLocks noGrp="1" noChangeArrowheads="1"/>
          </p:cNvSpPr>
          <p:nvPr>
            <p:ph type="sldNum" sz="quarter" idx="12"/>
          </p:nvPr>
        </p:nvSpPr>
        <p:spPr>
          <a:ln/>
        </p:spPr>
        <p:txBody>
          <a:bodyPr/>
          <a:lstStyle>
            <a:lvl1pPr>
              <a:defRPr/>
            </a:lvl1pPr>
          </a:lstStyle>
          <a:p>
            <a:fld id="{3AAD7B5B-4C5B-264B-8BDA-7EBBA0838E19}" type="slidenum">
              <a:rPr lang="en-US"/>
              <a:pPr/>
              <a:t>‹#›</a:t>
            </a:fld>
            <a:endParaRPr lang="en-US"/>
          </a:p>
        </p:txBody>
      </p:sp>
    </p:spTree>
    <p:extLst>
      <p:ext uri="{BB962C8B-B14F-4D97-AF65-F5344CB8AC3E}">
        <p14:creationId xmlns:p14="http://schemas.microsoft.com/office/powerpoint/2010/main" val="89422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1ADD56E-4AD2-B245-A338-339A98A2545B}" type="datetime1">
              <a:rPr lang="en-GB" smtClean="0"/>
              <a:t>10/11/19</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 GBE NGS 2006-2019 SunSpaces</a:t>
            </a:r>
            <a:endParaRPr lang="en-US"/>
          </a:p>
        </p:txBody>
      </p:sp>
      <p:sp>
        <p:nvSpPr>
          <p:cNvPr id="7" name="Rectangle 6"/>
          <p:cNvSpPr>
            <a:spLocks noGrp="1" noChangeArrowheads="1"/>
          </p:cNvSpPr>
          <p:nvPr>
            <p:ph type="sldNum" sz="quarter" idx="12"/>
          </p:nvPr>
        </p:nvSpPr>
        <p:spPr>
          <a:ln/>
        </p:spPr>
        <p:txBody>
          <a:bodyPr/>
          <a:lstStyle>
            <a:lvl1pPr>
              <a:defRPr/>
            </a:lvl1pPr>
          </a:lstStyle>
          <a:p>
            <a:fld id="{17D5F5BC-6F86-9044-9222-7F09742FDF21}" type="slidenum">
              <a:rPr lang="en-US"/>
              <a:pPr/>
              <a:t>‹#›</a:t>
            </a:fld>
            <a:endParaRPr lang="en-US"/>
          </a:p>
        </p:txBody>
      </p:sp>
    </p:spTree>
    <p:extLst>
      <p:ext uri="{BB962C8B-B14F-4D97-AF65-F5344CB8AC3E}">
        <p14:creationId xmlns:p14="http://schemas.microsoft.com/office/powerpoint/2010/main" val="21411347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1079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33CC33"/>
                </a:solidFill>
                <a:latin typeface="Arial Rounded MT Bold" charset="0"/>
              </a:defRPr>
            </a:lvl1pPr>
          </a:lstStyle>
          <a:p>
            <a:fld id="{EB03B625-2305-DF49-9F70-6E1F93B7AB01}" type="datetime1">
              <a:rPr lang="en-GB" smtClean="0"/>
              <a:t>10/11/19</a:t>
            </a:fld>
            <a:endParaRPr lang="en-US"/>
          </a:p>
        </p:txBody>
      </p:sp>
      <p:sp>
        <p:nvSpPr>
          <p:cNvPr id="1029" name="Rectangle 5"/>
          <p:cNvSpPr>
            <a:spLocks noGrp="1" noChangeArrowheads="1"/>
          </p:cNvSpPr>
          <p:nvPr>
            <p:ph type="ftr" sz="quarter" idx="3"/>
          </p:nvPr>
        </p:nvSpPr>
        <p:spPr bwMode="auto">
          <a:xfrm>
            <a:off x="2124075" y="6248400"/>
            <a:ext cx="48958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33CC33"/>
                </a:solidFill>
                <a:latin typeface="Arial Rounded MT Bold" charset="0"/>
              </a:defRPr>
            </a:lvl1pPr>
          </a:lstStyle>
          <a:p>
            <a:r>
              <a:rPr lang="en-US" smtClean="0"/>
              <a:t>© GBE NGS 2006-2019 SunSpaces</a:t>
            </a:r>
            <a:endParaRPr lang="en-US"/>
          </a:p>
        </p:txBody>
      </p:sp>
      <p:sp>
        <p:nvSpPr>
          <p:cNvPr id="1030" name="Rectangle 6"/>
          <p:cNvSpPr>
            <a:spLocks noGrp="1" noChangeArrowheads="1"/>
          </p:cNvSpPr>
          <p:nvPr>
            <p:ph type="sldNum" sz="quarter" idx="4"/>
          </p:nvPr>
        </p:nvSpPr>
        <p:spPr bwMode="auto">
          <a:xfrm>
            <a:off x="71310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33CC33"/>
                </a:solidFill>
                <a:latin typeface="Arial Rounded MT Bold" charset="0"/>
              </a:defRPr>
            </a:lvl1pPr>
          </a:lstStyle>
          <a:p>
            <a:fld id="{2CA2FB2F-75CC-164C-8FAE-263F3F0077FE}" type="slidenum">
              <a:rPr lang="en-US"/>
              <a:pPr/>
              <a:t>‹#›</a:t>
            </a:fld>
            <a:endParaRPr lang="en-US"/>
          </a:p>
        </p:txBody>
      </p:sp>
      <p:pic>
        <p:nvPicPr>
          <p:cNvPr id="10" name="Picture 9" descr="CAPEM_EU-investing-wit.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1999" y="0"/>
            <a:ext cx="4572001" cy="856343"/>
          </a:xfrm>
          <a:prstGeom prst="rect">
            <a:avLst/>
          </a:prstGeom>
        </p:spPr>
      </p:pic>
      <p:sp>
        <p:nvSpPr>
          <p:cNvPr id="11" name="TextBox 10"/>
          <p:cNvSpPr txBox="1"/>
          <p:nvPr userDrawn="1"/>
        </p:nvSpPr>
        <p:spPr>
          <a:xfrm>
            <a:off x="1341170" y="703729"/>
            <a:ext cx="2870790" cy="261610"/>
          </a:xfrm>
          <a:prstGeom prst="rect">
            <a:avLst/>
          </a:prstGeom>
          <a:noFill/>
        </p:spPr>
        <p:txBody>
          <a:bodyPr wrap="square" rtlCol="0">
            <a:spAutoFit/>
          </a:bodyPr>
          <a:lstStyle/>
          <a:p>
            <a:pPr algn="ctr"/>
            <a:r>
              <a:rPr lang="en-US" sz="1100" b="1" dirty="0" smtClean="0">
                <a:solidFill>
                  <a:schemeClr val="bg1"/>
                </a:solidFill>
                <a:latin typeface="+mj-lt"/>
              </a:rPr>
              <a:t>https://GreenBuildingEncyclopaedia.uk</a:t>
            </a:r>
            <a:endParaRPr lang="en-US" sz="1100" b="1" dirty="0">
              <a:solidFill>
                <a:schemeClr val="bg1"/>
              </a:solidFill>
              <a:latin typeface="+mj-lt"/>
            </a:endParaRPr>
          </a:p>
        </p:txBody>
      </p:sp>
      <p:pic>
        <p:nvPicPr>
          <p:cNvPr id="12" name="Picture 11" descr="GBE_Logo_def_tr20.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5656" y="40804"/>
            <a:ext cx="2552700" cy="723900"/>
          </a:xfrm>
          <a:prstGeom prst="rect">
            <a:avLst/>
          </a:prstGeom>
        </p:spPr>
      </p:pic>
      <p:pic>
        <p:nvPicPr>
          <p:cNvPr id="13" name="Picture 12" descr="GBE HomePage281115.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8724" y="45548"/>
            <a:ext cx="1267635" cy="13407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hf sldNum="0" hdr="0" ftr="0" dt="0"/>
  <p:txStyles>
    <p:titleStyle>
      <a:lvl1pPr algn="ctr" rtl="0" eaLnBrk="0" fontAlgn="base" hangingPunct="0">
        <a:spcBef>
          <a:spcPts val="1200"/>
        </a:spcBef>
        <a:spcAft>
          <a:spcPts val="300"/>
        </a:spcAft>
        <a:defRPr sz="4400" b="1">
          <a:solidFill>
            <a:srgbClr val="33CC33"/>
          </a:solidFill>
          <a:latin typeface="+mj-lt"/>
          <a:ea typeface="ＭＳ Ｐゴシック" charset="0"/>
          <a:cs typeface="+mj-cs"/>
        </a:defRPr>
      </a:lvl1pPr>
      <a:lvl2pPr algn="ctr" rtl="0" eaLnBrk="0" fontAlgn="base" hangingPunct="0">
        <a:spcBef>
          <a:spcPts val="1200"/>
        </a:spcBef>
        <a:spcAft>
          <a:spcPts val="300"/>
        </a:spcAft>
        <a:defRPr sz="4400" b="1">
          <a:solidFill>
            <a:srgbClr val="33CC33"/>
          </a:solidFill>
          <a:latin typeface="Arial Rounded MT Bold" pitchFamily="34" charset="0"/>
          <a:ea typeface="ＭＳ Ｐゴシック" charset="0"/>
        </a:defRPr>
      </a:lvl2pPr>
      <a:lvl3pPr algn="ctr" rtl="0" eaLnBrk="0" fontAlgn="base" hangingPunct="0">
        <a:spcBef>
          <a:spcPts val="1200"/>
        </a:spcBef>
        <a:spcAft>
          <a:spcPts val="300"/>
        </a:spcAft>
        <a:defRPr sz="4400" b="1">
          <a:solidFill>
            <a:srgbClr val="33CC33"/>
          </a:solidFill>
          <a:latin typeface="Arial Rounded MT Bold" pitchFamily="34" charset="0"/>
          <a:ea typeface="ＭＳ Ｐゴシック" charset="0"/>
        </a:defRPr>
      </a:lvl3pPr>
      <a:lvl4pPr algn="ctr" rtl="0" eaLnBrk="0" fontAlgn="base" hangingPunct="0">
        <a:spcBef>
          <a:spcPts val="1200"/>
        </a:spcBef>
        <a:spcAft>
          <a:spcPts val="300"/>
        </a:spcAft>
        <a:defRPr sz="4400" b="1">
          <a:solidFill>
            <a:srgbClr val="33CC33"/>
          </a:solidFill>
          <a:latin typeface="Arial Rounded MT Bold" pitchFamily="34" charset="0"/>
          <a:ea typeface="ＭＳ Ｐゴシック" charset="0"/>
        </a:defRPr>
      </a:lvl4pPr>
      <a:lvl5pPr algn="ctr" rtl="0" eaLnBrk="0" fontAlgn="base" hangingPunct="0">
        <a:spcBef>
          <a:spcPts val="1200"/>
        </a:spcBef>
        <a:spcAft>
          <a:spcPts val="300"/>
        </a:spcAft>
        <a:defRPr sz="4400" b="1">
          <a:solidFill>
            <a:srgbClr val="33CC33"/>
          </a:solidFill>
          <a:latin typeface="Arial Rounded MT Bold" pitchFamily="34" charset="0"/>
          <a:ea typeface="ＭＳ Ｐゴシック" charset="0"/>
        </a:defRPr>
      </a:lvl5pPr>
      <a:lvl6pPr marL="457200" algn="ctr" rtl="0" eaLnBrk="0" fontAlgn="base" hangingPunct="0">
        <a:spcBef>
          <a:spcPts val="1200"/>
        </a:spcBef>
        <a:spcAft>
          <a:spcPts val="300"/>
        </a:spcAft>
        <a:defRPr sz="4400" b="1">
          <a:solidFill>
            <a:srgbClr val="33CC33"/>
          </a:solidFill>
          <a:latin typeface="Arial Rounded MT Bold" pitchFamily="34" charset="0"/>
        </a:defRPr>
      </a:lvl6pPr>
      <a:lvl7pPr marL="914400" algn="ctr" rtl="0" eaLnBrk="0" fontAlgn="base" hangingPunct="0">
        <a:spcBef>
          <a:spcPts val="1200"/>
        </a:spcBef>
        <a:spcAft>
          <a:spcPts val="300"/>
        </a:spcAft>
        <a:defRPr sz="4400" b="1">
          <a:solidFill>
            <a:srgbClr val="33CC33"/>
          </a:solidFill>
          <a:latin typeface="Arial Rounded MT Bold" pitchFamily="34" charset="0"/>
        </a:defRPr>
      </a:lvl7pPr>
      <a:lvl8pPr marL="1371600" algn="ctr" rtl="0" eaLnBrk="0" fontAlgn="base" hangingPunct="0">
        <a:spcBef>
          <a:spcPts val="1200"/>
        </a:spcBef>
        <a:spcAft>
          <a:spcPts val="300"/>
        </a:spcAft>
        <a:defRPr sz="4400" b="1">
          <a:solidFill>
            <a:srgbClr val="33CC33"/>
          </a:solidFill>
          <a:latin typeface="Arial Rounded MT Bold" pitchFamily="34" charset="0"/>
        </a:defRPr>
      </a:lvl8pPr>
      <a:lvl9pPr marL="1828800" algn="ctr" rtl="0" eaLnBrk="0" fontAlgn="base" hangingPunct="0">
        <a:spcBef>
          <a:spcPts val="1200"/>
        </a:spcBef>
        <a:spcAft>
          <a:spcPts val="300"/>
        </a:spcAft>
        <a:defRPr sz="4400" b="1">
          <a:solidFill>
            <a:srgbClr val="33CC33"/>
          </a:solidFill>
          <a:latin typeface="Arial Rounded MT Bold" pitchFamily="34" charset="0"/>
        </a:defRPr>
      </a:lvl9pPr>
    </p:titleStyle>
    <p:bodyStyle>
      <a:lvl1pPr marL="342900" indent="-342900" algn="l" rtl="0" eaLnBrk="0" fontAlgn="base" hangingPunct="0">
        <a:spcBef>
          <a:spcPts val="1200"/>
        </a:spcBef>
        <a:spcAft>
          <a:spcPts val="300"/>
        </a:spcAft>
        <a:buChar char="•"/>
        <a:defRPr sz="3200" b="1">
          <a:solidFill>
            <a:srgbClr val="33CC33"/>
          </a:solidFill>
          <a:latin typeface="+mn-lt"/>
          <a:ea typeface="ＭＳ Ｐゴシック" charset="0"/>
          <a:cs typeface="+mn-cs"/>
        </a:defRPr>
      </a:lvl1pPr>
      <a:lvl2pPr marL="742950" indent="-285750" algn="l" rtl="0" eaLnBrk="0" fontAlgn="base" hangingPunct="0">
        <a:spcBef>
          <a:spcPct val="20000"/>
        </a:spcBef>
        <a:spcAft>
          <a:spcPts val="600"/>
        </a:spcAft>
        <a:buChar char="–"/>
        <a:defRPr sz="2800">
          <a:solidFill>
            <a:srgbClr val="33CC33"/>
          </a:solidFill>
          <a:latin typeface="+mn-lt"/>
          <a:ea typeface="ＭＳ Ｐゴシック" charset="0"/>
        </a:defRPr>
      </a:lvl2pPr>
      <a:lvl3pPr marL="1143000" indent="-228600" algn="l" rtl="0" eaLnBrk="0" fontAlgn="base" hangingPunct="0">
        <a:spcBef>
          <a:spcPts val="1200"/>
        </a:spcBef>
        <a:spcAft>
          <a:spcPts val="600"/>
        </a:spcAft>
        <a:buChar char="•"/>
        <a:defRPr sz="2400" b="1">
          <a:solidFill>
            <a:srgbClr val="33CC33"/>
          </a:solidFill>
          <a:latin typeface="+mn-lt"/>
          <a:ea typeface="ＭＳ Ｐゴシック" charset="0"/>
        </a:defRPr>
      </a:lvl3pPr>
      <a:lvl4pPr marL="1600200" indent="-228600" algn="l" rtl="0" eaLnBrk="0" fontAlgn="base" hangingPunct="0">
        <a:spcBef>
          <a:spcPts val="1200"/>
        </a:spcBef>
        <a:spcAft>
          <a:spcPts val="600"/>
        </a:spcAft>
        <a:buChar char="–"/>
        <a:defRPr sz="2000">
          <a:solidFill>
            <a:srgbClr val="33CC33"/>
          </a:solidFill>
          <a:latin typeface="+mn-lt"/>
          <a:ea typeface="ＭＳ Ｐゴシック" charset="0"/>
        </a:defRPr>
      </a:lvl4pPr>
      <a:lvl5pPr marL="2057400" indent="-228600" algn="l" rtl="0" eaLnBrk="0" fontAlgn="base" hangingPunct="0">
        <a:spcBef>
          <a:spcPts val="1200"/>
        </a:spcBef>
        <a:spcAft>
          <a:spcPts val="300"/>
        </a:spcAft>
        <a:buChar char="»"/>
        <a:defRPr sz="2000">
          <a:solidFill>
            <a:srgbClr val="33CC33"/>
          </a:solidFill>
          <a:latin typeface="+mn-lt"/>
          <a:ea typeface="ＭＳ Ｐゴシック" charset="0"/>
        </a:defRPr>
      </a:lvl5pPr>
      <a:lvl6pPr marL="2514600" indent="-228600" algn="l" rtl="0" eaLnBrk="0" fontAlgn="base" hangingPunct="0">
        <a:spcBef>
          <a:spcPts val="1200"/>
        </a:spcBef>
        <a:spcAft>
          <a:spcPts val="300"/>
        </a:spcAft>
        <a:buChar char="»"/>
        <a:defRPr sz="2000">
          <a:solidFill>
            <a:srgbClr val="33CC33"/>
          </a:solidFill>
          <a:latin typeface="+mn-lt"/>
        </a:defRPr>
      </a:lvl6pPr>
      <a:lvl7pPr marL="2971800" indent="-228600" algn="l" rtl="0" eaLnBrk="0" fontAlgn="base" hangingPunct="0">
        <a:spcBef>
          <a:spcPts val="1200"/>
        </a:spcBef>
        <a:spcAft>
          <a:spcPts val="300"/>
        </a:spcAft>
        <a:buChar char="»"/>
        <a:defRPr sz="2000">
          <a:solidFill>
            <a:srgbClr val="33CC33"/>
          </a:solidFill>
          <a:latin typeface="+mn-lt"/>
        </a:defRPr>
      </a:lvl7pPr>
      <a:lvl8pPr marL="3429000" indent="-228600" algn="l" rtl="0" eaLnBrk="0" fontAlgn="base" hangingPunct="0">
        <a:spcBef>
          <a:spcPts val="1200"/>
        </a:spcBef>
        <a:spcAft>
          <a:spcPts val="300"/>
        </a:spcAft>
        <a:buChar char="»"/>
        <a:defRPr sz="2000">
          <a:solidFill>
            <a:srgbClr val="33CC33"/>
          </a:solidFill>
          <a:latin typeface="+mn-lt"/>
        </a:defRPr>
      </a:lvl8pPr>
      <a:lvl9pPr marL="3886200" indent="-228600" algn="l" rtl="0" eaLnBrk="0" fontAlgn="base" hangingPunct="0">
        <a:spcBef>
          <a:spcPts val="1200"/>
        </a:spcBef>
        <a:spcAft>
          <a:spcPts val="300"/>
        </a:spcAft>
        <a:buChar char="»"/>
        <a:defRPr sz="2000">
          <a:solidFill>
            <a:srgbClr val="33CC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reenBuildingEcyclopaedia.uk/?P=29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1.bin"/><Relationship Id="rId5" Type="http://schemas.openxmlformats.org/officeDocument/2006/relationships/image" Target="../media/image22.wmf"/><Relationship Id="rId6" Type="http://schemas.openxmlformats.org/officeDocument/2006/relationships/oleObject" Target="../embeddings/oleObject2.bin"/><Relationship Id="rId7" Type="http://schemas.openxmlformats.org/officeDocument/2006/relationships/image" Target="../media/image23.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3.bin"/><Relationship Id="rId5" Type="http://schemas.openxmlformats.org/officeDocument/2006/relationships/image" Target="../media/image30.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4.bin"/><Relationship Id="rId5" Type="http://schemas.openxmlformats.org/officeDocument/2006/relationships/image" Target="../media/image31.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5.bin"/><Relationship Id="rId5" Type="http://schemas.openxmlformats.org/officeDocument/2006/relationships/image" Target="../media/image32.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6.bin"/><Relationship Id="rId5" Type="http://schemas.openxmlformats.org/officeDocument/2006/relationships/image" Target="../media/image33.png"/><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7.bin"/><Relationship Id="rId5" Type="http://schemas.openxmlformats.org/officeDocument/2006/relationships/image" Target="../media/image34.png"/><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8.bin"/><Relationship Id="rId5" Type="http://schemas.openxmlformats.org/officeDocument/2006/relationships/image" Target="../media/image35.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9.bin"/><Relationship Id="rId5" Type="http://schemas.openxmlformats.org/officeDocument/2006/relationships/image" Target="../media/image36.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10.bin"/><Relationship Id="rId5" Type="http://schemas.openxmlformats.org/officeDocument/2006/relationships/image" Target="../media/image37.png"/><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1.bin"/><Relationship Id="rId5" Type="http://schemas.openxmlformats.org/officeDocument/2006/relationships/image" Target="../media/image38.png"/><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12.bin"/><Relationship Id="rId5" Type="http://schemas.openxmlformats.org/officeDocument/2006/relationships/image" Target="../media/image39.png"/><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13.bin"/><Relationship Id="rId5" Type="http://schemas.openxmlformats.org/officeDocument/2006/relationships/image" Target="../media/image40.png"/><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14.bin"/><Relationship Id="rId5" Type="http://schemas.openxmlformats.org/officeDocument/2006/relationships/image" Target="../media/image41.png"/><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greenbuildingencyclopaedia.u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reenBuildingEncyclopaedia.uk"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D:ASWSDOCS:GREEN:NGSpec:Show:CommercialGreen.ppt" TargetMode="External"/><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mailto:BrianSpecMan@icloud.com" TargetMode="External"/><Relationship Id="rId4" Type="http://schemas.openxmlformats.org/officeDocument/2006/relationships/hyperlink" Target="http://twitter.com/brianspecman" TargetMode="External"/><Relationship Id="rId5" Type="http://schemas.openxmlformats.org/officeDocument/2006/relationships/hyperlink" Target="http://uk.linkedin.com/pub/brianspecman-murphy/9/494/492/" TargetMode="External"/><Relationship Id="rId6" Type="http://schemas.openxmlformats.org/officeDocument/2006/relationships/hyperlink" Target="http://www.facebook.com/BrianSpecMan" TargetMode="External"/><Relationship Id="rId7" Type="http://schemas.openxmlformats.org/officeDocument/2006/relationships/hyperlink" Target="http://www.facebook.com/brianspecman" TargetMode="External"/><Relationship Id="rId8" Type="http://schemas.openxmlformats.org/officeDocument/2006/relationships/hyperlink" Target="https://www.pinterest.com/bmurphy1390/" TargetMode="External"/><Relationship Id="rId9" Type="http://schemas.openxmlformats.org/officeDocument/2006/relationships/hyperlink" Target="https://www.pinterest.com/bmurphy1390/gbe-green-building-encyclopaedia/" TargetMode="External"/><Relationship Id="rId1" Type="http://schemas.openxmlformats.org/officeDocument/2006/relationships/slideLayout" Target="../slideLayouts/slideLayout2.xml"/><Relationship Id="rId2" Type="http://schemas.openxmlformats.org/officeDocument/2006/relationships/hyperlink" Target="http://greenbuildingencyclopaedia.uk"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D:ASWSDOCS:GREEN:NGSpec:Show:Components:NGSCoverTopRight.ppt" TargetMode="External"/><Relationship Id="rId5"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2070100"/>
            <a:ext cx="9144000" cy="3159125"/>
          </a:xfrm>
        </p:spPr>
        <p:txBody>
          <a:bodyPr/>
          <a:lstStyle/>
          <a:p>
            <a:r>
              <a:rPr lang="en-US" sz="7200" b="0" dirty="0">
                <a:latin typeface="Arial Rounded MT Bold" charset="0"/>
              </a:rPr>
              <a:t>Sun </a:t>
            </a:r>
            <a:r>
              <a:rPr lang="en-US" sz="7200" b="0" dirty="0" smtClean="0">
                <a:latin typeface="Arial Rounded MT Bold" charset="0"/>
              </a:rPr>
              <a:t>Space</a:t>
            </a:r>
            <a:r>
              <a:rPr lang="en-US" sz="7200" b="0" dirty="0">
                <a:latin typeface="Arial Rounded MT Bold" charset="0"/>
              </a:rPr>
              <a:t/>
            </a:r>
            <a:br>
              <a:rPr lang="en-US" sz="7200" b="0" dirty="0">
                <a:latin typeface="Arial Rounded MT Bold" charset="0"/>
              </a:rPr>
            </a:br>
            <a:r>
              <a:rPr lang="en-US" sz="7200" b="0" dirty="0">
                <a:latin typeface="Arial Rounded MT Bold" charset="0"/>
              </a:rPr>
              <a:t>Winter </a:t>
            </a:r>
            <a:r>
              <a:rPr lang="en-US" sz="7200" b="0" dirty="0" smtClean="0">
                <a:latin typeface="Arial Rounded MT Bold" charset="0"/>
              </a:rPr>
              <a:t>Garden</a:t>
            </a:r>
            <a:br>
              <a:rPr lang="en-US" sz="7200" b="0" dirty="0" smtClean="0">
                <a:latin typeface="Arial Rounded MT Bold" charset="0"/>
              </a:rPr>
            </a:br>
            <a:r>
              <a:rPr lang="en-US" sz="7200" b="0" dirty="0" smtClean="0">
                <a:latin typeface="Arial Rounded MT Bold" charset="0"/>
              </a:rPr>
              <a:t>Conservatory</a:t>
            </a:r>
            <a:endParaRPr lang="en-US" sz="7200" b="0" dirty="0">
              <a:latin typeface="Arial Rounded MT Bold" charset="0"/>
            </a:endParaRPr>
          </a:p>
        </p:txBody>
      </p:sp>
      <p:sp>
        <p:nvSpPr>
          <p:cNvPr id="17411" name="Rectangle 3"/>
          <p:cNvSpPr>
            <a:spLocks noGrp="1" noChangeArrowheads="1"/>
          </p:cNvSpPr>
          <p:nvPr>
            <p:ph type="subTitle" idx="1"/>
          </p:nvPr>
        </p:nvSpPr>
        <p:spPr>
          <a:xfrm>
            <a:off x="0" y="5300663"/>
            <a:ext cx="9144000" cy="1393825"/>
          </a:xfrm>
        </p:spPr>
        <p:txBody>
          <a:bodyPr/>
          <a:lstStyle/>
          <a:p>
            <a:pPr>
              <a:lnSpc>
                <a:spcPct val="80000"/>
              </a:lnSpc>
            </a:pPr>
            <a:r>
              <a:rPr lang="en-US" b="0" dirty="0">
                <a:solidFill>
                  <a:schemeClr val="folHlink"/>
                </a:solidFill>
                <a:latin typeface="Arial Rounded MT Bold" charset="0"/>
              </a:rPr>
              <a:t>B12 Conservatories</a:t>
            </a:r>
            <a:br>
              <a:rPr lang="en-US" b="0" dirty="0">
                <a:solidFill>
                  <a:schemeClr val="folHlink"/>
                </a:solidFill>
                <a:latin typeface="Arial Rounded MT Bold" charset="0"/>
              </a:rPr>
            </a:br>
            <a:r>
              <a:rPr lang="en-US" b="0" dirty="0">
                <a:solidFill>
                  <a:schemeClr val="folHlink"/>
                </a:solidFill>
                <a:latin typeface="Arial Rounded MT Bold" charset="0"/>
              </a:rPr>
              <a:t>Source of free </a:t>
            </a:r>
            <a:r>
              <a:rPr lang="en-US" b="0" dirty="0" smtClean="0">
                <a:solidFill>
                  <a:schemeClr val="folHlink"/>
                </a:solidFill>
                <a:latin typeface="Arial Rounded MT Bold" charset="0"/>
              </a:rPr>
              <a:t>heat, overheating,  </a:t>
            </a:r>
            <a:r>
              <a:rPr lang="en-US" b="0" dirty="0">
                <a:solidFill>
                  <a:schemeClr val="folHlink"/>
                </a:solidFill>
                <a:latin typeface="Arial Rounded MT Bold" charset="0"/>
              </a:rPr>
              <a:t/>
            </a:r>
            <a:br>
              <a:rPr lang="en-US" b="0" dirty="0">
                <a:solidFill>
                  <a:schemeClr val="folHlink"/>
                </a:solidFill>
                <a:latin typeface="Arial Rounded MT Bold" charset="0"/>
              </a:rPr>
            </a:br>
            <a:r>
              <a:rPr lang="en-US" b="0" dirty="0" smtClean="0">
                <a:solidFill>
                  <a:schemeClr val="folHlink"/>
                </a:solidFill>
                <a:latin typeface="Arial Rounded MT Bold" charset="0"/>
              </a:rPr>
              <a:t>a drain </a:t>
            </a:r>
            <a:r>
              <a:rPr lang="en-US" b="0" dirty="0">
                <a:solidFill>
                  <a:schemeClr val="folHlink"/>
                </a:solidFill>
                <a:latin typeface="Arial Rounded MT Bold" charset="0"/>
              </a:rPr>
              <a:t>on </a:t>
            </a:r>
            <a:r>
              <a:rPr lang="en-US" b="0" dirty="0" smtClean="0">
                <a:solidFill>
                  <a:schemeClr val="folHlink"/>
                </a:solidFill>
                <a:latin typeface="Arial Rounded MT Bold" charset="0"/>
              </a:rPr>
              <a:t>energy or all of the above?</a:t>
            </a:r>
            <a:endParaRPr lang="en-US" b="0" dirty="0">
              <a:solidFill>
                <a:schemeClr val="folHlink"/>
              </a:solidFill>
              <a:latin typeface="Arial Rounded MT Bold"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AutoShape 3"/>
          <p:cNvSpPr>
            <a:spLocks noChangeArrowheads="1"/>
          </p:cNvSpPr>
          <p:nvPr/>
        </p:nvSpPr>
        <p:spPr bwMode="auto">
          <a:xfrm rot="2597490" flipH="1">
            <a:off x="8748713" y="4868863"/>
            <a:ext cx="287337" cy="5048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GB"/>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 calcmode="lin" valueType="num">
                                      <p:cBhvr additive="base">
                                        <p:cTn id="7" dur="500" fill="hold"/>
                                        <p:tgtEl>
                                          <p:spTgt spid="90115"/>
                                        </p:tgtEl>
                                        <p:attrNameLst>
                                          <p:attrName>ppt_x</p:attrName>
                                        </p:attrNameLst>
                                      </p:cBhvr>
                                      <p:tavLst>
                                        <p:tav tm="0">
                                          <p:val>
                                            <p:strVal val="#ppt_x"/>
                                          </p:val>
                                        </p:tav>
                                        <p:tav tm="100000">
                                          <p:val>
                                            <p:strVal val="#ppt_x"/>
                                          </p:val>
                                        </p:tav>
                                      </p:tavLst>
                                    </p:anim>
                                    <p:anim calcmode="lin" valueType="num">
                                      <p:cBhvr additive="base">
                                        <p:cTn id="8" dur="500" fill="hold"/>
                                        <p:tgtEl>
                                          <p:spTgt spid="9011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90115"/>
                                        </p:tgtEl>
                                      </p:cBhvr>
                                    </p:animEffect>
                                    <p:animScale>
                                      <p:cBhvr>
                                        <p:cTn id="12" dur="250" autoRev="1" fill="hold"/>
                                        <p:tgtEl>
                                          <p:spTgt spid="901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5"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AutoShape 3"/>
          <p:cNvSpPr>
            <a:spLocks noChangeArrowheads="1"/>
          </p:cNvSpPr>
          <p:nvPr/>
        </p:nvSpPr>
        <p:spPr bwMode="auto">
          <a:xfrm rot="-2597490">
            <a:off x="1044575" y="44450"/>
            <a:ext cx="287338" cy="5048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GB"/>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92163"/>
                                        </p:tgtEl>
                                      </p:cBhvr>
                                    </p:animEffect>
                                    <p:animScale>
                                      <p:cBhvr>
                                        <p:cTn id="12" dur="250" autoRev="1" fill="hold"/>
                                        <p:tgtEl>
                                          <p:spTgt spid="921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3"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4578" name="Picture 2" descr="mind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3288"/>
            <a:ext cx="9144000"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cut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5" name="Picture 2" descr="mind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302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cut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17563" y="522288"/>
            <a:ext cx="19097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000" b="1">
                <a:solidFill>
                  <a:srgbClr val="66FF66"/>
                </a:solidFill>
                <a:latin typeface="Arial Rounded MT Bold" charset="0"/>
              </a:rPr>
              <a:t>Site – Orientation</a:t>
            </a:r>
          </a:p>
          <a:p>
            <a:r>
              <a:rPr lang="en-GB" sz="1000" b="1">
                <a:solidFill>
                  <a:srgbClr val="66FF66"/>
                </a:solidFill>
                <a:latin typeface="Arial Rounded MT Bold" charset="0"/>
              </a:rPr>
              <a:t>Building shape and form</a:t>
            </a:r>
          </a:p>
          <a:p>
            <a:r>
              <a:rPr lang="en-GB" sz="1000" b="1">
                <a:solidFill>
                  <a:srgbClr val="33CC33"/>
                </a:solidFill>
                <a:latin typeface="Arial Rounded MT Bold" charset="0"/>
              </a:rPr>
              <a:t>Metal windows Low E Argon</a:t>
            </a:r>
          </a:p>
          <a:p>
            <a:r>
              <a:rPr lang="en-GB" sz="1000" b="1">
                <a:solidFill>
                  <a:srgbClr val="66FF66"/>
                </a:solidFill>
                <a:latin typeface="Arial Rounded MT Bold" charset="0"/>
              </a:rPr>
              <a:t>Domestic Passive Solar</a:t>
            </a:r>
          </a:p>
          <a:p>
            <a:r>
              <a:rPr lang="en-GB" sz="1000" b="1">
                <a:solidFill>
                  <a:srgbClr val="66FF66"/>
                </a:solidFill>
                <a:latin typeface="Arial Rounded MT Bold" charset="0"/>
              </a:rPr>
              <a:t>Open Plan Layout</a:t>
            </a:r>
          </a:p>
          <a:p>
            <a:r>
              <a:rPr lang="en-GB" sz="1000" b="1">
                <a:solidFill>
                  <a:srgbClr val="66FF66"/>
                </a:solidFill>
                <a:latin typeface="Arial Rounded MT Bold" charset="0"/>
              </a:rPr>
              <a:t>Exposed Mass</a:t>
            </a:r>
          </a:p>
          <a:p>
            <a:r>
              <a:rPr lang="en-GB" sz="1000" b="1">
                <a:solidFill>
                  <a:srgbClr val="66FF66"/>
                </a:solidFill>
                <a:latin typeface="Arial Rounded MT Bold" charset="0"/>
              </a:rPr>
              <a:t>Timber Construction</a:t>
            </a:r>
          </a:p>
          <a:p>
            <a:r>
              <a:rPr lang="en-GB" sz="1000" b="1">
                <a:solidFill>
                  <a:srgbClr val="66FF66"/>
                </a:solidFill>
                <a:latin typeface="Arial Rounded MT Bold" charset="0"/>
              </a:rPr>
              <a:t>0.00 Insulation</a:t>
            </a:r>
          </a:p>
          <a:p>
            <a:r>
              <a:rPr lang="en-GB" sz="1000" b="1">
                <a:solidFill>
                  <a:srgbClr val="33CC33"/>
                </a:solidFill>
                <a:latin typeface="Arial Rounded MT Bold" charset="0"/>
              </a:rPr>
              <a:t>Air/Heat</a:t>
            </a:r>
          </a:p>
          <a:p>
            <a:r>
              <a:rPr lang="en-GB" sz="1000" b="1">
                <a:solidFill>
                  <a:srgbClr val="33CC33"/>
                </a:solidFill>
                <a:latin typeface="Arial Rounded MT Bold" charset="0"/>
              </a:rPr>
              <a:t>Membranes</a:t>
            </a:r>
          </a:p>
        </p:txBody>
      </p:sp>
      <p:sp>
        <p:nvSpPr>
          <p:cNvPr id="26627" name="Text Box 3"/>
          <p:cNvSpPr txBox="1">
            <a:spLocks noChangeArrowheads="1"/>
          </p:cNvSpPr>
          <p:nvPr/>
        </p:nvSpPr>
        <p:spPr bwMode="auto">
          <a:xfrm>
            <a:off x="827088" y="2852738"/>
            <a:ext cx="18049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538163" algn="l"/>
              </a:tabLst>
              <a:defRPr sz="2400">
                <a:solidFill>
                  <a:schemeClr val="tx1"/>
                </a:solidFill>
                <a:latin typeface="Times New Roman" charset="0"/>
                <a:ea typeface="ＭＳ Ｐゴシック" charset="0"/>
              </a:defRPr>
            </a:lvl1pPr>
            <a:lvl2pPr marL="742950" indent="-285750">
              <a:tabLst>
                <a:tab pos="538163" algn="l"/>
              </a:tabLst>
              <a:defRPr sz="2400">
                <a:solidFill>
                  <a:schemeClr val="tx1"/>
                </a:solidFill>
                <a:latin typeface="Times New Roman" charset="0"/>
                <a:ea typeface="ＭＳ Ｐゴシック" charset="0"/>
              </a:defRPr>
            </a:lvl2pPr>
            <a:lvl3pPr marL="1143000" indent="-228600">
              <a:tabLst>
                <a:tab pos="538163" algn="l"/>
              </a:tabLst>
              <a:defRPr sz="2400">
                <a:solidFill>
                  <a:schemeClr val="tx1"/>
                </a:solidFill>
                <a:latin typeface="Times New Roman" charset="0"/>
                <a:ea typeface="ＭＳ Ｐゴシック" charset="0"/>
              </a:defRPr>
            </a:lvl3pPr>
            <a:lvl4pPr marL="1600200" indent="-228600">
              <a:tabLst>
                <a:tab pos="538163" algn="l"/>
              </a:tabLst>
              <a:defRPr sz="2400">
                <a:solidFill>
                  <a:schemeClr val="tx1"/>
                </a:solidFill>
                <a:latin typeface="Times New Roman" charset="0"/>
                <a:ea typeface="ＭＳ Ｐゴシック" charset="0"/>
              </a:defRPr>
            </a:lvl4pPr>
            <a:lvl5pPr marL="2057400" indent="-228600">
              <a:tabLst>
                <a:tab pos="5381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9pPr>
          </a:lstStyle>
          <a:p>
            <a:r>
              <a:rPr lang="en-GB" sz="1000" b="1">
                <a:solidFill>
                  <a:srgbClr val="66FF66"/>
                </a:solidFill>
                <a:latin typeface="Arial Rounded MT Bold" charset="0"/>
              </a:rPr>
              <a:t>Draught Ventilation</a:t>
            </a:r>
          </a:p>
          <a:p>
            <a:r>
              <a:rPr lang="en-GB" sz="1000" b="1">
                <a:solidFill>
                  <a:srgbClr val="33CC33"/>
                </a:solidFill>
                <a:latin typeface="Arial Rounded MT Bold" charset="0"/>
              </a:rPr>
              <a:t>          Functional Checks</a:t>
            </a:r>
          </a:p>
          <a:p>
            <a:r>
              <a:rPr lang="en-GB" sz="1000" b="1">
                <a:solidFill>
                  <a:srgbClr val="33CC33"/>
                </a:solidFill>
                <a:latin typeface="Arial Rounded MT Bold" charset="0"/>
              </a:rPr>
              <a:t>Low E Lighting</a:t>
            </a:r>
          </a:p>
          <a:p>
            <a:r>
              <a:rPr lang="en-GB" sz="1000" b="1">
                <a:solidFill>
                  <a:srgbClr val="66FF66"/>
                </a:solidFill>
                <a:latin typeface="Arial Rounded MT Bold" charset="0"/>
              </a:rPr>
              <a:t>High Efficiency Boiler</a:t>
            </a:r>
          </a:p>
          <a:p>
            <a:r>
              <a:rPr lang="en-GB" sz="1000" b="1">
                <a:solidFill>
                  <a:srgbClr val="33CC33"/>
                </a:solidFill>
                <a:latin typeface="Arial Rounded MT Bold" charset="0"/>
              </a:rPr>
              <a:t>Local Controls</a:t>
            </a:r>
          </a:p>
          <a:p>
            <a:r>
              <a:rPr lang="en-GB" sz="1000" b="1">
                <a:solidFill>
                  <a:srgbClr val="33CC33"/>
                </a:solidFill>
                <a:latin typeface="Arial Rounded MT Bold" charset="0"/>
              </a:rPr>
              <a:t>Variable Speed Pumps</a:t>
            </a:r>
          </a:p>
          <a:p>
            <a:r>
              <a:rPr lang="en-GB" sz="1000" b="1">
                <a:solidFill>
                  <a:srgbClr val="66FF66"/>
                </a:solidFill>
                <a:latin typeface="Arial Rounded MT Bold" charset="0"/>
              </a:rPr>
              <a:t>Reducing Heat gains</a:t>
            </a:r>
          </a:p>
          <a:p>
            <a:r>
              <a:rPr lang="en-GB" sz="1000" b="1">
                <a:solidFill>
                  <a:srgbClr val="66FF66"/>
                </a:solidFill>
                <a:latin typeface="Arial Rounded MT Bold" charset="0"/>
              </a:rPr>
              <a:t>Widening Comfort Targets</a:t>
            </a:r>
          </a:p>
          <a:p>
            <a:r>
              <a:rPr lang="en-GB" sz="1000" b="1">
                <a:solidFill>
                  <a:srgbClr val="66FF66"/>
                </a:solidFill>
                <a:latin typeface="Arial Rounded MT Bold" charset="0"/>
              </a:rPr>
              <a:t>Plant Insulation</a:t>
            </a:r>
          </a:p>
          <a:p>
            <a:r>
              <a:rPr lang="en-GB" sz="1000" b="1">
                <a:solidFill>
                  <a:srgbClr val="33CC33"/>
                </a:solidFill>
                <a:latin typeface="Arial Rounded MT Bold" charset="0"/>
              </a:rPr>
              <a:t>	</a:t>
            </a:r>
            <a:r>
              <a:rPr lang="en-GB" sz="1000" b="1">
                <a:solidFill>
                  <a:srgbClr val="66FF66"/>
                </a:solidFill>
                <a:latin typeface="Arial Rounded MT Bold" charset="0"/>
              </a:rPr>
              <a:t>Window Design</a:t>
            </a:r>
          </a:p>
        </p:txBody>
      </p:sp>
      <p:sp>
        <p:nvSpPr>
          <p:cNvPr id="26628" name="Text Box 4"/>
          <p:cNvSpPr txBox="1">
            <a:spLocks noChangeArrowheads="1"/>
          </p:cNvSpPr>
          <p:nvPr/>
        </p:nvSpPr>
        <p:spPr bwMode="auto">
          <a:xfrm>
            <a:off x="869950" y="4830763"/>
            <a:ext cx="26225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38163" algn="l"/>
              </a:tabLst>
              <a:defRPr sz="2400">
                <a:solidFill>
                  <a:schemeClr val="tx1"/>
                </a:solidFill>
                <a:latin typeface="Times New Roman" charset="0"/>
                <a:ea typeface="ＭＳ Ｐゴシック" charset="0"/>
              </a:defRPr>
            </a:lvl1pPr>
            <a:lvl2pPr marL="742950" indent="-285750">
              <a:tabLst>
                <a:tab pos="538163" algn="l"/>
              </a:tabLst>
              <a:defRPr sz="2400">
                <a:solidFill>
                  <a:schemeClr val="tx1"/>
                </a:solidFill>
                <a:latin typeface="Times New Roman" charset="0"/>
                <a:ea typeface="ＭＳ Ｐゴシック" charset="0"/>
              </a:defRPr>
            </a:lvl2pPr>
            <a:lvl3pPr marL="1143000" indent="-228600">
              <a:tabLst>
                <a:tab pos="538163" algn="l"/>
              </a:tabLst>
              <a:defRPr sz="2400">
                <a:solidFill>
                  <a:schemeClr val="tx1"/>
                </a:solidFill>
                <a:latin typeface="Times New Roman" charset="0"/>
                <a:ea typeface="ＭＳ Ｐゴシック" charset="0"/>
              </a:defRPr>
            </a:lvl3pPr>
            <a:lvl4pPr marL="1600200" indent="-228600">
              <a:tabLst>
                <a:tab pos="538163" algn="l"/>
              </a:tabLst>
              <a:defRPr sz="2400">
                <a:solidFill>
                  <a:schemeClr val="tx1"/>
                </a:solidFill>
                <a:latin typeface="Times New Roman" charset="0"/>
                <a:ea typeface="ＭＳ Ｐゴシック" charset="0"/>
              </a:defRPr>
            </a:lvl4pPr>
            <a:lvl5pPr marL="2057400" indent="-228600">
              <a:tabLst>
                <a:tab pos="5381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38163" algn="l"/>
              </a:tabLst>
              <a:defRPr sz="2400">
                <a:solidFill>
                  <a:schemeClr val="tx1"/>
                </a:solidFill>
                <a:latin typeface="Times New Roman" charset="0"/>
                <a:ea typeface="ＭＳ Ｐゴシック" charset="0"/>
              </a:defRPr>
            </a:lvl9pPr>
          </a:lstStyle>
          <a:p>
            <a:r>
              <a:rPr lang="en-GB" sz="1000" b="1">
                <a:solidFill>
                  <a:srgbClr val="66FF66"/>
                </a:solidFill>
                <a:latin typeface="Arial Rounded MT Bold" charset="0"/>
              </a:rPr>
              <a:t>Daylighting</a:t>
            </a:r>
            <a:r>
              <a:rPr lang="en-GB" sz="1000" b="1">
                <a:solidFill>
                  <a:srgbClr val="33CC33"/>
                </a:solidFill>
                <a:latin typeface="Arial Rounded MT Bold" charset="0"/>
              </a:rPr>
              <a:t>	       Views</a:t>
            </a:r>
          </a:p>
          <a:p>
            <a:r>
              <a:rPr lang="en-GB" sz="1000" b="1">
                <a:solidFill>
                  <a:srgbClr val="66FF66"/>
                </a:solidFill>
                <a:latin typeface="Arial Rounded MT Bold" charset="0"/>
              </a:rPr>
              <a:t>Landscape Use</a:t>
            </a:r>
          </a:p>
          <a:p>
            <a:r>
              <a:rPr lang="en-GB" sz="1000" b="1">
                <a:solidFill>
                  <a:srgbClr val="33CC33"/>
                </a:solidFill>
                <a:latin typeface="Arial Rounded MT Bold" charset="0"/>
              </a:rPr>
              <a:t>Simple Material Choices</a:t>
            </a:r>
          </a:p>
          <a:p>
            <a:r>
              <a:rPr lang="en-GB" sz="1000" b="1">
                <a:solidFill>
                  <a:srgbClr val="33CC33"/>
                </a:solidFill>
                <a:latin typeface="Arial Rounded MT Bold" charset="0"/>
              </a:rPr>
              <a:t>Gas/Oil/Electricity</a:t>
            </a:r>
          </a:p>
          <a:p>
            <a:r>
              <a:rPr lang="en-GB" sz="1000" b="1">
                <a:solidFill>
                  <a:srgbClr val="33CC33"/>
                </a:solidFill>
                <a:latin typeface="Arial Rounded MT Bold" charset="0"/>
              </a:rPr>
              <a:t>Redyucing Waste/Recycling/Life Cycle</a:t>
            </a:r>
          </a:p>
          <a:p>
            <a:r>
              <a:rPr lang="en-GB" sz="1000" b="1">
                <a:solidFill>
                  <a:srgbClr val="99FF99"/>
                </a:solidFill>
                <a:latin typeface="Arial Rounded MT Bold" charset="0"/>
              </a:rPr>
              <a:t>Simple Water Use Reduction</a:t>
            </a:r>
          </a:p>
          <a:p>
            <a:r>
              <a:rPr lang="en-GB" sz="1000" b="1">
                <a:solidFill>
                  <a:srgbClr val="33CC33"/>
                </a:solidFill>
                <a:latin typeface="Arial Rounded MT Bold" charset="0"/>
              </a:rPr>
              <a:t>Land Use</a:t>
            </a:r>
          </a:p>
        </p:txBody>
      </p:sp>
      <p:sp>
        <p:nvSpPr>
          <p:cNvPr id="26629" name="Text Box 5"/>
          <p:cNvSpPr txBox="1">
            <a:spLocks noChangeArrowheads="1"/>
          </p:cNvSpPr>
          <p:nvPr/>
        </p:nvSpPr>
        <p:spPr bwMode="auto">
          <a:xfrm>
            <a:off x="2051050" y="717550"/>
            <a:ext cx="10658475"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39750" algn="l"/>
              </a:tabLst>
              <a:defRPr sz="2400">
                <a:solidFill>
                  <a:schemeClr val="tx1"/>
                </a:solidFill>
                <a:latin typeface="Times New Roman" charset="0"/>
                <a:ea typeface="ＭＳ Ｐゴシック" charset="0"/>
              </a:defRPr>
            </a:lvl1pPr>
            <a:lvl2pPr marL="742950" indent="-285750">
              <a:tabLst>
                <a:tab pos="539750" algn="l"/>
              </a:tabLst>
              <a:defRPr sz="2400">
                <a:solidFill>
                  <a:schemeClr val="tx1"/>
                </a:solidFill>
                <a:latin typeface="Times New Roman" charset="0"/>
                <a:ea typeface="ＭＳ Ｐゴシック" charset="0"/>
              </a:defRPr>
            </a:lvl2pPr>
            <a:lvl3pPr marL="1143000" indent="-228600">
              <a:tabLst>
                <a:tab pos="539750" algn="l"/>
              </a:tabLst>
              <a:defRPr sz="2400">
                <a:solidFill>
                  <a:schemeClr val="tx1"/>
                </a:solidFill>
                <a:latin typeface="Times New Roman" charset="0"/>
                <a:ea typeface="ＭＳ Ｐゴシック" charset="0"/>
              </a:defRPr>
            </a:lvl3pPr>
            <a:lvl4pPr marL="1600200" indent="-228600">
              <a:tabLst>
                <a:tab pos="539750" algn="l"/>
              </a:tabLst>
              <a:defRPr sz="2400">
                <a:solidFill>
                  <a:schemeClr val="tx1"/>
                </a:solidFill>
                <a:latin typeface="Times New Roman" charset="0"/>
                <a:ea typeface="ＭＳ Ｐゴシック" charset="0"/>
              </a:defRPr>
            </a:lvl4pPr>
            <a:lvl5pPr marL="2057400" indent="-228600">
              <a:tabLst>
                <a:tab pos="53975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3975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3975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3975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39750" algn="l"/>
              </a:tabLst>
              <a:defRPr sz="2400">
                <a:solidFill>
                  <a:schemeClr val="tx1"/>
                </a:solidFill>
                <a:latin typeface="Times New Roman" charset="0"/>
                <a:ea typeface="ＭＳ Ｐゴシック" charset="0"/>
              </a:defRPr>
            </a:lvl9pPr>
          </a:lstStyle>
          <a:p>
            <a:r>
              <a:rPr lang="en-GB" sz="1000" b="1">
                <a:solidFill>
                  <a:srgbClr val="33CC33"/>
                </a:solidFill>
                <a:latin typeface="Arial Rounded MT Bold" charset="0"/>
              </a:rPr>
              <a:t>			                 </a:t>
            </a:r>
            <a:r>
              <a:rPr lang="en-GB" sz="1000" b="1">
                <a:solidFill>
                  <a:srgbClr val="66FF66"/>
                </a:solidFill>
                <a:latin typeface="Arial Rounded MT Bold" charset="0"/>
              </a:rPr>
              <a:t>Winter Atria</a:t>
            </a:r>
            <a:r>
              <a:rPr lang="en-GB" sz="1000" b="1">
                <a:solidFill>
                  <a:srgbClr val="33CC33"/>
                </a:solidFill>
                <a:latin typeface="Arial Rounded MT Bold" charset="0"/>
              </a:rPr>
              <a:t>		</a:t>
            </a:r>
            <a:r>
              <a:rPr lang="en-GB" sz="1000" b="1">
                <a:solidFill>
                  <a:srgbClr val="66FF66"/>
                </a:solidFill>
                <a:latin typeface="Arial Rounded MT Bold" charset="0"/>
              </a:rPr>
              <a:t>Winter Garden</a:t>
            </a:r>
            <a:r>
              <a:rPr lang="en-GB" sz="1000" b="1">
                <a:solidFill>
                  <a:srgbClr val="33CC33"/>
                </a:solidFill>
                <a:latin typeface="Arial Rounded MT Bold" charset="0"/>
              </a:rPr>
              <a:t>			</a:t>
            </a:r>
          </a:p>
          <a:p>
            <a:r>
              <a:rPr lang="en-GB" sz="1000" b="1">
                <a:solidFill>
                  <a:srgbClr val="33CC33"/>
                </a:solidFill>
                <a:latin typeface="Arial Rounded MT Bold" charset="0"/>
              </a:rPr>
              <a:t>                      </a:t>
            </a:r>
            <a:r>
              <a:rPr lang="en-GB" sz="1000" b="1">
                <a:solidFill>
                  <a:srgbClr val="66FF66"/>
                </a:solidFill>
                <a:latin typeface="Arial Rounded MT Bold" charset="0"/>
              </a:rPr>
              <a:t>Best Windows: Low E Argon Wood</a:t>
            </a:r>
            <a:r>
              <a:rPr lang="en-GB" sz="1000" b="1">
                <a:solidFill>
                  <a:srgbClr val="33CC33"/>
                </a:solidFill>
                <a:latin typeface="Arial Rounded MT Bold" charset="0"/>
              </a:rPr>
              <a:t>		</a:t>
            </a:r>
            <a:r>
              <a:rPr lang="en-GB" sz="1000" b="1">
                <a:solidFill>
                  <a:srgbClr val="99FF99"/>
                </a:solidFill>
                <a:latin typeface="Arial Rounded MT Bold" charset="0"/>
              </a:rPr>
              <a:t>Triple Glazing</a:t>
            </a:r>
            <a:r>
              <a:rPr lang="en-GB" sz="1000" b="1">
                <a:solidFill>
                  <a:srgbClr val="33CC33"/>
                </a:solidFill>
                <a:latin typeface="Arial Rounded MT Bold" charset="0"/>
              </a:rPr>
              <a:t>	                  Light Shelves	               Double skin facades    Smart Glass</a:t>
            </a:r>
          </a:p>
          <a:p>
            <a:r>
              <a:rPr lang="en-GB" sz="1000" b="1">
                <a:solidFill>
                  <a:srgbClr val="33CC33"/>
                </a:solidFill>
                <a:latin typeface="Arial Rounded MT Bold" charset="0"/>
              </a:rPr>
              <a:t>	                       </a:t>
            </a:r>
            <a:r>
              <a:rPr lang="en-GB" sz="1000" b="1">
                <a:solidFill>
                  <a:srgbClr val="99FF99"/>
                </a:solidFill>
                <a:latin typeface="Arial Rounded MT Bold" charset="0"/>
              </a:rPr>
              <a:t>Overhangs – Shading</a:t>
            </a:r>
            <a:r>
              <a:rPr lang="en-GB" sz="1000" b="1">
                <a:solidFill>
                  <a:srgbClr val="33CC33"/>
                </a:solidFill>
                <a:latin typeface="Arial Rounded MT Bold" charset="0"/>
              </a:rPr>
              <a:t>      Fixing external Shades             Colour _____ Shading	         Moveable external shades</a:t>
            </a:r>
          </a:p>
          <a:p>
            <a:r>
              <a:rPr lang="en-GB" sz="1000" b="1">
                <a:solidFill>
                  <a:srgbClr val="33CC33"/>
                </a:solidFill>
                <a:latin typeface="Arial Rounded MT Bold" charset="0"/>
              </a:rPr>
              <a:t>	                       Mixed space Layout		             Cellular Layout</a:t>
            </a:r>
          </a:p>
          <a:p>
            <a:r>
              <a:rPr lang="en-GB" sz="1000" b="1">
                <a:solidFill>
                  <a:srgbClr val="33CC33"/>
                </a:solidFill>
                <a:latin typeface="Arial Rounded MT Bold" charset="0"/>
              </a:rPr>
              <a:t>                  Mass Improved Roof                Sedum Roof                Turf Roof             Earth Sheltering</a:t>
            </a:r>
          </a:p>
          <a:p>
            <a:r>
              <a:rPr lang="en-GB" sz="1000" b="1">
                <a:solidFill>
                  <a:srgbClr val="33CC33"/>
                </a:solidFill>
                <a:latin typeface="Arial Rounded MT Bold" charset="0"/>
              </a:rPr>
              <a:t>						             Transparent Insulation</a:t>
            </a:r>
          </a:p>
          <a:p>
            <a:r>
              <a:rPr lang="en-GB" sz="1000" b="1">
                <a:solidFill>
                  <a:srgbClr val="33CC33"/>
                </a:solidFill>
                <a:latin typeface="Arial Rounded MT Bold" charset="0"/>
              </a:rPr>
              <a:t>                </a:t>
            </a:r>
            <a:r>
              <a:rPr lang="en-GB" sz="1000" b="1">
                <a:solidFill>
                  <a:srgbClr val="66FF66"/>
                </a:solidFill>
                <a:latin typeface="Arial Rounded MT Bold" charset="0"/>
              </a:rPr>
              <a:t>Best Practice Insulation</a:t>
            </a:r>
            <a:r>
              <a:rPr lang="en-GB" sz="1000" b="1">
                <a:solidFill>
                  <a:srgbClr val="33CC33"/>
                </a:solidFill>
                <a:latin typeface="Arial Rounded MT Bold" charset="0"/>
              </a:rPr>
              <a:t>             Green Insulation                                                  Ultimate Insulation</a:t>
            </a:r>
          </a:p>
          <a:p>
            <a:r>
              <a:rPr lang="en-GB" sz="1000" b="1">
                <a:solidFill>
                  <a:srgbClr val="33CC33"/>
                </a:solidFill>
                <a:latin typeface="Arial Rounded MT Bold" charset="0"/>
              </a:rPr>
              <a:t>Commercial Air tightness</a:t>
            </a:r>
          </a:p>
          <a:p>
            <a:r>
              <a:rPr lang="en-GB" sz="1000" b="1">
                <a:solidFill>
                  <a:srgbClr val="33CC33"/>
                </a:solidFill>
                <a:latin typeface="Arial Rounded MT Bold" charset="0"/>
              </a:rPr>
              <a:t>                       </a:t>
            </a:r>
            <a:r>
              <a:rPr lang="en-GB" sz="1000" b="1">
                <a:solidFill>
                  <a:srgbClr val="66FF66"/>
                </a:solidFill>
                <a:latin typeface="Arial Rounded MT Bold" charset="0"/>
              </a:rPr>
              <a:t>Domestic Air tightness</a:t>
            </a:r>
            <a:r>
              <a:rPr lang="en-GB" sz="1000" b="1">
                <a:solidFill>
                  <a:srgbClr val="33CC33"/>
                </a:solidFill>
                <a:latin typeface="Arial Rounded MT Bold" charset="0"/>
              </a:rPr>
              <a:t>				Domestic near-zero heating</a:t>
            </a:r>
          </a:p>
          <a:p>
            <a:r>
              <a:rPr lang="en-GB" sz="1000" b="1">
                <a:solidFill>
                  <a:srgbClr val="33CC33"/>
                </a:solidFill>
                <a:latin typeface="Arial Rounded MT Bold" charset="0"/>
              </a:rPr>
              <a:t>		          Height (Stratification)</a:t>
            </a:r>
          </a:p>
          <a:p>
            <a:endParaRPr lang="en-GB" sz="1000" b="1">
              <a:solidFill>
                <a:srgbClr val="33CC33"/>
              </a:solidFill>
              <a:latin typeface="Arial Rounded MT Bold" charset="0"/>
            </a:endParaRPr>
          </a:p>
          <a:p>
            <a:r>
              <a:rPr lang="en-GB" sz="1000" b="1">
                <a:solidFill>
                  <a:srgbClr val="33CC33"/>
                </a:solidFill>
                <a:latin typeface="Arial Rounded MT Bold" charset="0"/>
              </a:rPr>
              <a:t>	</a:t>
            </a:r>
            <a:r>
              <a:rPr lang="en-GB" sz="1000" b="1">
                <a:solidFill>
                  <a:srgbClr val="66FF66"/>
                </a:solidFill>
                <a:latin typeface="Arial Rounded MT Bold" charset="0"/>
              </a:rPr>
              <a:t>Active Natural Ventilation</a:t>
            </a:r>
          </a:p>
          <a:p>
            <a:r>
              <a:rPr lang="en-GB" sz="1000" b="1">
                <a:solidFill>
                  <a:srgbClr val="33CC33"/>
                </a:solidFill>
                <a:latin typeface="Arial Rounded MT Bold" charset="0"/>
              </a:rPr>
              <a:t>		               Heat Recovery           Sol Air</a:t>
            </a:r>
          </a:p>
          <a:p>
            <a:endParaRPr lang="en-GB" sz="1000" b="1">
              <a:solidFill>
                <a:srgbClr val="33CC33"/>
              </a:solidFill>
              <a:latin typeface="Arial Rounded MT Bold" charset="0"/>
            </a:endParaRPr>
          </a:p>
          <a:p>
            <a:r>
              <a:rPr lang="en-GB" sz="1000" b="1">
                <a:solidFill>
                  <a:srgbClr val="33CC33"/>
                </a:solidFill>
                <a:latin typeface="Arial Rounded MT Bold" charset="0"/>
              </a:rPr>
              <a:t>	Night Ventilation                    Mixed Mode Ventilation                                     Comfort cooling    Air Conditioning</a:t>
            </a:r>
          </a:p>
          <a:p>
            <a:r>
              <a:rPr lang="en-GB" sz="1000" b="1">
                <a:solidFill>
                  <a:srgbClr val="33CC33"/>
                </a:solidFill>
                <a:latin typeface="Arial Rounded MT Bold" charset="0"/>
              </a:rPr>
              <a:t>			           </a:t>
            </a:r>
            <a:r>
              <a:rPr lang="en-GB" sz="1000" b="1">
                <a:solidFill>
                  <a:srgbClr val="99FF99"/>
                </a:solidFill>
                <a:latin typeface="Arial Rounded MT Bold" charset="0"/>
              </a:rPr>
              <a:t>Displacement Ventilation</a:t>
            </a:r>
            <a:r>
              <a:rPr lang="en-GB" sz="1000" b="1">
                <a:solidFill>
                  <a:srgbClr val="33CC33"/>
                </a:solidFill>
                <a:latin typeface="Arial Rounded MT Bold" charset="0"/>
              </a:rPr>
              <a:t> 	       Desicant cooling</a:t>
            </a:r>
          </a:p>
          <a:p>
            <a:r>
              <a:rPr lang="en-GB" sz="1000" b="1">
                <a:solidFill>
                  <a:srgbClr val="33CC33"/>
                </a:solidFill>
                <a:latin typeface="Arial Rounded MT Bold" charset="0"/>
              </a:rPr>
              <a:t>   Low E Appliances	                     Simple Light Controls	       Complex lighting controls</a:t>
            </a:r>
          </a:p>
          <a:p>
            <a:r>
              <a:rPr lang="en-GB" sz="1000" b="1">
                <a:solidFill>
                  <a:srgbClr val="33CC33"/>
                </a:solidFill>
                <a:latin typeface="Arial Rounded MT Bold" charset="0"/>
              </a:rPr>
              <a:t>    Low Temp Heating      Condensing Boilers    Low Temp Diff Cooling  	       Chilled ceiling / beams</a:t>
            </a:r>
          </a:p>
          <a:p>
            <a:r>
              <a:rPr lang="en-GB" sz="1000" b="1">
                <a:solidFill>
                  <a:srgbClr val="33CC33"/>
                </a:solidFill>
                <a:latin typeface="Arial Rounded MT Bold" charset="0"/>
              </a:rPr>
              <a:t>	Zoned Controls	     Optimised Controls		       BMS </a:t>
            </a:r>
          </a:p>
          <a:p>
            <a:r>
              <a:rPr lang="en-GB" sz="1000" b="1">
                <a:solidFill>
                  <a:srgbClr val="33CC33"/>
                </a:solidFill>
                <a:latin typeface="Arial Rounded MT Bold" charset="0"/>
              </a:rPr>
              <a:t>		                    Variable Speed Drives</a:t>
            </a:r>
          </a:p>
          <a:p>
            <a:r>
              <a:rPr lang="en-GB" sz="1000" b="1">
                <a:solidFill>
                  <a:srgbClr val="33CC33"/>
                </a:solidFill>
                <a:latin typeface="Arial Rounded MT Bold" charset="0"/>
              </a:rPr>
              <a:t>        Zoning 	TFT Monitors (arrived sooner)</a:t>
            </a:r>
          </a:p>
          <a:p>
            <a:r>
              <a:rPr lang="en-GB" sz="1000" b="1">
                <a:solidFill>
                  <a:srgbClr val="33CC33"/>
                </a:solidFill>
                <a:latin typeface="Arial Rounded MT Bold" charset="0"/>
              </a:rPr>
              <a:t>		              Improved ____ Heating/Cooling</a:t>
            </a:r>
          </a:p>
          <a:p>
            <a:endParaRPr lang="en-GB" sz="1000" b="1">
              <a:solidFill>
                <a:srgbClr val="33CC33"/>
              </a:solidFill>
              <a:latin typeface="Arial Rounded MT Bold" charset="0"/>
            </a:endParaRPr>
          </a:p>
          <a:p>
            <a:endParaRPr lang="en-GB" sz="1000" b="1">
              <a:solidFill>
                <a:srgbClr val="33CC33"/>
              </a:solidFill>
              <a:latin typeface="Arial Rounded MT Bold" charset="0"/>
            </a:endParaRPr>
          </a:p>
          <a:p>
            <a:endParaRPr lang="en-GB" sz="1000" b="1">
              <a:solidFill>
                <a:srgbClr val="33CC33"/>
              </a:solidFill>
              <a:latin typeface="Arial Rounded MT Bold" charset="0"/>
            </a:endParaRPr>
          </a:p>
          <a:p>
            <a:endParaRPr lang="en-GB" sz="1000" b="1">
              <a:solidFill>
                <a:srgbClr val="33CC33"/>
              </a:solidFill>
              <a:latin typeface="Arial Rounded MT Bold" charset="0"/>
            </a:endParaRPr>
          </a:p>
          <a:p>
            <a:endParaRPr lang="en-GB" sz="1000" b="1">
              <a:solidFill>
                <a:srgbClr val="33CC33"/>
              </a:solidFill>
              <a:latin typeface="Arial Rounded MT Bold" charset="0"/>
            </a:endParaRPr>
          </a:p>
          <a:p>
            <a:r>
              <a:rPr lang="en-GB" sz="1000" b="1">
                <a:solidFill>
                  <a:srgbClr val="33CC33"/>
                </a:solidFill>
                <a:latin typeface="Arial Rounded MT Bold" charset="0"/>
              </a:rPr>
              <a:t>		           </a:t>
            </a:r>
            <a:r>
              <a:rPr lang="en-GB" sz="1000" b="1">
                <a:solidFill>
                  <a:srgbClr val="99FF99"/>
                </a:solidFill>
                <a:latin typeface="Arial Rounded MT Bold" charset="0"/>
              </a:rPr>
              <a:t>Vegetation Shading</a:t>
            </a:r>
            <a:r>
              <a:rPr lang="en-GB" sz="1000" b="1">
                <a:solidFill>
                  <a:srgbClr val="33CC33"/>
                </a:solidFill>
                <a:latin typeface="Arial Rounded MT Bold" charset="0"/>
              </a:rPr>
              <a:t>             </a:t>
            </a:r>
            <a:r>
              <a:rPr lang="en-GB" sz="1000" b="1">
                <a:solidFill>
                  <a:srgbClr val="99FF99"/>
                </a:solidFill>
                <a:latin typeface="Arial Rounded MT Bold" charset="0"/>
              </a:rPr>
              <a:t>Permeable Landscape</a:t>
            </a:r>
          </a:p>
          <a:p>
            <a:r>
              <a:rPr lang="en-GB" sz="1000" b="1">
                <a:solidFill>
                  <a:srgbClr val="33CC33"/>
                </a:solidFill>
                <a:latin typeface="Arial Rounded MT Bold" charset="0"/>
              </a:rPr>
              <a:t>			             ______ Cooling                     </a:t>
            </a:r>
            <a:r>
              <a:rPr lang="en-GB" sz="1000" b="1">
                <a:solidFill>
                  <a:srgbClr val="99FF99"/>
                </a:solidFill>
                <a:latin typeface="Arial Rounded MT Bold" charset="0"/>
              </a:rPr>
              <a:t>Wind Driven Ventilation</a:t>
            </a:r>
            <a:r>
              <a:rPr lang="en-GB" sz="1000" b="1">
                <a:solidFill>
                  <a:srgbClr val="33CC33"/>
                </a:solidFill>
                <a:latin typeface="Arial Rounded MT Bold" charset="0"/>
              </a:rPr>
              <a:t>                                  Poke Hole Cooling</a:t>
            </a:r>
          </a:p>
          <a:p>
            <a:r>
              <a:rPr lang="en-GB" sz="1000" b="1">
                <a:solidFill>
                  <a:srgbClr val="33CC33"/>
                </a:solidFill>
                <a:latin typeface="Arial Rounded MT Bold" charset="0"/>
              </a:rPr>
              <a:t>			Determined Materials Choices		Mixed available materials</a:t>
            </a:r>
          </a:p>
          <a:p>
            <a:r>
              <a:rPr lang="en-GB" sz="1000" b="1">
                <a:solidFill>
                  <a:srgbClr val="33CC33"/>
                </a:solidFill>
                <a:latin typeface="Arial Rounded MT Bold" charset="0"/>
              </a:rPr>
              <a:t>		             BioMass   Heat Pump    Air-Ground                                   Hydro                           Wind</a:t>
            </a:r>
          </a:p>
          <a:p>
            <a:r>
              <a:rPr lang="en-GB" sz="1000" b="1">
                <a:solidFill>
                  <a:srgbClr val="33CC33"/>
                </a:solidFill>
                <a:latin typeface="Arial Rounded MT Bold" charset="0"/>
              </a:rPr>
              <a:t>		              	       _______________		                      Solar Thermal			             Photovoltaics</a:t>
            </a:r>
          </a:p>
          <a:p>
            <a:r>
              <a:rPr lang="en-GB" sz="1000" b="1">
                <a:solidFill>
                  <a:srgbClr val="33CC33"/>
                </a:solidFill>
                <a:latin typeface="Arial Rounded MT Bold" charset="0"/>
              </a:rPr>
              <a:t>		             Better Applicance 	   CHP	              Micro – CHP           Fuel Cells</a:t>
            </a:r>
          </a:p>
          <a:p>
            <a:endParaRPr lang="en-GB" sz="1000" b="1">
              <a:solidFill>
                <a:srgbClr val="33CC33"/>
              </a:solidFill>
              <a:latin typeface="Arial Rounded MT Bold" charset="0"/>
            </a:endParaRPr>
          </a:p>
          <a:p>
            <a:r>
              <a:rPr lang="en-GB" sz="1000" b="1">
                <a:solidFill>
                  <a:srgbClr val="33CC33"/>
                </a:solidFill>
                <a:latin typeface="Arial Rounded MT Bold" charset="0"/>
              </a:rPr>
              <a:t>				Rainwater Harvesting                                 ________ Recycling			          On site waste ________</a:t>
            </a:r>
          </a:p>
        </p:txBody>
      </p:sp>
      <p:sp>
        <p:nvSpPr>
          <p:cNvPr id="26630" name="Text Box 6"/>
          <p:cNvSpPr txBox="1">
            <a:spLocks noChangeArrowheads="1"/>
          </p:cNvSpPr>
          <p:nvPr/>
        </p:nvSpPr>
        <p:spPr bwMode="auto">
          <a:xfrm rot="-5400000">
            <a:off x="-2773362" y="3187700"/>
            <a:ext cx="636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solidFill>
                  <a:srgbClr val="66FF66"/>
                </a:solidFill>
                <a:latin typeface="Arial Rounded MT Bold" charset="0"/>
              </a:rPr>
              <a:t>Sustainable     Engineering     Architecture</a:t>
            </a:r>
          </a:p>
        </p:txBody>
      </p:sp>
      <p:sp>
        <p:nvSpPr>
          <p:cNvPr id="26631" name="Text Box 7"/>
          <p:cNvSpPr txBox="1">
            <a:spLocks noChangeArrowheads="1"/>
          </p:cNvSpPr>
          <p:nvPr/>
        </p:nvSpPr>
        <p:spPr bwMode="auto">
          <a:xfrm>
            <a:off x="808038" y="320675"/>
            <a:ext cx="9488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900">
                <a:solidFill>
                  <a:srgbClr val="99FF99"/>
                </a:solidFill>
                <a:latin typeface="Arial Rounded MT Bold" charset="0"/>
              </a:rPr>
              <a:t>Prerequisites, easy, low costs                        Straightforward, work well, standalone, better communal      Nice to have, more effort required, expensive                 difficult       </a:t>
            </a:r>
          </a:p>
        </p:txBody>
      </p:sp>
      <p:sp>
        <p:nvSpPr>
          <p:cNvPr id="26632" name="Line 8"/>
          <p:cNvSpPr>
            <a:spLocks noChangeShapeType="1"/>
          </p:cNvSpPr>
          <p:nvPr/>
        </p:nvSpPr>
        <p:spPr bwMode="auto">
          <a:xfrm>
            <a:off x="3348038" y="260350"/>
            <a:ext cx="0" cy="6408738"/>
          </a:xfrm>
          <a:prstGeom prst="line">
            <a:avLst/>
          </a:prstGeom>
          <a:noFill/>
          <a:ln w="9525" cap="rnd">
            <a:solidFill>
              <a:srgbClr val="99FF99"/>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6633" name="Line 9"/>
          <p:cNvSpPr>
            <a:spLocks noChangeShapeType="1"/>
          </p:cNvSpPr>
          <p:nvPr/>
        </p:nvSpPr>
        <p:spPr bwMode="auto">
          <a:xfrm>
            <a:off x="6443663" y="223838"/>
            <a:ext cx="0" cy="6408737"/>
          </a:xfrm>
          <a:prstGeom prst="line">
            <a:avLst/>
          </a:prstGeom>
          <a:noFill/>
          <a:ln w="9525" cap="rnd">
            <a:solidFill>
              <a:srgbClr val="99FF99"/>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6634" name="Text Box 10"/>
          <p:cNvSpPr txBox="1">
            <a:spLocks noChangeArrowheads="1"/>
          </p:cNvSpPr>
          <p:nvPr/>
        </p:nvSpPr>
        <p:spPr bwMode="auto">
          <a:xfrm>
            <a:off x="468313" y="6162675"/>
            <a:ext cx="8742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solidFill>
                  <a:srgbClr val="66FF66"/>
                </a:solidFill>
                <a:latin typeface="Arial Rounded MT Bold" charset="0"/>
              </a:rPr>
              <a:t>         Now                                         +5years                                                     +10                                                   +50</a:t>
            </a:r>
          </a:p>
        </p:txBody>
      </p:sp>
      <p:sp>
        <p:nvSpPr>
          <p:cNvPr id="26635" name="Text Box 11"/>
          <p:cNvSpPr txBox="1">
            <a:spLocks noChangeArrowheads="1"/>
          </p:cNvSpPr>
          <p:nvPr/>
        </p:nvSpPr>
        <p:spPr bwMode="auto">
          <a:xfrm>
            <a:off x="468313" y="6338888"/>
            <a:ext cx="880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solidFill>
                  <a:srgbClr val="66FF66"/>
                </a:solidFill>
                <a:latin typeface="Arial Rounded MT Bold" charset="0"/>
              </a:rPr>
              <a:t>                                                  Part L &amp; CfSH                   Kyoto Targets     CfSH                Energy White Paper </a:t>
            </a:r>
          </a:p>
        </p:txBody>
      </p:sp>
      <p:sp>
        <p:nvSpPr>
          <p:cNvPr id="26636" name="Text Box 12"/>
          <p:cNvSpPr txBox="1">
            <a:spLocks noChangeArrowheads="1"/>
          </p:cNvSpPr>
          <p:nvPr/>
        </p:nvSpPr>
        <p:spPr bwMode="auto">
          <a:xfrm>
            <a:off x="468313" y="6553200"/>
            <a:ext cx="8769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solidFill>
                  <a:srgbClr val="66FF66"/>
                </a:solidFill>
                <a:latin typeface="Arial Rounded MT Bold" charset="0"/>
              </a:rPr>
              <a:t>                                                                                               -20% CO2                                                            -60% CO2</a:t>
            </a:r>
          </a:p>
        </p:txBody>
      </p:sp>
      <p:sp>
        <p:nvSpPr>
          <p:cNvPr id="26637" name="Text Box 13"/>
          <p:cNvSpPr txBox="1">
            <a:spLocks noChangeArrowheads="1"/>
          </p:cNvSpPr>
          <p:nvPr/>
        </p:nvSpPr>
        <p:spPr bwMode="auto">
          <a:xfrm rot="-5400000">
            <a:off x="4860132" y="3136106"/>
            <a:ext cx="33162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GB" sz="1600">
                <a:solidFill>
                  <a:srgbClr val="66FF66"/>
                </a:solidFill>
                <a:latin typeface="Arial Rounded MT Bold" charset="0"/>
              </a:rPr>
              <a:t>Holistic Buildings</a:t>
            </a:r>
          </a:p>
          <a:p>
            <a:pPr algn="ctr"/>
            <a:r>
              <a:rPr lang="en-GB" sz="1600">
                <a:solidFill>
                  <a:srgbClr val="66FF66"/>
                </a:solidFill>
                <a:latin typeface="Arial Rounded MT Bold" charset="0"/>
              </a:rPr>
              <a:t>Proven Large Scale Technology</a:t>
            </a:r>
          </a:p>
        </p:txBody>
      </p:sp>
      <p:sp>
        <p:nvSpPr>
          <p:cNvPr id="26638" name="Text Box 14"/>
          <p:cNvSpPr txBox="1">
            <a:spLocks noChangeArrowheads="1"/>
          </p:cNvSpPr>
          <p:nvPr/>
        </p:nvSpPr>
        <p:spPr bwMode="auto">
          <a:xfrm rot="-5400000">
            <a:off x="7887494" y="3258344"/>
            <a:ext cx="226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GB" sz="1600">
                <a:solidFill>
                  <a:srgbClr val="66FF66"/>
                </a:solidFill>
                <a:latin typeface="Arial Rounded MT Bold" charset="0"/>
              </a:rPr>
              <a:t>Holistic Communities</a:t>
            </a:r>
          </a:p>
        </p:txBody>
      </p:sp>
    </p:spTree>
  </p:cSld>
  <p:clrMapOvr>
    <a:masterClrMapping/>
  </p:clrMapOvr>
  <p:transition xmlns:p14="http://schemas.microsoft.com/office/powerpoint/2010/main" advTm="100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sz="3600" b="0" dirty="0">
                <a:latin typeface="Arial Rounded MT Bold" charset="0"/>
              </a:rPr>
              <a:t>Green Houses &amp; Conservatories: </a:t>
            </a:r>
            <a:r>
              <a:rPr lang="en-GB" sz="3600" b="0" dirty="0" smtClean="0">
                <a:latin typeface="Arial Rounded MT Bold" charset="0"/>
              </a:rPr>
              <a:t>Summer Ventilation</a:t>
            </a:r>
            <a:endParaRPr lang="en-GB" sz="3600" b="0" dirty="0">
              <a:latin typeface="Arial Rounded MT Bold" charset="0"/>
            </a:endParaRPr>
          </a:p>
        </p:txBody>
      </p:sp>
      <p:sp>
        <p:nvSpPr>
          <p:cNvPr id="27651" name="Rectangle 3"/>
          <p:cNvSpPr>
            <a:spLocks noGrp="1" noChangeArrowheads="1"/>
          </p:cNvSpPr>
          <p:nvPr>
            <p:ph type="body" idx="1"/>
          </p:nvPr>
        </p:nvSpPr>
        <p:spPr/>
        <p:txBody>
          <a:bodyPr>
            <a:normAutofit fontScale="92500" lnSpcReduction="20000"/>
          </a:bodyPr>
          <a:lstStyle/>
          <a:p>
            <a:pPr>
              <a:lnSpc>
                <a:spcPct val="90000"/>
              </a:lnSpc>
            </a:pPr>
            <a:r>
              <a:rPr lang="en-GB" sz="2800" b="0" dirty="0">
                <a:latin typeface="Arial Rounded MT Bold" charset="0"/>
              </a:rPr>
              <a:t>Glass permit the passage of the rays from the sun to warm the interior</a:t>
            </a:r>
          </a:p>
          <a:p>
            <a:pPr>
              <a:lnSpc>
                <a:spcPct val="90000"/>
              </a:lnSpc>
            </a:pPr>
            <a:r>
              <a:rPr lang="en-GB" sz="2800" b="0" dirty="0">
                <a:latin typeface="Arial Rounded MT Bold" charset="0"/>
              </a:rPr>
              <a:t>This can </a:t>
            </a:r>
            <a:r>
              <a:rPr lang="en-GB" sz="2800" b="0" dirty="0" smtClean="0">
                <a:latin typeface="Arial Rounded MT Bold" charset="0"/>
              </a:rPr>
              <a:t>be:</a:t>
            </a:r>
          </a:p>
          <a:p>
            <a:pPr lvl="1">
              <a:lnSpc>
                <a:spcPct val="90000"/>
              </a:lnSpc>
            </a:pPr>
            <a:r>
              <a:rPr lang="en-GB" sz="2400" b="0" dirty="0" smtClean="0">
                <a:latin typeface="Arial Rounded MT Bold" charset="0"/>
              </a:rPr>
              <a:t>trapped in winter by closing windows</a:t>
            </a:r>
          </a:p>
          <a:p>
            <a:pPr lvl="1">
              <a:lnSpc>
                <a:spcPct val="90000"/>
              </a:lnSpc>
            </a:pPr>
            <a:r>
              <a:rPr lang="en-GB" sz="2400" b="0" dirty="0" smtClean="0">
                <a:latin typeface="Arial Rounded MT Bold" charset="0"/>
              </a:rPr>
              <a:t>released </a:t>
            </a:r>
            <a:r>
              <a:rPr lang="en-GB" sz="2400" b="0" dirty="0">
                <a:latin typeface="Arial Rounded MT Bold" charset="0"/>
              </a:rPr>
              <a:t>in summer by ventilation</a:t>
            </a:r>
          </a:p>
          <a:p>
            <a:pPr>
              <a:lnSpc>
                <a:spcPct val="90000"/>
              </a:lnSpc>
            </a:pPr>
            <a:r>
              <a:rPr lang="en-GB" sz="2800" b="0" dirty="0">
                <a:latin typeface="Arial Rounded MT Bold" charset="0"/>
              </a:rPr>
              <a:t>Victorians understood the need for opening vents </a:t>
            </a:r>
            <a:r>
              <a:rPr lang="en-GB" sz="2800" b="0" dirty="0" smtClean="0">
                <a:latin typeface="Arial Rounded MT Bold" charset="0"/>
              </a:rPr>
              <a:t>low in </a:t>
            </a:r>
            <a:r>
              <a:rPr lang="en-GB" sz="2800" b="0" dirty="0">
                <a:latin typeface="Arial Rounded MT Bold" charset="0"/>
              </a:rPr>
              <a:t>the </a:t>
            </a:r>
            <a:r>
              <a:rPr lang="en-GB" sz="2800" b="0" dirty="0" smtClean="0">
                <a:latin typeface="Arial Rounded MT Bold" charset="0"/>
              </a:rPr>
              <a:t>walls and high in the roofs </a:t>
            </a:r>
            <a:r>
              <a:rPr lang="en-GB" sz="2800" b="0" dirty="0">
                <a:latin typeface="Arial Rounded MT Bold" charset="0"/>
              </a:rPr>
              <a:t>to release the heat in the summer, high enough to exploit the stack effect, catch any breeze and ensure heads do not cook.</a:t>
            </a:r>
          </a:p>
          <a:p>
            <a:pPr>
              <a:lnSpc>
                <a:spcPct val="90000"/>
              </a:lnSpc>
            </a:pPr>
            <a:r>
              <a:rPr lang="en-GB" sz="2800" b="0" dirty="0">
                <a:latin typeface="Arial Rounded MT Bold" charset="0"/>
              </a:rPr>
              <a:t>Most PVC conservatories only have windows in the sides, a real </a:t>
            </a:r>
            <a:r>
              <a:rPr lang="en-GB" sz="2800" b="0" dirty="0" smtClean="0">
                <a:latin typeface="Arial Rounded MT Bold" charset="0"/>
              </a:rPr>
              <a:t>problem</a:t>
            </a:r>
          </a:p>
          <a:p>
            <a:pPr lvl="1">
              <a:lnSpc>
                <a:spcPct val="90000"/>
              </a:lnSpc>
            </a:pPr>
            <a:r>
              <a:rPr lang="en-GB" sz="2400" b="0" dirty="0" smtClean="0">
                <a:latin typeface="Arial Rounded MT Bold" charset="0"/>
              </a:rPr>
              <a:t>New offering is to have opaque roof replace the existing glazing</a:t>
            </a:r>
            <a:endParaRPr lang="en-GB" sz="2400" b="0" dirty="0">
              <a:latin typeface="Arial Rounded MT Bold" charset="0"/>
            </a:endParaRP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GB" sz="3600" b="0" dirty="0">
                <a:latin typeface="Arial Rounded MT Bold" charset="0"/>
              </a:rPr>
              <a:t>Green Houses &amp; Conservatories: </a:t>
            </a:r>
            <a:br>
              <a:rPr lang="en-GB" sz="3600" b="0" dirty="0">
                <a:latin typeface="Arial Rounded MT Bold" charset="0"/>
              </a:rPr>
            </a:br>
            <a:r>
              <a:rPr lang="en-GB" sz="3600" b="0" dirty="0" smtClean="0">
                <a:latin typeface="Arial Rounded MT Bold" charset="0"/>
              </a:rPr>
              <a:t>Winter Solar gains</a:t>
            </a:r>
            <a:endParaRPr lang="en-GB" sz="3600" b="0" dirty="0">
              <a:latin typeface="Arial Rounded MT Bold" charset="0"/>
            </a:endParaRPr>
          </a:p>
        </p:txBody>
      </p:sp>
      <p:sp>
        <p:nvSpPr>
          <p:cNvPr id="31747" name="Rectangle 3"/>
          <p:cNvSpPr>
            <a:spLocks noGrp="1" noChangeArrowheads="1"/>
          </p:cNvSpPr>
          <p:nvPr>
            <p:ph type="body" idx="1"/>
          </p:nvPr>
        </p:nvSpPr>
        <p:spPr/>
        <p:txBody>
          <a:bodyPr/>
          <a:lstStyle/>
          <a:p>
            <a:r>
              <a:rPr lang="en-GB" b="0" dirty="0">
                <a:latin typeface="Arial Rounded MT Bold" charset="0"/>
              </a:rPr>
              <a:t>Glass permit the passage of the rays from the sun to warm the interior</a:t>
            </a:r>
          </a:p>
          <a:p>
            <a:r>
              <a:rPr lang="en-GB" b="0" dirty="0">
                <a:latin typeface="Arial Rounded MT Bold" charset="0"/>
              </a:rPr>
              <a:t>Close all opening vents, doors and windows capture the heat</a:t>
            </a:r>
          </a:p>
          <a:p>
            <a:r>
              <a:rPr lang="en-GB" b="0" dirty="0">
                <a:latin typeface="Arial Rounded MT Bold" charset="0"/>
              </a:rPr>
              <a:t>This can be exploited in winter</a:t>
            </a:r>
          </a:p>
          <a:p>
            <a:pPr lvl="1"/>
            <a:r>
              <a:rPr lang="en-GB" b="0" dirty="0">
                <a:latin typeface="Arial Rounded MT Bold" charset="0"/>
              </a:rPr>
              <a:t>Grow plants that would otherwise </a:t>
            </a:r>
            <a:r>
              <a:rPr lang="en-GB" b="0" dirty="0" smtClean="0">
                <a:latin typeface="Arial Rounded MT Bold" charset="0"/>
              </a:rPr>
              <a:t>perish</a:t>
            </a:r>
          </a:p>
          <a:p>
            <a:pPr lvl="1"/>
            <a:r>
              <a:rPr lang="en-GB" b="0" dirty="0" smtClean="0">
                <a:latin typeface="Arial Rounded MT Bold" charset="0"/>
              </a:rPr>
              <a:t>Dry clothing</a:t>
            </a:r>
          </a:p>
          <a:p>
            <a:pPr lvl="1"/>
            <a:r>
              <a:rPr lang="en-GB" b="0" dirty="0" smtClean="0">
                <a:latin typeface="Arial Rounded MT Bold" charset="0"/>
              </a:rPr>
              <a:t>Indoor workspace/living room/playroom</a:t>
            </a:r>
            <a:endParaRPr lang="en-GB" b="0" dirty="0">
              <a:latin typeface="Arial Rounded MT Bold" charset="0"/>
            </a:endParaRP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GB" sz="3600" b="0" dirty="0">
                <a:latin typeface="Arial Rounded MT Bold" charset="0"/>
              </a:rPr>
              <a:t>Green Houses and Conservatories: </a:t>
            </a:r>
            <a:r>
              <a:rPr lang="en-GB" sz="3600" b="0" dirty="0" smtClean="0">
                <a:latin typeface="Arial Rounded MT Bold" charset="0"/>
              </a:rPr>
              <a:t>Exploiting heat</a:t>
            </a:r>
            <a:endParaRPr lang="en-GB" sz="3600" b="0" dirty="0">
              <a:latin typeface="Arial Rounded MT Bold" charset="0"/>
            </a:endParaRPr>
          </a:p>
        </p:txBody>
      </p:sp>
      <p:sp>
        <p:nvSpPr>
          <p:cNvPr id="32771" name="Rectangle 3"/>
          <p:cNvSpPr>
            <a:spLocks noGrp="1" noChangeArrowheads="1"/>
          </p:cNvSpPr>
          <p:nvPr>
            <p:ph type="body" idx="1"/>
          </p:nvPr>
        </p:nvSpPr>
        <p:spPr/>
        <p:txBody>
          <a:bodyPr/>
          <a:lstStyle/>
          <a:p>
            <a:pPr>
              <a:lnSpc>
                <a:spcPct val="90000"/>
              </a:lnSpc>
            </a:pPr>
            <a:r>
              <a:rPr lang="en-GB" sz="2800" b="0" dirty="0">
                <a:latin typeface="Arial Rounded MT Bold" charset="0"/>
              </a:rPr>
              <a:t>Thermal mass is where the construction materials are usually dense, close to the surface have large surface area, can absorb and store </a:t>
            </a:r>
            <a:r>
              <a:rPr lang="en-GB" sz="2800" b="0" dirty="0" smtClean="0">
                <a:latin typeface="Arial Rounded MT Bold" charset="0"/>
              </a:rPr>
              <a:t>heat, insulated from the ground</a:t>
            </a:r>
            <a:endParaRPr lang="en-GB" sz="2800" b="0" dirty="0">
              <a:latin typeface="Arial Rounded MT Bold" charset="0"/>
            </a:endParaRPr>
          </a:p>
          <a:p>
            <a:pPr>
              <a:lnSpc>
                <a:spcPct val="90000"/>
              </a:lnSpc>
            </a:pPr>
            <a:r>
              <a:rPr lang="en-GB" sz="2800" b="0" dirty="0">
                <a:latin typeface="Arial Rounded MT Bold" charset="0"/>
              </a:rPr>
              <a:t>Conservatories can capture heat in sunny but cold weather </a:t>
            </a:r>
          </a:p>
          <a:p>
            <a:pPr>
              <a:lnSpc>
                <a:spcPct val="90000"/>
              </a:lnSpc>
            </a:pPr>
            <a:r>
              <a:rPr lang="en-GB" sz="2800" b="0" dirty="0">
                <a:latin typeface="Arial Rounded MT Bold" charset="0"/>
              </a:rPr>
              <a:t>Intelligent use of thermal mass in floors and rear walls can exploit the captured heat by storing it and saving it until the sun has disappeared and release it to warm the occupants of the conservatory.</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b="0" dirty="0" err="1">
                <a:latin typeface="Arial Rounded MT Bold" charset="0"/>
              </a:rPr>
              <a:t>Hockerton</a:t>
            </a:r>
            <a:r>
              <a:rPr lang="en-GB" b="0" dirty="0">
                <a:latin typeface="Arial Rounded MT Bold" charset="0"/>
              </a:rPr>
              <a:t> &amp; BedZED</a:t>
            </a:r>
          </a:p>
        </p:txBody>
      </p:sp>
      <p:sp>
        <p:nvSpPr>
          <p:cNvPr id="30723" name="Rectangle 3"/>
          <p:cNvSpPr>
            <a:spLocks noGrp="1" noChangeArrowheads="1"/>
          </p:cNvSpPr>
          <p:nvPr>
            <p:ph type="body" idx="1"/>
          </p:nvPr>
        </p:nvSpPr>
        <p:spPr/>
        <p:txBody>
          <a:bodyPr/>
          <a:lstStyle/>
          <a:p>
            <a:pPr>
              <a:lnSpc>
                <a:spcPct val="80000"/>
              </a:lnSpc>
            </a:pPr>
            <a:r>
              <a:rPr lang="en-GB" sz="2800" b="0">
                <a:latin typeface="Arial Rounded MT Bold" charset="0"/>
              </a:rPr>
              <a:t>Conservatories are double glazed and Low Emissivity coated to allow the heat in, prevent it escaping and trap the heat for use</a:t>
            </a:r>
          </a:p>
          <a:p>
            <a:pPr>
              <a:lnSpc>
                <a:spcPct val="80000"/>
              </a:lnSpc>
            </a:pPr>
            <a:r>
              <a:rPr lang="en-GB" sz="2800" b="0">
                <a:latin typeface="Arial Rounded MT Bold" charset="0"/>
              </a:rPr>
              <a:t>Doors and windows from conservatory to house are triple glazed Low E for the same reason</a:t>
            </a:r>
          </a:p>
          <a:p>
            <a:pPr>
              <a:lnSpc>
                <a:spcPct val="80000"/>
              </a:lnSpc>
            </a:pPr>
            <a:r>
              <a:rPr lang="en-GB" sz="2800" b="0">
                <a:latin typeface="Arial Rounded MT Bold" charset="0"/>
              </a:rPr>
              <a:t>The doors and windows are closed not letting any heat from building out into conservatory</a:t>
            </a:r>
          </a:p>
          <a:p>
            <a:pPr>
              <a:lnSpc>
                <a:spcPct val="80000"/>
              </a:lnSpc>
            </a:pPr>
            <a:r>
              <a:rPr lang="en-GB" sz="2800" b="0">
                <a:latin typeface="Arial Rounded MT Bold" charset="0"/>
              </a:rPr>
              <a:t>Until the conservatory is hot enough then windows and doors are opened to let a burst of heat into the building to heat up the fabric </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0" y="2070100"/>
            <a:ext cx="9144000" cy="3159125"/>
          </a:xfrm>
        </p:spPr>
        <p:txBody>
          <a:bodyPr/>
          <a:lstStyle/>
          <a:p>
            <a:r>
              <a:rPr lang="en-US" sz="8000" b="0" dirty="0" err="1">
                <a:latin typeface="Arial Rounded MT Bold" charset="0"/>
              </a:rPr>
              <a:t>Hockerton</a:t>
            </a:r>
            <a:r>
              <a:rPr lang="en-US" sz="8000" b="0" dirty="0">
                <a:latin typeface="Arial Rounded MT Bold" charset="0"/>
              </a:rPr>
              <a:t> HHP</a:t>
            </a:r>
          </a:p>
        </p:txBody>
      </p:sp>
      <p:sp>
        <p:nvSpPr>
          <p:cNvPr id="44035" name="Rectangle 3"/>
          <p:cNvSpPr>
            <a:spLocks noGrp="1" noChangeArrowheads="1"/>
          </p:cNvSpPr>
          <p:nvPr>
            <p:ph type="subTitle" idx="1"/>
          </p:nvPr>
        </p:nvSpPr>
        <p:spPr>
          <a:xfrm>
            <a:off x="1371600" y="5300663"/>
            <a:ext cx="6400800" cy="1393825"/>
          </a:xfrm>
        </p:spPr>
        <p:txBody>
          <a:bodyPr/>
          <a:lstStyle/>
          <a:p>
            <a:r>
              <a:rPr lang="en-US" sz="3600" b="0">
                <a:solidFill>
                  <a:schemeClr val="folHlink"/>
                </a:solidFill>
                <a:latin typeface="Arial Rounded MT Bold" charset="0"/>
              </a:rPr>
              <a:t>Conservatories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This Presentation on GBE</a:t>
            </a:r>
            <a:r>
              <a:rPr lang="en-US" b="0" dirty="0" smtClean="0"/>
              <a:t>:</a:t>
            </a:r>
            <a:endParaRPr lang="en-US" b="0" dirty="0"/>
          </a:p>
        </p:txBody>
      </p:sp>
      <p:sp>
        <p:nvSpPr>
          <p:cNvPr id="3" name="Content Placeholder 2"/>
          <p:cNvSpPr>
            <a:spLocks noGrp="1"/>
          </p:cNvSpPr>
          <p:nvPr>
            <p:ph idx="1"/>
          </p:nvPr>
        </p:nvSpPr>
        <p:spPr/>
        <p:txBody>
          <a:bodyPr/>
          <a:lstStyle/>
          <a:p>
            <a:r>
              <a:rPr lang="en-US" b="0" dirty="0" smtClean="0"/>
              <a:t>Find this file on GBE website at:</a:t>
            </a:r>
          </a:p>
          <a:p>
            <a:r>
              <a:rPr lang="en-US" sz="2800" b="0" dirty="0" smtClean="0">
                <a:hlinkClick r:id="rId2"/>
              </a:rPr>
              <a:t>https://GreenBuildingEcyclopaedia.uk/?P=294</a:t>
            </a:r>
            <a:endParaRPr lang="en-US" sz="2800" b="0" dirty="0" smtClean="0"/>
          </a:p>
          <a:p>
            <a:r>
              <a:rPr lang="en-US" sz="2800" b="0" dirty="0" smtClean="0"/>
              <a:t> </a:t>
            </a:r>
          </a:p>
          <a:p>
            <a:endParaRPr lang="en-US" b="0" dirty="0"/>
          </a:p>
        </p:txBody>
      </p:sp>
    </p:spTree>
    <p:extLst>
      <p:ext uri="{BB962C8B-B14F-4D97-AF65-F5344CB8AC3E}">
        <p14:creationId xmlns:p14="http://schemas.microsoft.com/office/powerpoint/2010/main" val="2137559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304800" y="188913"/>
            <a:ext cx="7259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4400" b="1">
                <a:solidFill>
                  <a:srgbClr val="33CC33"/>
                </a:solidFill>
                <a:latin typeface="Arial Rounded MT Bold" charset="0"/>
              </a:rPr>
              <a:t>Zero Energy Development</a:t>
            </a:r>
          </a:p>
        </p:txBody>
      </p:sp>
      <p:sp>
        <p:nvSpPr>
          <p:cNvPr id="45059" name="Text Box 3"/>
          <p:cNvSpPr txBox="1">
            <a:spLocks noChangeArrowheads="1"/>
          </p:cNvSpPr>
          <p:nvPr/>
        </p:nvSpPr>
        <p:spPr bwMode="auto">
          <a:xfrm>
            <a:off x="6096000" y="25146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GB" sz="4400" b="1">
              <a:solidFill>
                <a:schemeClr val="accent1"/>
              </a:solidFill>
              <a:latin typeface="Arial Rounded MT Bold" charset="0"/>
            </a:endParaRPr>
          </a:p>
        </p:txBody>
      </p:sp>
      <p:sp>
        <p:nvSpPr>
          <p:cNvPr id="45060" name="Text Box 4"/>
          <p:cNvSpPr txBox="1">
            <a:spLocks noChangeArrowheads="1"/>
          </p:cNvSpPr>
          <p:nvPr/>
        </p:nvSpPr>
        <p:spPr bwMode="auto">
          <a:xfrm>
            <a:off x="304800" y="6418263"/>
            <a:ext cx="4187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800" b="1">
                <a:solidFill>
                  <a:srgbClr val="33CC33"/>
                </a:solidFill>
                <a:latin typeface="Arial Rounded MT Bold" charset="0"/>
              </a:rPr>
              <a:t>Hockerton Newark Nottinghamshire</a:t>
            </a:r>
          </a:p>
        </p:txBody>
      </p:sp>
      <p:sp>
        <p:nvSpPr>
          <p:cNvPr id="45061" name="Text Box 5"/>
          <p:cNvSpPr txBox="1">
            <a:spLocks noChangeArrowheads="1"/>
          </p:cNvSpPr>
          <p:nvPr/>
        </p:nvSpPr>
        <p:spPr bwMode="auto">
          <a:xfrm>
            <a:off x="6248400" y="24384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GB" sz="3200" b="1">
              <a:solidFill>
                <a:srgbClr val="33CC33"/>
              </a:solidFill>
              <a:latin typeface="Arial Rounded MT Bold" charset="0"/>
            </a:endParaRPr>
          </a:p>
        </p:txBody>
      </p:sp>
      <p:pic>
        <p:nvPicPr>
          <p:cNvPr id="45062" name="Picture 6" descr="Conser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53657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5715001" y="1196687"/>
            <a:ext cx="3429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3200" b="1" dirty="0">
                <a:solidFill>
                  <a:srgbClr val="33CC33"/>
                </a:solidFill>
                <a:latin typeface="Arial Rounded MT Bold" charset="0"/>
              </a:rPr>
              <a:t>Reduce demand for artificial light and heating</a:t>
            </a:r>
            <a:r>
              <a:rPr lang="en-GB" sz="3200" b="1" dirty="0" smtClean="0">
                <a:solidFill>
                  <a:srgbClr val="33CC33"/>
                </a:solidFill>
                <a:latin typeface="Arial Rounded MT Bold" charset="0"/>
              </a:rPr>
              <a:t>:</a:t>
            </a:r>
            <a:endParaRPr lang="en-GB" sz="3200" b="1" dirty="0">
              <a:solidFill>
                <a:srgbClr val="33CC33"/>
              </a:solidFill>
              <a:latin typeface="Arial Rounded MT Bold" charset="0"/>
            </a:endParaRPr>
          </a:p>
          <a:p>
            <a:r>
              <a:rPr lang="en-GB" sz="3200" b="1" dirty="0">
                <a:solidFill>
                  <a:srgbClr val="33CC33"/>
                </a:solidFill>
                <a:latin typeface="Arial Rounded MT Bold" charset="0"/>
              </a:rPr>
              <a:t>Outdoor </a:t>
            </a:r>
            <a:r>
              <a:rPr lang="en-GB" sz="3200" b="1" dirty="0" smtClean="0">
                <a:solidFill>
                  <a:srgbClr val="33CC33"/>
                </a:solidFill>
                <a:latin typeface="Arial Rounded MT Bold" charset="0"/>
              </a:rPr>
              <a:t>living</a:t>
            </a:r>
            <a:endParaRPr lang="en-GB" sz="3200" b="1" dirty="0">
              <a:solidFill>
                <a:srgbClr val="33CC33"/>
              </a:solidFill>
              <a:latin typeface="Arial Rounded MT Bold" charset="0"/>
            </a:endParaRPr>
          </a:p>
          <a:p>
            <a:r>
              <a:rPr lang="en-GB" sz="3200" b="1" dirty="0">
                <a:solidFill>
                  <a:srgbClr val="33CC33"/>
                </a:solidFill>
                <a:latin typeface="Arial Rounded MT Bold" charset="0"/>
              </a:rPr>
              <a:t>Conservatory </a:t>
            </a:r>
            <a:r>
              <a:rPr lang="en-GB" sz="3200" b="1" dirty="0" smtClean="0">
                <a:solidFill>
                  <a:srgbClr val="33CC33"/>
                </a:solidFill>
                <a:latin typeface="Arial Rounded MT Bold" charset="0"/>
              </a:rPr>
              <a:t>life</a:t>
            </a:r>
            <a:endParaRPr lang="en-GB" sz="3200" b="1" dirty="0">
              <a:solidFill>
                <a:srgbClr val="33CC33"/>
              </a:solidFill>
              <a:latin typeface="Arial Rounded MT Bold" charset="0"/>
            </a:endParaRPr>
          </a:p>
          <a:p>
            <a:r>
              <a:rPr lang="en-GB" sz="3200" b="1" dirty="0">
                <a:solidFill>
                  <a:srgbClr val="33CC33"/>
                </a:solidFill>
                <a:latin typeface="Arial Rounded MT Bold" charset="0"/>
              </a:rPr>
              <a:t>Sunny warm cave to retreat </a:t>
            </a:r>
            <a:r>
              <a:rPr lang="en-GB" sz="3200" b="1" dirty="0" smtClean="0">
                <a:solidFill>
                  <a:srgbClr val="33CC33"/>
                </a:solidFill>
                <a:latin typeface="Arial Rounded MT Bold" charset="0"/>
              </a:rPr>
              <a:t>into from </a:t>
            </a:r>
            <a:r>
              <a:rPr lang="en-GB" sz="3200" b="1" dirty="0">
                <a:solidFill>
                  <a:srgbClr val="33CC33"/>
                </a:solidFill>
                <a:latin typeface="Arial Rounded MT Bold" charset="0"/>
              </a:rPr>
              <a:t>the cold of night</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HHP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76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5292725" y="11112"/>
            <a:ext cx="3851275" cy="674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3600" dirty="0" smtClean="0">
                <a:solidFill>
                  <a:srgbClr val="33CC33"/>
                </a:solidFill>
                <a:latin typeface="Arial Rounded MT Bold" charset="0"/>
              </a:rPr>
              <a:t>Low level windows and doors </a:t>
            </a:r>
          </a:p>
          <a:p>
            <a:r>
              <a:rPr lang="en-GB" sz="3600" dirty="0" smtClean="0">
                <a:solidFill>
                  <a:srgbClr val="33CC33"/>
                </a:solidFill>
                <a:latin typeface="Arial Rounded MT Bold" charset="0"/>
              </a:rPr>
              <a:t>HL roof light Ventilation</a:t>
            </a:r>
            <a:endParaRPr lang="en-GB" sz="3600" dirty="0">
              <a:solidFill>
                <a:srgbClr val="33CC33"/>
              </a:solidFill>
              <a:latin typeface="Arial Rounded MT Bold" charset="0"/>
            </a:endParaRPr>
          </a:p>
          <a:p>
            <a:r>
              <a:rPr lang="en-GB" sz="3600" dirty="0">
                <a:solidFill>
                  <a:srgbClr val="33CC33"/>
                </a:solidFill>
                <a:latin typeface="Arial Rounded MT Bold" charset="0"/>
              </a:rPr>
              <a:t>for summer</a:t>
            </a:r>
          </a:p>
          <a:p>
            <a:r>
              <a:rPr lang="en-GB" sz="3600" dirty="0">
                <a:solidFill>
                  <a:srgbClr val="33CC33"/>
                </a:solidFill>
                <a:latin typeface="Arial Rounded MT Bold" charset="0"/>
              </a:rPr>
              <a:t>No heating</a:t>
            </a:r>
          </a:p>
          <a:p>
            <a:r>
              <a:rPr lang="en-GB" sz="3600" dirty="0">
                <a:solidFill>
                  <a:srgbClr val="33CC33"/>
                </a:solidFill>
                <a:latin typeface="Arial Rounded MT Bold" charset="0"/>
              </a:rPr>
              <a:t>Solar gain</a:t>
            </a:r>
          </a:p>
          <a:p>
            <a:r>
              <a:rPr lang="en-GB" sz="3600" dirty="0">
                <a:solidFill>
                  <a:srgbClr val="33CC33"/>
                </a:solidFill>
                <a:latin typeface="Arial Rounded MT Bold" charset="0"/>
              </a:rPr>
              <a:t>Exposed</a:t>
            </a:r>
          </a:p>
          <a:p>
            <a:r>
              <a:rPr lang="en-GB" sz="3600" dirty="0">
                <a:solidFill>
                  <a:srgbClr val="33CC33"/>
                </a:solidFill>
                <a:latin typeface="Arial Rounded MT Bold" charset="0"/>
              </a:rPr>
              <a:t>thermal mass</a:t>
            </a:r>
          </a:p>
          <a:p>
            <a:r>
              <a:rPr lang="en-GB" sz="3600" dirty="0">
                <a:solidFill>
                  <a:srgbClr val="33CC33"/>
                </a:solidFill>
                <a:latin typeface="Arial Rounded MT Bold" charset="0"/>
              </a:rPr>
              <a:t>Windows and</a:t>
            </a:r>
          </a:p>
          <a:p>
            <a:r>
              <a:rPr lang="en-GB" sz="3600" dirty="0">
                <a:solidFill>
                  <a:srgbClr val="33CC33"/>
                </a:solidFill>
                <a:latin typeface="Arial Rounded MT Bold" charset="0"/>
              </a:rPr>
              <a:t>Doors to house</a:t>
            </a:r>
          </a:p>
        </p:txBody>
      </p:sp>
    </p:spTree>
  </p:cSld>
  <p:clrMapOvr>
    <a:masterClrMapping/>
  </p:clrMapOvr>
  <p:transition xmlns:p14="http://schemas.microsoft.com/office/powerpoint/2010/main" advTm="3000">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HHP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76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5148064" y="44624"/>
            <a:ext cx="3995936" cy="674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3600" dirty="0">
                <a:solidFill>
                  <a:srgbClr val="33CC33"/>
                </a:solidFill>
                <a:latin typeface="Arial Rounded MT Bold" charset="0"/>
              </a:rPr>
              <a:t>Hot house</a:t>
            </a:r>
            <a:br>
              <a:rPr lang="en-GB" sz="3600" dirty="0">
                <a:solidFill>
                  <a:srgbClr val="33CC33"/>
                </a:solidFill>
                <a:latin typeface="Arial Rounded MT Bold" charset="0"/>
              </a:rPr>
            </a:br>
            <a:r>
              <a:rPr lang="en-GB" sz="3600" dirty="0">
                <a:solidFill>
                  <a:srgbClr val="33CC33"/>
                </a:solidFill>
                <a:latin typeface="Arial Rounded MT Bold" charset="0"/>
              </a:rPr>
              <a:t>in the middle</a:t>
            </a:r>
            <a:br>
              <a:rPr lang="en-GB" sz="3600" dirty="0">
                <a:solidFill>
                  <a:srgbClr val="33CC33"/>
                </a:solidFill>
                <a:latin typeface="Arial Rounded MT Bold" charset="0"/>
              </a:rPr>
            </a:br>
            <a:r>
              <a:rPr lang="en-GB" sz="3600" dirty="0">
                <a:solidFill>
                  <a:srgbClr val="33CC33"/>
                </a:solidFill>
                <a:latin typeface="Arial Rounded MT Bold" charset="0"/>
              </a:rPr>
              <a:t>of </a:t>
            </a:r>
            <a:r>
              <a:rPr lang="en-GB" sz="3600" dirty="0" smtClean="0">
                <a:solidFill>
                  <a:srgbClr val="33CC33"/>
                </a:solidFill>
                <a:latin typeface="Arial Rounded MT Bold" charset="0"/>
              </a:rPr>
              <a:t>winter on sunny days</a:t>
            </a:r>
          </a:p>
          <a:p>
            <a:r>
              <a:rPr lang="en-GB" sz="3600" dirty="0" smtClean="0">
                <a:solidFill>
                  <a:srgbClr val="33CC33"/>
                </a:solidFill>
                <a:latin typeface="Arial Rounded MT Bold" charset="0"/>
              </a:rPr>
              <a:t>Wind free </a:t>
            </a:r>
          </a:p>
          <a:p>
            <a:r>
              <a:rPr lang="en-GB" sz="3600" dirty="0">
                <a:solidFill>
                  <a:srgbClr val="33CC33"/>
                </a:solidFill>
                <a:latin typeface="Arial Rounded MT Bold" charset="0"/>
              </a:rPr>
              <a:t>w</a:t>
            </a:r>
            <a:r>
              <a:rPr lang="en-GB" sz="3600" dirty="0" smtClean="0">
                <a:solidFill>
                  <a:srgbClr val="33CC33"/>
                </a:solidFill>
                <a:latin typeface="Arial Rounded MT Bold" charset="0"/>
              </a:rPr>
              <a:t>ork place all year round</a:t>
            </a:r>
          </a:p>
          <a:p>
            <a:r>
              <a:rPr lang="en-GB" sz="3600" dirty="0" smtClean="0">
                <a:solidFill>
                  <a:srgbClr val="33CC33"/>
                </a:solidFill>
                <a:latin typeface="Arial Rounded MT Bold" charset="0"/>
              </a:rPr>
              <a:t>Clothes drying</a:t>
            </a:r>
          </a:p>
          <a:p>
            <a:r>
              <a:rPr lang="en-GB" sz="3600" dirty="0" smtClean="0">
                <a:solidFill>
                  <a:srgbClr val="33CC33"/>
                </a:solidFill>
                <a:latin typeface="Arial Rounded MT Bold" charset="0"/>
              </a:rPr>
              <a:t>No-</a:t>
            </a:r>
            <a:r>
              <a:rPr lang="en-GB" sz="3600" dirty="0" err="1" smtClean="0">
                <a:solidFill>
                  <a:srgbClr val="33CC33"/>
                </a:solidFill>
                <a:latin typeface="Arial Rounded MT Bold" charset="0"/>
              </a:rPr>
              <a:t>underfloor</a:t>
            </a:r>
            <a:r>
              <a:rPr lang="en-GB" sz="3600" dirty="0" smtClean="0">
                <a:solidFill>
                  <a:srgbClr val="33CC33"/>
                </a:solidFill>
                <a:latin typeface="Arial Rounded MT Bold" charset="0"/>
              </a:rPr>
              <a:t> heating (radiant heat)</a:t>
            </a:r>
          </a:p>
          <a:p>
            <a:r>
              <a:rPr lang="en-GB" sz="3600" dirty="0" smtClean="0">
                <a:solidFill>
                  <a:srgbClr val="33CC33"/>
                </a:solidFill>
                <a:latin typeface="Arial Rounded MT Bold" charset="0"/>
              </a:rPr>
              <a:t>Wood stove</a:t>
            </a:r>
            <a:endParaRPr lang="en-GB" sz="3600" dirty="0">
              <a:solidFill>
                <a:srgbClr val="33CC33"/>
              </a:solidFill>
              <a:latin typeface="Arial Rounded MT Bold" charset="0"/>
            </a:endParaRPr>
          </a:p>
        </p:txBody>
      </p:sp>
    </p:spTree>
  </p:cSld>
  <p:clrMapOvr>
    <a:masterClrMapping/>
  </p:clrMapOvr>
  <p:transition xmlns:p14="http://schemas.microsoft.com/office/powerpoint/2010/main" advTm="8000">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sz="4000" b="0" dirty="0">
                <a:latin typeface="Arial Rounded MT Bold" charset="0"/>
              </a:rPr>
              <a:t>Lean-to Conservatories: </a:t>
            </a:r>
            <a:br>
              <a:rPr lang="en-GB" sz="4000" b="0" dirty="0">
                <a:latin typeface="Arial Rounded MT Bold" charset="0"/>
              </a:rPr>
            </a:br>
            <a:r>
              <a:rPr lang="en-GB" sz="4000" b="0" dirty="0">
                <a:latin typeface="Arial Rounded MT Bold" charset="0"/>
              </a:rPr>
              <a:t>warm the house</a:t>
            </a:r>
          </a:p>
        </p:txBody>
      </p:sp>
      <p:sp>
        <p:nvSpPr>
          <p:cNvPr id="33795" name="Rectangle 3"/>
          <p:cNvSpPr>
            <a:spLocks noGrp="1" noChangeArrowheads="1"/>
          </p:cNvSpPr>
          <p:nvPr>
            <p:ph type="body" idx="1"/>
          </p:nvPr>
        </p:nvSpPr>
        <p:spPr/>
        <p:txBody>
          <a:bodyPr/>
          <a:lstStyle/>
          <a:p>
            <a:r>
              <a:rPr lang="en-GB" sz="2800" b="0">
                <a:latin typeface="Arial Rounded MT Bold" charset="0"/>
              </a:rPr>
              <a:t>Once a conservatory attached to a building is warmed</a:t>
            </a:r>
          </a:p>
          <a:p>
            <a:r>
              <a:rPr lang="en-GB" sz="2800" b="0">
                <a:latin typeface="Arial Rounded MT Bold" charset="0"/>
              </a:rPr>
              <a:t>it can than be used to heat the interior of the attached building by opening doors and windows between them to let the heat into the building</a:t>
            </a:r>
          </a:p>
          <a:p>
            <a:r>
              <a:rPr lang="en-GB" sz="2800" b="0">
                <a:latin typeface="Arial Rounded MT Bold" charset="0"/>
              </a:rPr>
              <a:t>The building’s thermal mass can be warned and heat stored for release into the building later after the sun has gone</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0" y="2070100"/>
            <a:ext cx="9144000" cy="3159125"/>
          </a:xfrm>
        </p:spPr>
        <p:txBody>
          <a:bodyPr/>
          <a:lstStyle/>
          <a:p>
            <a:r>
              <a:rPr lang="en-US" sz="8000" b="0" dirty="0">
                <a:latin typeface="Arial Rounded MT Bold" charset="0"/>
              </a:rPr>
              <a:t>BedZED</a:t>
            </a:r>
          </a:p>
        </p:txBody>
      </p:sp>
      <p:sp>
        <p:nvSpPr>
          <p:cNvPr id="47107" name="Rectangle 3"/>
          <p:cNvSpPr>
            <a:spLocks noGrp="1" noChangeArrowheads="1"/>
          </p:cNvSpPr>
          <p:nvPr>
            <p:ph type="subTitle" idx="1"/>
          </p:nvPr>
        </p:nvSpPr>
        <p:spPr>
          <a:xfrm>
            <a:off x="1371600" y="5300663"/>
            <a:ext cx="6400800" cy="1393825"/>
          </a:xfrm>
        </p:spPr>
        <p:txBody>
          <a:bodyPr/>
          <a:lstStyle/>
          <a:p>
            <a:r>
              <a:rPr lang="en-US" sz="3600" b="0" dirty="0" smtClean="0">
                <a:solidFill>
                  <a:schemeClr val="folHlink"/>
                </a:solidFill>
                <a:latin typeface="Arial Rounded MT Bold" charset="0"/>
              </a:rPr>
              <a:t>Sun Spaces</a:t>
            </a:r>
            <a:endParaRPr lang="en-US" sz="3600" b="0" dirty="0">
              <a:solidFill>
                <a:schemeClr val="folHlink"/>
              </a:solidFill>
              <a:latin typeface="Arial Rounded MT Bold"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GableOb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62200"/>
            <a:ext cx="53657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304800" y="685800"/>
            <a:ext cx="1067911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4400" b="1">
                <a:solidFill>
                  <a:srgbClr val="33CC33"/>
                </a:solidFill>
                <a:latin typeface="Arial Rounded MT Bold" charset="0"/>
              </a:rPr>
              <a:t>Zero (Fossil Fuel) </a:t>
            </a:r>
            <a:br>
              <a:rPr lang="en-GB" sz="4400" b="1">
                <a:solidFill>
                  <a:srgbClr val="33CC33"/>
                </a:solidFill>
                <a:latin typeface="Arial Rounded MT Bold" charset="0"/>
              </a:rPr>
            </a:br>
            <a:r>
              <a:rPr lang="en-GB" sz="4400" b="1">
                <a:solidFill>
                  <a:srgbClr val="33CC33"/>
                </a:solidFill>
                <a:latin typeface="Arial Rounded MT Bold" charset="0"/>
              </a:rPr>
              <a:t>Energy Development</a:t>
            </a:r>
          </a:p>
        </p:txBody>
      </p:sp>
      <p:sp>
        <p:nvSpPr>
          <p:cNvPr id="48132" name="Text Box 4"/>
          <p:cNvSpPr txBox="1">
            <a:spLocks noChangeArrowheads="1"/>
          </p:cNvSpPr>
          <p:nvPr/>
        </p:nvSpPr>
        <p:spPr bwMode="auto">
          <a:xfrm>
            <a:off x="6096000" y="25146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GB" sz="4400" b="1">
              <a:solidFill>
                <a:schemeClr val="accent1"/>
              </a:solidFill>
              <a:latin typeface="Arial Rounded MT Bold" charset="0"/>
            </a:endParaRPr>
          </a:p>
        </p:txBody>
      </p:sp>
      <p:sp>
        <p:nvSpPr>
          <p:cNvPr id="48133" name="Rectangle 5"/>
          <p:cNvSpPr>
            <a:spLocks noChangeArrowheads="1"/>
          </p:cNvSpPr>
          <p:nvPr/>
        </p:nvSpPr>
        <p:spPr bwMode="auto">
          <a:xfrm>
            <a:off x="381000" y="61722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b="1">
                <a:solidFill>
                  <a:srgbClr val="33CC33"/>
                </a:solidFill>
                <a:latin typeface="Arial Rounded MT Bold" charset="0"/>
              </a:rPr>
              <a:t>BedZED Beddington Sutton Architect: Dr Bill Dunster</a:t>
            </a:r>
            <a:endParaRPr lang="en-GB" sz="4800" b="1">
              <a:solidFill>
                <a:srgbClr val="33CC33"/>
              </a:solidFill>
              <a:latin typeface="Arial Rounded MT Bold" charset="0"/>
            </a:endParaRP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403475"/>
            <a:ext cx="9197976" cy="134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4572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ts val="1200"/>
              </a:spcBef>
              <a:spcAft>
                <a:spcPts val="300"/>
              </a:spcAft>
            </a:pPr>
            <a:r>
              <a:rPr lang="en-GB" sz="4000" b="1" dirty="0" smtClean="0">
                <a:solidFill>
                  <a:srgbClr val="33CC33"/>
                </a:solidFill>
                <a:latin typeface="Arial Rounded MT Bold" charset="0"/>
              </a:rPr>
              <a:t>South elevation 100% glazed Concrete </a:t>
            </a:r>
            <a:r>
              <a:rPr lang="en-GB" sz="4000" b="1" dirty="0">
                <a:solidFill>
                  <a:srgbClr val="33CC33"/>
                </a:solidFill>
                <a:latin typeface="Arial Rounded MT Bold" charset="0"/>
              </a:rPr>
              <a:t>Floors between flats act as solar shading and work exceptionally well</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SunSp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429000"/>
            <a:ext cx="2274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SunSpa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2276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SunSpac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4369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234950" y="5075238"/>
            <a:ext cx="34988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3200" b="1">
                <a:solidFill>
                  <a:srgbClr val="33CC33"/>
                </a:solidFill>
                <a:latin typeface="Arial Rounded MT Bold" charset="0"/>
              </a:rPr>
              <a:t>Sunroom on </a:t>
            </a:r>
          </a:p>
          <a:p>
            <a:r>
              <a:rPr lang="en-GB" sz="3200" b="1">
                <a:solidFill>
                  <a:srgbClr val="33CC33"/>
                </a:solidFill>
                <a:latin typeface="Arial Rounded MT Bold" charset="0"/>
              </a:rPr>
              <a:t>South face </a:t>
            </a:r>
          </a:p>
          <a:p>
            <a:r>
              <a:rPr lang="en-GB" sz="3200" b="1">
                <a:solidFill>
                  <a:srgbClr val="33CC33"/>
                </a:solidFill>
                <a:latin typeface="Arial Rounded MT Bold" charset="0"/>
              </a:rPr>
              <a:t>captures the sun</a:t>
            </a:r>
          </a:p>
        </p:txBody>
      </p:sp>
      <p:sp>
        <p:nvSpPr>
          <p:cNvPr id="35846" name="Text Box 6"/>
          <p:cNvSpPr txBox="1">
            <a:spLocks noChangeArrowheads="1"/>
          </p:cNvSpPr>
          <p:nvPr/>
        </p:nvSpPr>
        <p:spPr bwMode="auto">
          <a:xfrm>
            <a:off x="6096000" y="3429000"/>
            <a:ext cx="3048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GB" sz="3200" b="1">
                <a:solidFill>
                  <a:srgbClr val="33CC33"/>
                </a:solidFill>
                <a:latin typeface="Arial Rounded MT Bold" charset="0"/>
              </a:rPr>
              <a:t>Heavy building elements</a:t>
            </a:r>
          </a:p>
          <a:p>
            <a:pPr algn="r"/>
            <a:r>
              <a:rPr lang="en-GB" sz="3200" b="1">
                <a:solidFill>
                  <a:srgbClr val="33CC33"/>
                </a:solidFill>
                <a:latin typeface="Arial Rounded MT Bold" charset="0"/>
              </a:rPr>
              <a:t>store the heat </a:t>
            </a:r>
          </a:p>
          <a:p>
            <a:pPr algn="r"/>
            <a:r>
              <a:rPr lang="en-GB" sz="3200" b="1">
                <a:solidFill>
                  <a:srgbClr val="33CC33"/>
                </a:solidFill>
                <a:latin typeface="Arial Rounded MT Bold" charset="0"/>
              </a:rPr>
              <a:t>and release it later </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Passi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16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Gabl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51816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5"/>
          <p:cNvSpPr>
            <a:spLocks noChangeArrowheads="1"/>
          </p:cNvSpPr>
          <p:nvPr/>
        </p:nvSpPr>
        <p:spPr bwMode="auto">
          <a:xfrm>
            <a:off x="5148064" y="181960"/>
            <a:ext cx="3995936"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r"/>
            <a:r>
              <a:rPr lang="en-GB" sz="3200" dirty="0">
                <a:solidFill>
                  <a:srgbClr val="66FF66"/>
                </a:solidFill>
                <a:latin typeface="Arial Rounded MT Bold" charset="0"/>
              </a:rPr>
              <a:t>Profile:</a:t>
            </a:r>
          </a:p>
          <a:p>
            <a:pPr algn="r"/>
            <a:r>
              <a:rPr lang="en-GB" sz="3200" dirty="0">
                <a:solidFill>
                  <a:srgbClr val="66FF66"/>
                </a:solidFill>
                <a:latin typeface="Arial Rounded MT Bold" charset="0"/>
              </a:rPr>
              <a:t> to ensure sun penetration</a:t>
            </a:r>
          </a:p>
          <a:p>
            <a:pPr algn="r"/>
            <a:r>
              <a:rPr lang="en-GB" sz="3200" dirty="0">
                <a:solidFill>
                  <a:srgbClr val="66FF66"/>
                </a:solidFill>
                <a:latin typeface="Arial Rounded MT Bold" charset="0"/>
              </a:rPr>
              <a:t> over roofs reaches sill </a:t>
            </a:r>
          </a:p>
          <a:p>
            <a:pPr algn="r"/>
            <a:r>
              <a:rPr lang="en-GB" sz="3200" dirty="0">
                <a:solidFill>
                  <a:srgbClr val="66FF66"/>
                </a:solidFill>
                <a:latin typeface="Arial Rounded MT Bold" charset="0"/>
              </a:rPr>
              <a:t>of office space windows</a:t>
            </a:r>
          </a:p>
          <a:p>
            <a:pPr algn="r"/>
            <a:r>
              <a:rPr lang="en-GB" sz="3200" dirty="0">
                <a:solidFill>
                  <a:srgbClr val="66FF66"/>
                </a:solidFill>
                <a:latin typeface="Arial Rounded MT Bold" charset="0"/>
              </a:rPr>
              <a:t>Sun rooms on south side</a:t>
            </a:r>
          </a:p>
          <a:p>
            <a:pPr algn="r"/>
            <a:r>
              <a:rPr lang="en-GB" sz="3200" dirty="0">
                <a:solidFill>
                  <a:srgbClr val="66FF66"/>
                </a:solidFill>
                <a:latin typeface="Arial Rounded MT Bold" charset="0"/>
              </a:rPr>
              <a:t>Thermally massive floors walls</a:t>
            </a:r>
          </a:p>
          <a:p>
            <a:pPr algn="r"/>
            <a:r>
              <a:rPr lang="en-GB" sz="3200" dirty="0">
                <a:solidFill>
                  <a:srgbClr val="66FF66"/>
                </a:solidFill>
                <a:latin typeface="Arial Rounded MT Bold" charset="0"/>
              </a:rPr>
              <a:t>and roofs store heat until required </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2" descr="Passi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3"/>
          <p:cNvSpPr>
            <a:spLocks noGrp="1" noChangeArrowheads="1"/>
          </p:cNvSpPr>
          <p:nvPr>
            <p:ph type="title"/>
          </p:nvPr>
        </p:nvSpPr>
        <p:spPr>
          <a:xfrm>
            <a:off x="4572000" y="0"/>
            <a:ext cx="4572000" cy="2565400"/>
          </a:xfrm>
        </p:spPr>
        <p:txBody>
          <a:bodyPr/>
          <a:lstStyle/>
          <a:p>
            <a:r>
              <a:rPr lang="en-GB" sz="4000" b="0" dirty="0">
                <a:latin typeface="Arial Rounded MT Bold" charset="0"/>
              </a:rPr>
              <a:t>Top floor glass roof lets in too much heat top floor overheats</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pic>
        <p:nvPicPr>
          <p:cNvPr id="18434" name="Picture 2" descr="cassidyjMyDocumentsMailShotresource05AugBRE_filesIntegerMA11891353-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0"/>
            <a:ext cx="565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idx="4294967295"/>
          </p:nvPr>
        </p:nvSpPr>
        <p:spPr>
          <a:xfrm>
            <a:off x="0" y="0"/>
            <a:ext cx="9144000" cy="1412875"/>
          </a:xfrm>
        </p:spPr>
        <p:txBody>
          <a:bodyPr/>
          <a:lstStyle/>
          <a:p>
            <a:r>
              <a:rPr lang="en-GB" b="0" dirty="0">
                <a:latin typeface="Arial Rounded MT Bold" charset="0"/>
              </a:rPr>
              <a:t>Conservatories:</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0" y="2070100"/>
            <a:ext cx="9144000" cy="3159125"/>
          </a:xfrm>
        </p:spPr>
        <p:txBody>
          <a:bodyPr/>
          <a:lstStyle/>
          <a:p>
            <a:r>
              <a:rPr lang="en-GB" sz="8000" b="0" dirty="0">
                <a:latin typeface="Arial Rounded MT Bold" charset="0"/>
              </a:rPr>
              <a:t>Thermal Mass</a:t>
            </a:r>
          </a:p>
        </p:txBody>
      </p:sp>
      <p:sp>
        <p:nvSpPr>
          <p:cNvPr id="74755" name="Rectangle 3"/>
          <p:cNvSpPr>
            <a:spLocks noGrp="1" noChangeArrowheads="1"/>
          </p:cNvSpPr>
          <p:nvPr>
            <p:ph type="subTitle" idx="1"/>
          </p:nvPr>
        </p:nvSpPr>
        <p:spPr>
          <a:xfrm>
            <a:off x="0" y="5300663"/>
            <a:ext cx="9144000" cy="1557337"/>
          </a:xfrm>
        </p:spPr>
        <p:txBody>
          <a:bodyPr/>
          <a:lstStyle/>
          <a:p>
            <a:r>
              <a:rPr lang="en-GB" b="0">
                <a:solidFill>
                  <a:schemeClr val="folHlink"/>
                </a:solidFill>
                <a:latin typeface="Arial Rounded MT Bold" charset="0"/>
              </a:rPr>
              <a:t>Ventilation, warmth and coolth</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4754"/>
                                        </p:tgtEl>
                                        <p:attrNameLst>
                                          <p:attrName>style.visibility</p:attrName>
                                        </p:attrNameLst>
                                      </p:cBhvr>
                                      <p:to>
                                        <p:strVal val="visible"/>
                                      </p:to>
                                    </p:set>
                                    <p:animEffect transition="in" filter="fade">
                                      <p:cBhvr>
                                        <p:cTn id="7" dur="1000">
                                          <p:stCondLst>
                                            <p:cond delay="0"/>
                                          </p:stCondLst>
                                        </p:cTn>
                                        <p:tgtEl>
                                          <p:spTgt spid="74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74755">
                                            <p:txEl>
                                              <p:pRg st="0" end="0"/>
                                            </p:txEl>
                                          </p:spTgt>
                                        </p:tgtEl>
                                        <p:attrNameLst>
                                          <p:attrName>style.visibility</p:attrName>
                                        </p:attrNameLst>
                                      </p:cBhvr>
                                      <p:to>
                                        <p:strVal val="visible"/>
                                      </p:to>
                                    </p:set>
                                    <p:animEffect transition="in" filter="fade">
                                      <p:cBhvr>
                                        <p:cTn id="12" dur="1000">
                                          <p:stCondLst>
                                            <p:cond delay="0"/>
                                          </p:stCondLst>
                                        </p:cTn>
                                        <p:tgtEl>
                                          <p:spTgt spid="747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GB" b="0" dirty="0">
                <a:latin typeface="Arial Rounded MT Bold" charset="0"/>
              </a:rPr>
              <a:t>Heat movement in buildings</a:t>
            </a:r>
          </a:p>
        </p:txBody>
      </p:sp>
      <p:sp>
        <p:nvSpPr>
          <p:cNvPr id="38915" name="Rectangle 3"/>
          <p:cNvSpPr>
            <a:spLocks noGrp="1" noChangeArrowheads="1"/>
          </p:cNvSpPr>
          <p:nvPr>
            <p:ph type="body" idx="1"/>
          </p:nvPr>
        </p:nvSpPr>
        <p:spPr/>
        <p:txBody>
          <a:bodyPr/>
          <a:lstStyle/>
          <a:p>
            <a:pPr>
              <a:lnSpc>
                <a:spcPct val="90000"/>
              </a:lnSpc>
            </a:pPr>
            <a:r>
              <a:rPr lang="en-GB" b="0">
                <a:latin typeface="Arial Rounded MT Bold" charset="0"/>
              </a:rPr>
              <a:t>ARUP/B Dunster Report on need for Thermal mass in buildings to cope with climate change global warming</a:t>
            </a:r>
          </a:p>
          <a:p>
            <a:pPr>
              <a:lnSpc>
                <a:spcPct val="90000"/>
              </a:lnSpc>
            </a:pPr>
            <a:r>
              <a:rPr lang="en-GB" b="0">
                <a:latin typeface="Arial Rounded MT Bold" charset="0"/>
              </a:rPr>
              <a:t>Recommend internal doors are self closing to hold heat energy where it is created or collected</a:t>
            </a:r>
          </a:p>
          <a:p>
            <a:pPr>
              <a:lnSpc>
                <a:spcPct val="90000"/>
              </a:lnSpc>
            </a:pPr>
            <a:r>
              <a:rPr lang="en-GB" b="0">
                <a:latin typeface="Arial Rounded MT Bold" charset="0"/>
              </a:rPr>
              <a:t>All partitions to be insulated</a:t>
            </a:r>
          </a:p>
          <a:p>
            <a:pPr>
              <a:lnSpc>
                <a:spcPct val="90000"/>
              </a:lnSpc>
            </a:pPr>
            <a:r>
              <a:rPr lang="en-GB" b="0">
                <a:latin typeface="Arial Rounded MT Bold" charset="0"/>
              </a:rPr>
              <a:t>Then actively move heat wherever you may want it or leave it where it is </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49213"/>
            <a:ext cx="829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000" b="1">
                <a:solidFill>
                  <a:schemeClr val="bg1"/>
                </a:solidFill>
                <a:latin typeface="Arial Rounded MT Bold" charset="0"/>
              </a:rPr>
              <a:t>http://www.greenspec.co.uk/documents/whitepapers/MB_Thermal%20Mass%20for%20Housing.pdf#search='passive%20ventilation'</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4813"/>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sz="4000" b="0" dirty="0">
                <a:latin typeface="Arial Rounded MT Bold" charset="0"/>
              </a:rPr>
              <a:t>Exploiting thermal mass</a:t>
            </a:r>
          </a:p>
        </p:txBody>
      </p:sp>
      <p:sp>
        <p:nvSpPr>
          <p:cNvPr id="41987" name="Rectangle 3"/>
          <p:cNvSpPr>
            <a:spLocks noGrp="1" noChangeArrowheads="1"/>
          </p:cNvSpPr>
          <p:nvPr>
            <p:ph type="body" idx="1"/>
          </p:nvPr>
        </p:nvSpPr>
        <p:spPr/>
        <p:txBody>
          <a:bodyPr/>
          <a:lstStyle/>
          <a:p>
            <a:r>
              <a:rPr lang="en-GB" sz="2800" b="0">
                <a:latin typeface="Arial Rounded MT Bold" charset="0"/>
              </a:rPr>
              <a:t>If the building has high thermal mass and its surfaces are exposed</a:t>
            </a:r>
          </a:p>
          <a:p>
            <a:r>
              <a:rPr lang="en-GB" sz="2800" b="0">
                <a:latin typeface="Arial Rounded MT Bold" charset="0"/>
              </a:rPr>
              <a:t>they can be exploited in both heating and cooling</a:t>
            </a:r>
          </a:p>
          <a:p>
            <a:r>
              <a:rPr lang="en-GB" sz="2800" b="0">
                <a:latin typeface="Arial Rounded MT Bold" charset="0"/>
              </a:rPr>
              <a:t>In winter the mass can be heated in the day the heat stored for exploitation in the night</a:t>
            </a:r>
          </a:p>
          <a:p>
            <a:r>
              <a:rPr lang="en-GB" sz="2800" b="0">
                <a:latin typeface="Arial Rounded MT Bold" charset="0"/>
              </a:rPr>
              <a:t>In summer the mass can be cooled in the night and exploited in the day </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p:txBody>
          <a:bodyPr/>
          <a:lstStyle/>
          <a:p>
            <a:r>
              <a:rPr lang="en-GB" b="0" dirty="0">
                <a:latin typeface="Arial Rounded MT Bold" charset="0"/>
              </a:rPr>
              <a:t>Thermal mass</a:t>
            </a:r>
          </a:p>
        </p:txBody>
      </p:sp>
      <p:sp>
        <p:nvSpPr>
          <p:cNvPr id="43014" name="Rectangle 3"/>
          <p:cNvSpPr>
            <a:spLocks noGrp="1" noChangeArrowheads="1"/>
          </p:cNvSpPr>
          <p:nvPr>
            <p:ph type="body" idx="1"/>
          </p:nvPr>
        </p:nvSpPr>
        <p:spPr/>
        <p:txBody>
          <a:bodyPr/>
          <a:lstStyle/>
          <a:p>
            <a:pPr>
              <a:lnSpc>
                <a:spcPct val="90000"/>
              </a:lnSpc>
            </a:pPr>
            <a:r>
              <a:rPr lang="en-GB" sz="2400" b="0">
                <a:latin typeface="Arial Rounded MT Bold" charset="0"/>
              </a:rPr>
              <a:t>Large surface areas are best</a:t>
            </a:r>
          </a:p>
          <a:p>
            <a:pPr>
              <a:lnSpc>
                <a:spcPct val="90000"/>
              </a:lnSpc>
            </a:pPr>
            <a:r>
              <a:rPr lang="en-GB" sz="2400" b="0">
                <a:latin typeface="Arial Rounded MT Bold" charset="0"/>
              </a:rPr>
              <a:t>Thickness closest to surface is used in daily cycles,</a:t>
            </a:r>
          </a:p>
          <a:p>
            <a:pPr>
              <a:lnSpc>
                <a:spcPct val="90000"/>
              </a:lnSpc>
            </a:pPr>
            <a:r>
              <a:rPr lang="en-GB" sz="2400" b="0">
                <a:latin typeface="Arial Rounded MT Bold" charset="0"/>
              </a:rPr>
              <a:t>Full thicknesses and more used over annual cycles</a:t>
            </a:r>
          </a:p>
          <a:p>
            <a:pPr>
              <a:lnSpc>
                <a:spcPct val="90000"/>
              </a:lnSpc>
            </a:pPr>
            <a:r>
              <a:rPr lang="en-GB" sz="2400" b="0">
                <a:latin typeface="Arial Rounded MT Bold" charset="0"/>
              </a:rPr>
              <a:t>Higher density material is best</a:t>
            </a:r>
          </a:p>
          <a:p>
            <a:pPr>
              <a:lnSpc>
                <a:spcPct val="90000"/>
              </a:lnSpc>
            </a:pPr>
            <a:r>
              <a:rPr lang="en-GB" sz="2400" b="0">
                <a:latin typeface="Arial Rounded MT Bold" charset="0"/>
              </a:rPr>
              <a:t>Exposed to the space not hidden above ceilings or below floors</a:t>
            </a:r>
          </a:p>
          <a:p>
            <a:pPr>
              <a:lnSpc>
                <a:spcPct val="90000"/>
              </a:lnSpc>
            </a:pPr>
            <a:r>
              <a:rPr lang="en-GB" sz="2400" b="0">
                <a:latin typeface="Arial Rounded MT Bold" charset="0"/>
              </a:rPr>
              <a:t>Exposed to the sun’s rays is good</a:t>
            </a:r>
          </a:p>
          <a:p>
            <a:pPr>
              <a:lnSpc>
                <a:spcPct val="90000"/>
              </a:lnSpc>
            </a:pPr>
            <a:r>
              <a:rPr lang="en-GB" sz="2400" b="0">
                <a:latin typeface="Arial Rounded MT Bold" charset="0"/>
              </a:rPr>
              <a:t>Embedded pipes can be exploited to move warmth and coolth around building or into storage</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585913" y="-531813"/>
          <a:ext cx="5948362" cy="8974138"/>
        </p:xfrm>
        <a:graphic>
          <a:graphicData uri="http://schemas.openxmlformats.org/presentationml/2006/ole">
            <mc:AlternateContent xmlns:mc="http://schemas.openxmlformats.org/markup-compatibility/2006">
              <mc:Choice xmlns:v="urn:schemas-microsoft-com:vml" Requires="v">
                <p:oleObj spid="_x0000_s4122" name="PaperPort Document" r:id="rId4" imgW="5824800" imgH="8787240" progId="Paper.Document">
                  <p:embed/>
                </p:oleObj>
              </mc:Choice>
              <mc:Fallback>
                <p:oleObj name="PaperPort Document" r:id="rId4" imgW="5824800" imgH="8787240" progId="Paper.Document">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531813"/>
                        <a:ext cx="5948362" cy="897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179388" y="188913"/>
          <a:ext cx="1096962" cy="1412875"/>
        </p:xfrm>
        <a:graphic>
          <a:graphicData uri="http://schemas.openxmlformats.org/presentationml/2006/ole">
            <mc:AlternateContent xmlns:mc="http://schemas.openxmlformats.org/markup-compatibility/2006">
              <mc:Choice xmlns:v="urn:schemas-microsoft-com:vml" Requires="v">
                <p:oleObj spid="_x0000_s4123" name="PaperPort Document" r:id="rId6" imgW="7489080" imgH="9646920" progId="Paper.Document">
                  <p:embed/>
                </p:oleObj>
              </mc:Choice>
              <mc:Fallback>
                <p:oleObj name="PaperPort Document" r:id="rId6" imgW="7489080" imgH="9646920" progId="Paper.Document">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88913"/>
                        <a:ext cx="1096962"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SunSp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429000"/>
            <a:ext cx="2274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SunSpa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2276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SunSpac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4369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p:cNvSpPr txBox="1">
            <a:spLocks noChangeArrowheads="1"/>
          </p:cNvSpPr>
          <p:nvPr/>
        </p:nvSpPr>
        <p:spPr bwMode="auto">
          <a:xfrm>
            <a:off x="234950" y="5075238"/>
            <a:ext cx="34988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3200" b="1">
                <a:solidFill>
                  <a:srgbClr val="33CC33"/>
                </a:solidFill>
                <a:latin typeface="Arial Rounded MT Bold" charset="0"/>
              </a:rPr>
              <a:t>Sunroom on </a:t>
            </a:r>
          </a:p>
          <a:p>
            <a:r>
              <a:rPr lang="en-GB" sz="3200" b="1">
                <a:solidFill>
                  <a:srgbClr val="33CC33"/>
                </a:solidFill>
                <a:latin typeface="Arial Rounded MT Bold" charset="0"/>
              </a:rPr>
              <a:t>South face </a:t>
            </a:r>
          </a:p>
          <a:p>
            <a:r>
              <a:rPr lang="en-GB" sz="3200" b="1">
                <a:solidFill>
                  <a:srgbClr val="33CC33"/>
                </a:solidFill>
                <a:latin typeface="Arial Rounded MT Bold" charset="0"/>
              </a:rPr>
              <a:t>captures the sun</a:t>
            </a:r>
          </a:p>
        </p:txBody>
      </p:sp>
      <p:sp>
        <p:nvSpPr>
          <p:cNvPr id="50182" name="Text Box 6"/>
          <p:cNvSpPr txBox="1">
            <a:spLocks noChangeArrowheads="1"/>
          </p:cNvSpPr>
          <p:nvPr/>
        </p:nvSpPr>
        <p:spPr bwMode="auto">
          <a:xfrm>
            <a:off x="6096000" y="3429000"/>
            <a:ext cx="3048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GB" sz="3200" b="1">
                <a:solidFill>
                  <a:srgbClr val="33CC33"/>
                </a:solidFill>
                <a:latin typeface="Arial Rounded MT Bold" charset="0"/>
              </a:rPr>
              <a:t>Heavy building elements</a:t>
            </a:r>
          </a:p>
          <a:p>
            <a:pPr algn="r"/>
            <a:r>
              <a:rPr lang="en-GB" sz="3200" b="1">
                <a:solidFill>
                  <a:srgbClr val="33CC33"/>
                </a:solidFill>
                <a:latin typeface="Arial Rounded MT Bold" charset="0"/>
              </a:rPr>
              <a:t>store the heat </a:t>
            </a:r>
          </a:p>
          <a:p>
            <a:pPr algn="r"/>
            <a:r>
              <a:rPr lang="en-GB" sz="3200" b="1">
                <a:solidFill>
                  <a:srgbClr val="33CC33"/>
                </a:solidFill>
                <a:latin typeface="Arial Rounded MT Bold" charset="0"/>
              </a:rPr>
              <a:t>and release it later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0" y="2070100"/>
            <a:ext cx="9144000" cy="3159125"/>
          </a:xfrm>
        </p:spPr>
        <p:txBody>
          <a:bodyPr/>
          <a:lstStyle/>
          <a:p>
            <a:r>
              <a:rPr lang="en-US" sz="8000" b="0" dirty="0" err="1">
                <a:latin typeface="Arial Rounded MT Bold" charset="0"/>
              </a:rPr>
              <a:t>Gallions</a:t>
            </a:r>
            <a:r>
              <a:rPr lang="en-US" sz="8000" b="0" dirty="0">
                <a:latin typeface="Arial Rounded MT Bold" charset="0"/>
              </a:rPr>
              <a:t> HA</a:t>
            </a:r>
          </a:p>
        </p:txBody>
      </p:sp>
      <p:sp>
        <p:nvSpPr>
          <p:cNvPr id="51203" name="Rectangle 3"/>
          <p:cNvSpPr>
            <a:spLocks noGrp="1" noChangeArrowheads="1"/>
          </p:cNvSpPr>
          <p:nvPr>
            <p:ph type="subTitle" idx="1"/>
          </p:nvPr>
        </p:nvSpPr>
        <p:spPr>
          <a:xfrm>
            <a:off x="1371600" y="5300663"/>
            <a:ext cx="6400800" cy="1393825"/>
          </a:xfrm>
        </p:spPr>
        <p:txBody>
          <a:bodyPr/>
          <a:lstStyle/>
          <a:p>
            <a:r>
              <a:rPr lang="en-US" sz="3600" b="0">
                <a:solidFill>
                  <a:schemeClr val="folHlink"/>
                </a:solidFill>
                <a:latin typeface="Arial Rounded MT Bold" charset="0"/>
              </a:rPr>
              <a:t>Conservatories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2" descr="GallionsBlock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705600"/>
          </a:xfrm>
          <a:noFill/>
        </p:spPr>
      </p:pic>
      <p:sp>
        <p:nvSpPr>
          <p:cNvPr id="52230" name="Rectangle 3"/>
          <p:cNvSpPr>
            <a:spLocks noGrp="1" noChangeArrowheads="1"/>
          </p:cNvSpPr>
          <p:nvPr>
            <p:ph type="title"/>
          </p:nvPr>
        </p:nvSpPr>
        <p:spPr/>
        <p:txBody>
          <a:bodyPr/>
          <a:lstStyle/>
          <a:p>
            <a:r>
              <a:rPr lang="en-GB" sz="4000" b="0" dirty="0" err="1">
                <a:latin typeface="Arial Rounded MT Bold" charset="0"/>
              </a:rPr>
              <a:t>Gallions</a:t>
            </a:r>
            <a:r>
              <a:rPr lang="en-GB" sz="4000" b="0" dirty="0">
                <a:latin typeface="Arial Rounded MT Bold" charset="0"/>
              </a:rPr>
              <a:t> Housing Association:</a:t>
            </a:r>
            <a:br>
              <a:rPr lang="en-GB" sz="4000" b="0" dirty="0">
                <a:latin typeface="Arial Rounded MT Bold" charset="0"/>
              </a:rPr>
            </a:br>
            <a:r>
              <a:rPr lang="en-GB" sz="4000" b="0" dirty="0">
                <a:latin typeface="Arial Rounded MT Bold" charset="0"/>
              </a:rPr>
              <a:t>Tenants would not choose the conservatory but now they have it would not give it up</a:t>
            </a:r>
            <a:endParaRPr lang="en-US" sz="4000" b="0" dirty="0">
              <a:latin typeface="Arial Rounded MT Bol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6096000" y="25146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GB" sz="4400" b="1">
              <a:solidFill>
                <a:schemeClr val="accent1"/>
              </a:solidFill>
              <a:latin typeface="Arial Rounded MT Bold" charset="0"/>
            </a:endParaRPr>
          </a:p>
        </p:txBody>
      </p:sp>
      <p:sp>
        <p:nvSpPr>
          <p:cNvPr id="28676" name="Text Box 4"/>
          <p:cNvSpPr txBox="1">
            <a:spLocks noChangeArrowheads="1"/>
          </p:cNvSpPr>
          <p:nvPr/>
        </p:nvSpPr>
        <p:spPr bwMode="auto">
          <a:xfrm>
            <a:off x="304800" y="6418263"/>
            <a:ext cx="672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800" b="1">
                <a:solidFill>
                  <a:srgbClr val="33CC33"/>
                </a:solidFill>
                <a:latin typeface="Arial Rounded MT Bold" charset="0"/>
              </a:rPr>
              <a:t>HHP Hockerton Housing Project, Newark, Nottinghamshire</a:t>
            </a:r>
          </a:p>
        </p:txBody>
      </p:sp>
      <p:sp>
        <p:nvSpPr>
          <p:cNvPr id="28677" name="Text Box 5"/>
          <p:cNvSpPr txBox="1">
            <a:spLocks noChangeArrowheads="1"/>
          </p:cNvSpPr>
          <p:nvPr/>
        </p:nvSpPr>
        <p:spPr bwMode="auto">
          <a:xfrm>
            <a:off x="6248400" y="24384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GB" sz="3200" b="1">
              <a:solidFill>
                <a:srgbClr val="33CC33"/>
              </a:solidFill>
              <a:latin typeface="Arial Rounded MT Bold" charset="0"/>
            </a:endParaRPr>
          </a:p>
        </p:txBody>
      </p:sp>
      <p:pic>
        <p:nvPicPr>
          <p:cNvPr id="28678" name="Picture 6" descr="Conser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6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0" y="2070100"/>
            <a:ext cx="9144000" cy="3159125"/>
          </a:xfrm>
        </p:spPr>
        <p:txBody>
          <a:bodyPr/>
          <a:lstStyle/>
          <a:p>
            <a:r>
              <a:rPr lang="en-GB" sz="7200" b="0" dirty="0">
                <a:latin typeface="Arial Rounded MT Bold" charset="0"/>
              </a:rPr>
              <a:t>Conservatories</a:t>
            </a:r>
            <a:br>
              <a:rPr lang="en-GB" sz="7200" b="0" dirty="0">
                <a:latin typeface="Arial Rounded MT Bold" charset="0"/>
              </a:rPr>
            </a:br>
            <a:r>
              <a:rPr lang="en-GB" sz="7200" b="0" dirty="0">
                <a:latin typeface="Arial Rounded MT Bold" charset="0"/>
              </a:rPr>
              <a:t>Gone Wrong</a:t>
            </a:r>
          </a:p>
        </p:txBody>
      </p:sp>
      <p:sp>
        <p:nvSpPr>
          <p:cNvPr id="106499" name="Rectangle 3"/>
          <p:cNvSpPr>
            <a:spLocks noGrp="1" noChangeArrowheads="1"/>
          </p:cNvSpPr>
          <p:nvPr>
            <p:ph type="subTitle" idx="1"/>
          </p:nvPr>
        </p:nvSpPr>
        <p:spPr>
          <a:xfrm>
            <a:off x="0" y="5300663"/>
            <a:ext cx="9144000" cy="1557337"/>
          </a:xfrm>
        </p:spPr>
        <p:txBody>
          <a:bodyPr/>
          <a:lstStyle/>
          <a:p>
            <a:r>
              <a:rPr lang="en-GB" b="0">
                <a:solidFill>
                  <a:schemeClr val="folHlink"/>
                </a:solidFill>
                <a:latin typeface="Arial Rounded MT Bold" charset="0"/>
              </a:rPr>
              <a:t>In the real world</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06498"/>
                                        </p:tgtEl>
                                        <p:attrNameLst>
                                          <p:attrName>style.visibility</p:attrName>
                                        </p:attrNameLst>
                                      </p:cBhvr>
                                      <p:to>
                                        <p:strVal val="visible"/>
                                      </p:to>
                                    </p:set>
                                    <p:animEffect transition="in" filter="fade">
                                      <p:cBhvr>
                                        <p:cTn id="7" dur="1000">
                                          <p:stCondLst>
                                            <p:cond delay="0"/>
                                          </p:stCondLst>
                                        </p:cTn>
                                        <p:tgtEl>
                                          <p:spTgt spid="106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06499">
                                            <p:txEl>
                                              <p:pRg st="0" end="0"/>
                                            </p:txEl>
                                          </p:spTgt>
                                        </p:tgtEl>
                                        <p:attrNameLst>
                                          <p:attrName>style.visibility</p:attrName>
                                        </p:attrNameLst>
                                      </p:cBhvr>
                                      <p:to>
                                        <p:strVal val="visible"/>
                                      </p:to>
                                    </p:set>
                                    <p:animEffect transition="in" filter="fade">
                                      <p:cBhvr>
                                        <p:cTn id="12" dur="1000">
                                          <p:stCondLst>
                                            <p:cond delay="0"/>
                                          </p:stCondLst>
                                        </p:cTn>
                                        <p:tgtEl>
                                          <p:spTgt spid="106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106499"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GB" sz="4000" b="0" dirty="0">
                <a:latin typeface="Arial Rounded MT Bold" charset="0"/>
              </a:rPr>
              <a:t>Conservatories </a:t>
            </a:r>
            <a:br>
              <a:rPr lang="en-GB" sz="4000" b="0" dirty="0">
                <a:latin typeface="Arial Rounded MT Bold" charset="0"/>
              </a:rPr>
            </a:br>
            <a:r>
              <a:rPr lang="en-GB" sz="4000" b="0" dirty="0">
                <a:latin typeface="Arial Rounded MT Bold" charset="0"/>
              </a:rPr>
              <a:t>gone wrong</a:t>
            </a:r>
          </a:p>
        </p:txBody>
      </p:sp>
      <p:sp>
        <p:nvSpPr>
          <p:cNvPr id="54275" name="Rectangle 3"/>
          <p:cNvSpPr>
            <a:spLocks noGrp="1" noChangeArrowheads="1"/>
          </p:cNvSpPr>
          <p:nvPr>
            <p:ph type="body" idx="1"/>
          </p:nvPr>
        </p:nvSpPr>
        <p:spPr/>
        <p:txBody>
          <a:bodyPr/>
          <a:lstStyle/>
          <a:p>
            <a:pPr>
              <a:lnSpc>
                <a:spcPct val="80000"/>
              </a:lnSpc>
            </a:pPr>
            <a:r>
              <a:rPr lang="en-GB" sz="2800" b="0" dirty="0">
                <a:latin typeface="Arial Rounded MT Bold" charset="0"/>
              </a:rPr>
              <a:t>Heated Conservatories (why not Solar?)</a:t>
            </a:r>
          </a:p>
          <a:p>
            <a:pPr>
              <a:lnSpc>
                <a:spcPct val="80000"/>
              </a:lnSpc>
            </a:pPr>
            <a:r>
              <a:rPr lang="en-GB" sz="2800" b="0" dirty="0">
                <a:latin typeface="Arial Rounded MT Bold" charset="0"/>
              </a:rPr>
              <a:t>Radiant Heated Conservatories (under floor heating</a:t>
            </a:r>
            <a:r>
              <a:rPr lang="en-GB" sz="2800" b="0" dirty="0" smtClean="0">
                <a:latin typeface="Arial Rounded MT Bold" charset="0"/>
              </a:rPr>
              <a:t>) radiates upwards to warm objects</a:t>
            </a:r>
            <a:endParaRPr lang="en-GB" sz="2800" b="0" dirty="0">
              <a:latin typeface="Arial Rounded MT Bold" charset="0"/>
            </a:endParaRPr>
          </a:p>
          <a:p>
            <a:pPr>
              <a:lnSpc>
                <a:spcPct val="80000"/>
              </a:lnSpc>
            </a:pPr>
            <a:r>
              <a:rPr lang="en-GB" sz="2800" b="0" dirty="0">
                <a:latin typeface="Arial Rounded MT Bold" charset="0"/>
              </a:rPr>
              <a:t>If there is nothing to hit, the heat goes up and out the glass roof</a:t>
            </a:r>
          </a:p>
          <a:p>
            <a:pPr>
              <a:lnSpc>
                <a:spcPct val="80000"/>
              </a:lnSpc>
            </a:pPr>
            <a:r>
              <a:rPr lang="en-GB" sz="2800" b="0" dirty="0">
                <a:latin typeface="Arial Rounded MT Bold" charset="0"/>
              </a:rPr>
              <a:t>Electrically Heated Conservatories (+++CO</a:t>
            </a:r>
            <a:r>
              <a:rPr lang="en-GB" sz="2800" b="0" baseline="-25000" dirty="0">
                <a:latin typeface="Arial Rounded MT Bold" charset="0"/>
              </a:rPr>
              <a:t>2</a:t>
            </a:r>
            <a:r>
              <a:rPr lang="en-GB" sz="2800" b="0" dirty="0">
                <a:latin typeface="Arial Rounded MT Bold" charset="0"/>
              </a:rPr>
              <a:t>)</a:t>
            </a:r>
          </a:p>
          <a:p>
            <a:pPr>
              <a:lnSpc>
                <a:spcPct val="80000"/>
              </a:lnSpc>
            </a:pPr>
            <a:r>
              <a:rPr lang="en-GB" sz="2800" b="0" dirty="0">
                <a:latin typeface="Arial Rounded MT Bold" charset="0"/>
              </a:rPr>
              <a:t>Conservatories open to remainder of building (Heat gain or heat loss)</a:t>
            </a:r>
          </a:p>
          <a:p>
            <a:pPr>
              <a:lnSpc>
                <a:spcPct val="80000"/>
              </a:lnSpc>
            </a:pPr>
            <a:r>
              <a:rPr lang="en-GB" sz="2800" b="0" dirty="0">
                <a:latin typeface="Arial Rounded MT Bold" charset="0"/>
              </a:rPr>
              <a:t>Conservatories without ventilation (over-heating)</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9266" name="Rectangle 2"/>
          <p:cNvSpPr>
            <a:spLocks noGrp="1" noChangeArrowheads="1"/>
          </p:cNvSpPr>
          <p:nvPr>
            <p:ph type="ctrTitle"/>
          </p:nvPr>
        </p:nvSpPr>
        <p:spPr>
          <a:xfrm>
            <a:off x="0" y="2070100"/>
            <a:ext cx="9144000" cy="3159125"/>
          </a:xfrm>
        </p:spPr>
        <p:txBody>
          <a:bodyPr/>
          <a:lstStyle/>
          <a:p>
            <a:r>
              <a:rPr lang="en-GB" sz="7200" b="0" dirty="0">
                <a:latin typeface="Arial Rounded MT Bold" charset="0"/>
              </a:rPr>
              <a:t>National Botanic Gardens of Wales</a:t>
            </a:r>
          </a:p>
        </p:txBody>
      </p:sp>
      <p:sp>
        <p:nvSpPr>
          <p:cNvPr id="139267" name="Rectangle 3"/>
          <p:cNvSpPr>
            <a:spLocks noGrp="1" noChangeArrowheads="1"/>
          </p:cNvSpPr>
          <p:nvPr>
            <p:ph type="subTitle" idx="1"/>
          </p:nvPr>
        </p:nvSpPr>
        <p:spPr>
          <a:xfrm>
            <a:off x="0" y="5300663"/>
            <a:ext cx="9144000" cy="1557337"/>
          </a:xfrm>
        </p:spPr>
        <p:txBody>
          <a:bodyPr/>
          <a:lstStyle/>
          <a:p>
            <a:r>
              <a:rPr lang="en-GB" b="0">
                <a:solidFill>
                  <a:schemeClr val="folHlink"/>
                </a:solidFill>
                <a:latin typeface="Arial Rounded MT Bold" charset="0"/>
              </a:rPr>
              <a:t>Glass roof</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39266"/>
                                        </p:tgtEl>
                                        <p:attrNameLst>
                                          <p:attrName>style.visibility</p:attrName>
                                        </p:attrNameLst>
                                      </p:cBhvr>
                                      <p:to>
                                        <p:strVal val="visible"/>
                                      </p:to>
                                    </p:set>
                                    <p:animEffect transition="in" filter="fade">
                                      <p:cBhvr>
                                        <p:cTn id="7" dur="1000">
                                          <p:stCondLst>
                                            <p:cond delay="0"/>
                                          </p:stCondLst>
                                        </p:cTn>
                                        <p:tgtEl>
                                          <p:spTgt spid="139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fade">
                                      <p:cBhvr>
                                        <p:cTn id="12" dur="1000">
                                          <p:stCondLst>
                                            <p:cond delay="0"/>
                                          </p:stCondLst>
                                        </p:cTn>
                                        <p:tgtEl>
                                          <p:spTgt spid="139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7"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5741988"/>
            <a:ext cx="9144000" cy="1143000"/>
          </a:xfrm>
        </p:spPr>
        <p:txBody>
          <a:bodyPr/>
          <a:lstStyle/>
          <a:p>
            <a:r>
              <a:rPr lang="en-GB" sz="4000" b="0" dirty="0">
                <a:latin typeface="Arial Rounded MT Bold" charset="0"/>
              </a:rPr>
              <a:t>Glass Roof: gain &amp; loose heat</a:t>
            </a:r>
            <a:br>
              <a:rPr lang="en-GB" sz="4000" b="0" dirty="0">
                <a:latin typeface="Arial Rounded MT Bold" charset="0"/>
              </a:rPr>
            </a:br>
            <a:r>
              <a:rPr lang="en-GB" sz="4000" b="0" dirty="0">
                <a:latin typeface="Arial Rounded MT Bold" charset="0"/>
              </a:rPr>
              <a:t>no solar gain or heat loss control</a:t>
            </a:r>
          </a:p>
        </p:txBody>
      </p:sp>
      <p:pic>
        <p:nvPicPr>
          <p:cNvPr id="56323" name="Picture 3" descr="DCP_289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8675" y="249238"/>
            <a:ext cx="7488238" cy="5411787"/>
          </a:xfrm>
          <a:noFill/>
        </p:spPr>
      </p:pic>
    </p:spTree>
  </p:cSld>
  <p:clrMapOvr>
    <a:masterClrMapping/>
  </p:clrMapOvr>
  <p:transition xmlns:p14="http://schemas.microsoft.com/office/powerpoint/2010/main" advTm="1500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a:xfrm>
            <a:off x="0" y="2070100"/>
            <a:ext cx="9144000" cy="3159125"/>
          </a:xfrm>
        </p:spPr>
        <p:txBody>
          <a:bodyPr/>
          <a:lstStyle/>
          <a:p>
            <a:r>
              <a:rPr lang="en-GB" sz="7200" b="0" dirty="0">
                <a:latin typeface="Arial Rounded MT Bold" charset="0"/>
              </a:rPr>
              <a:t>GLA Head Quarters</a:t>
            </a:r>
          </a:p>
        </p:txBody>
      </p:sp>
      <p:sp>
        <p:nvSpPr>
          <p:cNvPr id="141315" name="Rectangle 3"/>
          <p:cNvSpPr>
            <a:spLocks noGrp="1" noChangeArrowheads="1"/>
          </p:cNvSpPr>
          <p:nvPr>
            <p:ph type="subTitle" idx="1"/>
          </p:nvPr>
        </p:nvSpPr>
        <p:spPr>
          <a:xfrm>
            <a:off x="0" y="5300663"/>
            <a:ext cx="9144000" cy="1557337"/>
          </a:xfrm>
        </p:spPr>
        <p:txBody>
          <a:bodyPr/>
          <a:lstStyle/>
          <a:p>
            <a:r>
              <a:rPr lang="en-GB" b="0">
                <a:solidFill>
                  <a:schemeClr val="folHlink"/>
                </a:solidFill>
                <a:latin typeface="Arial Rounded MT Bold" charset="0"/>
              </a:rPr>
              <a:t>North Facing Conservatory</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41314"/>
                                        </p:tgtEl>
                                        <p:attrNameLst>
                                          <p:attrName>style.visibility</p:attrName>
                                        </p:attrNameLst>
                                      </p:cBhvr>
                                      <p:to>
                                        <p:strVal val="visible"/>
                                      </p:to>
                                    </p:set>
                                    <p:animEffect transition="in" filter="fade">
                                      <p:cBhvr>
                                        <p:cTn id="7" dur="1000">
                                          <p:stCondLst>
                                            <p:cond delay="0"/>
                                          </p:stCondLst>
                                        </p:cTn>
                                        <p:tgtEl>
                                          <p:spTgt spid="141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41315">
                                            <p:txEl>
                                              <p:pRg st="0" end="0"/>
                                            </p:txEl>
                                          </p:spTgt>
                                        </p:tgtEl>
                                        <p:attrNameLst>
                                          <p:attrName>style.visibility</p:attrName>
                                        </p:attrNameLst>
                                      </p:cBhvr>
                                      <p:to>
                                        <p:strVal val="visible"/>
                                      </p:to>
                                    </p:set>
                                    <p:animEffect transition="in" filter="fade">
                                      <p:cBhvr>
                                        <p:cTn id="12" dur="1000">
                                          <p:stCondLst>
                                            <p:cond delay="0"/>
                                          </p:stCondLst>
                                        </p:cTn>
                                        <p:tgtEl>
                                          <p:spTgt spid="141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5"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11188" y="260350"/>
            <a:ext cx="7847012" cy="1143000"/>
          </a:xfrm>
        </p:spPr>
        <p:txBody>
          <a:bodyPr/>
          <a:lstStyle/>
          <a:p>
            <a:r>
              <a:rPr lang="en-GB" sz="4000" b="0" dirty="0">
                <a:latin typeface="Arial Rounded MT Bold" charset="0"/>
              </a:rPr>
              <a:t>North facing </a:t>
            </a:r>
            <a:r>
              <a:rPr lang="en-GB" sz="4000" b="0" dirty="0" smtClean="0">
                <a:latin typeface="Arial Rounded MT Bold" charset="0"/>
              </a:rPr>
              <a:t>conservatory </a:t>
            </a:r>
            <a:br>
              <a:rPr lang="en-GB" sz="4000" b="0" dirty="0" smtClean="0">
                <a:latin typeface="Arial Rounded MT Bold" charset="0"/>
              </a:rPr>
            </a:br>
            <a:r>
              <a:rPr lang="en-GB" sz="4000" b="0" dirty="0" smtClean="0">
                <a:latin typeface="Arial Rounded MT Bold" charset="0"/>
              </a:rPr>
              <a:t>No solar gains just heat losses</a:t>
            </a:r>
            <a:endParaRPr lang="en-GB" sz="4000" b="0" dirty="0">
              <a:latin typeface="Arial Rounded MT Bold" charset="0"/>
            </a:endParaRPr>
          </a:p>
        </p:txBody>
      </p:sp>
      <p:pic>
        <p:nvPicPr>
          <p:cNvPr id="58371" name="Picture 3" descr="bot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 y="1533525"/>
            <a:ext cx="7848600" cy="5208588"/>
          </a:xfrm>
          <a:noFill/>
        </p:spPr>
      </p:pic>
    </p:spTree>
  </p:cSld>
  <p:clrMapOvr>
    <a:masterClrMapping/>
  </p:clrMapOvr>
  <p:transition xmlns:p14="http://schemas.microsoft.com/office/powerpoint/2010/main" advTm="15000"/>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smtClean="0">
                <a:latin typeface="Arial Rounded MT Bold" charset="0"/>
              </a:rPr>
              <a:t>90% UK conservatories heated</a:t>
            </a:r>
            <a:endParaRPr lang="en-US" b="0" dirty="0"/>
          </a:p>
        </p:txBody>
      </p:sp>
      <p:sp>
        <p:nvSpPr>
          <p:cNvPr id="3" name="Content Placeholder 2"/>
          <p:cNvSpPr>
            <a:spLocks noGrp="1"/>
          </p:cNvSpPr>
          <p:nvPr>
            <p:ph idx="1"/>
          </p:nvPr>
        </p:nvSpPr>
        <p:spPr/>
        <p:txBody>
          <a:bodyPr>
            <a:normAutofit fontScale="92500" lnSpcReduction="20000"/>
          </a:bodyPr>
          <a:lstStyle/>
          <a:p>
            <a:pPr lvl="0"/>
            <a:r>
              <a:rPr lang="en-US" b="0" dirty="0" err="1" smtClean="0">
                <a:latin typeface="Arial Rounded MT Bold" charset="0"/>
              </a:rPr>
              <a:t>Underfloor</a:t>
            </a:r>
            <a:r>
              <a:rPr lang="en-US" b="0" dirty="0" smtClean="0">
                <a:latin typeface="Arial Rounded MT Bold" charset="0"/>
              </a:rPr>
              <a:t> Radiant heating</a:t>
            </a:r>
          </a:p>
          <a:p>
            <a:r>
              <a:rPr lang="en-GB" b="0" dirty="0" smtClean="0">
                <a:latin typeface="Arial Rounded MT Bold" charset="0"/>
              </a:rPr>
              <a:t>In terms of fuel use they are like a gushing tap over a gulley</a:t>
            </a:r>
          </a:p>
          <a:p>
            <a:r>
              <a:rPr lang="en-GB" b="0" dirty="0" smtClean="0">
                <a:latin typeface="Arial Rounded MT Bold" charset="0"/>
              </a:rPr>
              <a:t>Significant number have no doors or windows to separate from the rest of the house</a:t>
            </a:r>
          </a:p>
          <a:p>
            <a:r>
              <a:rPr lang="en-GB" b="0" dirty="0" smtClean="0">
                <a:latin typeface="Arial Rounded MT Bold" charset="0"/>
              </a:rPr>
              <a:t>Despite the Building Regulations</a:t>
            </a:r>
          </a:p>
          <a:p>
            <a:pPr lvl="1"/>
            <a:r>
              <a:rPr lang="en-GB" b="0" dirty="0" smtClean="0">
                <a:latin typeface="Arial Rounded MT Bold" charset="0"/>
              </a:rPr>
              <a:t>Winter: Heat loss from house</a:t>
            </a:r>
          </a:p>
          <a:p>
            <a:pPr lvl="1"/>
            <a:r>
              <a:rPr lang="en-GB" b="0" dirty="0" smtClean="0">
                <a:latin typeface="Arial Rounded MT Bold" charset="0"/>
              </a:rPr>
              <a:t>Summer: Heat gain to house</a:t>
            </a:r>
          </a:p>
          <a:p>
            <a:pPr lvl="0"/>
            <a:r>
              <a:rPr lang="en-US" b="0" dirty="0" smtClean="0">
                <a:latin typeface="Arial Rounded MT Bold" charset="0"/>
              </a:rPr>
              <a:t>No hope then</a:t>
            </a:r>
          </a:p>
        </p:txBody>
      </p:sp>
    </p:spTree>
    <p:extLst>
      <p:ext uri="{BB962C8B-B14F-4D97-AF65-F5344CB8AC3E}">
        <p14:creationId xmlns:p14="http://schemas.microsoft.com/office/powerpoint/2010/main" val="45976531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GB" b="0" dirty="0">
                <a:latin typeface="Arial Rounded MT Bold" charset="0"/>
              </a:rPr>
              <a:t>Conservatory Gone Wrong</a:t>
            </a:r>
          </a:p>
        </p:txBody>
      </p:sp>
      <p:sp>
        <p:nvSpPr>
          <p:cNvPr id="60419" name="Rectangle 3"/>
          <p:cNvSpPr>
            <a:spLocks noGrp="1" noChangeArrowheads="1"/>
          </p:cNvSpPr>
          <p:nvPr>
            <p:ph type="body" idx="1"/>
          </p:nvPr>
        </p:nvSpPr>
        <p:spPr/>
        <p:txBody>
          <a:bodyPr/>
          <a:lstStyle/>
          <a:p>
            <a:r>
              <a:rPr lang="en-GB" b="0">
                <a:latin typeface="Arial Rounded MT Bold" charset="0"/>
              </a:rPr>
              <a:t>No boundary between conservatory and accommodation beyond</a:t>
            </a:r>
          </a:p>
          <a:p>
            <a:r>
              <a:rPr lang="en-GB" b="0">
                <a:latin typeface="Arial Rounded MT Bold" charset="0"/>
              </a:rPr>
              <a:t>No thermal mass wall or floor to hold the heat</a:t>
            </a:r>
          </a:p>
          <a:p>
            <a:r>
              <a:rPr lang="en-GB" b="0">
                <a:latin typeface="Arial Rounded MT Bold" charset="0"/>
              </a:rPr>
              <a:t>No entry or exit ventilation in glazed roof</a:t>
            </a:r>
          </a:p>
          <a:p>
            <a:r>
              <a:rPr lang="en-GB" b="0">
                <a:latin typeface="Arial Rounded MT Bold" charset="0"/>
              </a:rPr>
              <a:t>No Solar shading (externally is best)</a:t>
            </a:r>
          </a:p>
          <a:p>
            <a:r>
              <a:rPr lang="en-GB" b="0">
                <a:latin typeface="Arial Rounded MT Bold" charset="0"/>
              </a:rPr>
              <a:t>Tenant fitted Air Conditioning</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0" y="2070100"/>
            <a:ext cx="9144000" cy="3159125"/>
          </a:xfrm>
        </p:spPr>
        <p:txBody>
          <a:bodyPr/>
          <a:lstStyle/>
          <a:p>
            <a:r>
              <a:rPr lang="en-US" sz="8000" b="0" dirty="0" smtClean="0">
                <a:latin typeface="Arial Rounded MT Bold" charset="0"/>
              </a:rPr>
              <a:t>Swaffham </a:t>
            </a:r>
            <a:br>
              <a:rPr lang="en-US" sz="8000" b="0" dirty="0" smtClean="0">
                <a:latin typeface="Arial Rounded MT Bold" charset="0"/>
              </a:rPr>
            </a:br>
            <a:r>
              <a:rPr lang="en-US" sz="8000" b="0" dirty="0" smtClean="0">
                <a:latin typeface="Arial Rounded MT Bold" charset="0"/>
              </a:rPr>
              <a:t>Wind Turbine </a:t>
            </a:r>
            <a:br>
              <a:rPr lang="en-US" sz="8000" b="0" dirty="0" smtClean="0">
                <a:latin typeface="Arial Rounded MT Bold" charset="0"/>
              </a:rPr>
            </a:br>
            <a:r>
              <a:rPr lang="en-US" sz="8000" b="0" dirty="0" smtClean="0">
                <a:latin typeface="Arial Rounded MT Bold" charset="0"/>
              </a:rPr>
              <a:t>Visitors </a:t>
            </a:r>
            <a:r>
              <a:rPr lang="en-US" sz="8000" b="0" dirty="0">
                <a:latin typeface="Arial Rounded MT Bold" charset="0"/>
              </a:rPr>
              <a:t>C</a:t>
            </a:r>
            <a:r>
              <a:rPr lang="en-US" sz="8000" b="0" dirty="0" smtClean="0">
                <a:latin typeface="Arial Rounded MT Bold" charset="0"/>
              </a:rPr>
              <a:t>entre</a:t>
            </a:r>
            <a:endParaRPr lang="en-US" sz="8000" b="0" dirty="0">
              <a:latin typeface="Arial Rounded MT Bold" charset="0"/>
            </a:endParaRPr>
          </a:p>
        </p:txBody>
      </p:sp>
      <p:sp>
        <p:nvSpPr>
          <p:cNvPr id="51203" name="Rectangle 3"/>
          <p:cNvSpPr>
            <a:spLocks noGrp="1" noChangeArrowheads="1"/>
          </p:cNvSpPr>
          <p:nvPr>
            <p:ph type="subTitle" idx="1"/>
          </p:nvPr>
        </p:nvSpPr>
        <p:spPr>
          <a:xfrm>
            <a:off x="0" y="5805264"/>
            <a:ext cx="9144000" cy="889224"/>
          </a:xfrm>
        </p:spPr>
        <p:txBody>
          <a:bodyPr/>
          <a:lstStyle/>
          <a:p>
            <a:r>
              <a:rPr lang="en-GB" sz="3600" b="0" dirty="0" smtClean="0">
                <a:solidFill>
                  <a:schemeClr val="accent2">
                    <a:lumMod val="20000"/>
                    <a:lumOff val="80000"/>
                  </a:schemeClr>
                </a:solidFill>
                <a:latin typeface="Arial Rounded MT Bold" charset="0"/>
              </a:rPr>
              <a:t>Conservatory </a:t>
            </a:r>
            <a:r>
              <a:rPr lang="en-GB" sz="3600" b="0" dirty="0">
                <a:solidFill>
                  <a:schemeClr val="accent2">
                    <a:lumMod val="20000"/>
                    <a:lumOff val="80000"/>
                  </a:schemeClr>
                </a:solidFill>
                <a:latin typeface="Arial Rounded MT Bold" charset="0"/>
              </a:rPr>
              <a:t>design gone </a:t>
            </a:r>
            <a:r>
              <a:rPr lang="en-GB" sz="3600" b="0" dirty="0" smtClean="0">
                <a:solidFill>
                  <a:schemeClr val="accent2">
                    <a:lumMod val="20000"/>
                    <a:lumOff val="80000"/>
                  </a:schemeClr>
                </a:solidFill>
                <a:latin typeface="Arial Rounded MT Bold" charset="0"/>
              </a:rPr>
              <a:t>wrong</a:t>
            </a:r>
            <a:endParaRPr lang="en-US" sz="3600" b="0" dirty="0">
              <a:solidFill>
                <a:schemeClr val="accent2">
                  <a:lumMod val="20000"/>
                  <a:lumOff val="80000"/>
                </a:schemeClr>
              </a:solidFill>
              <a:latin typeface="Arial Rounded MT Bold" charset="0"/>
            </a:endParaRPr>
          </a:p>
        </p:txBody>
      </p:sp>
    </p:spTree>
    <p:extLst>
      <p:ext uri="{BB962C8B-B14F-4D97-AF65-F5344CB8AC3E}">
        <p14:creationId xmlns:p14="http://schemas.microsoft.com/office/powerpoint/2010/main" val="29254035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4" name="Picture 4" descr="DCP_25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1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p:cNvSpPr>
            <a:spLocks noGrp="1" noChangeArrowheads="1"/>
          </p:cNvSpPr>
          <p:nvPr>
            <p:ph type="title"/>
          </p:nvPr>
        </p:nvSpPr>
        <p:spPr>
          <a:xfrm>
            <a:off x="4572000" y="1330325"/>
            <a:ext cx="4572000" cy="4114800"/>
          </a:xfrm>
        </p:spPr>
        <p:txBody>
          <a:bodyPr/>
          <a:lstStyle/>
          <a:p>
            <a:r>
              <a:rPr lang="en-GB" sz="4000" b="0" dirty="0" smtClean="0">
                <a:latin typeface="Arial Rounded MT Bold" charset="0"/>
              </a:rPr>
              <a:t>South facing lean-to solar heat gain </a:t>
            </a:r>
            <a:br>
              <a:rPr lang="en-GB" sz="4000" b="0" dirty="0" smtClean="0">
                <a:latin typeface="Arial Rounded MT Bold" charset="0"/>
              </a:rPr>
            </a:br>
            <a:r>
              <a:rPr lang="en-GB" sz="4000" b="0" dirty="0" smtClean="0">
                <a:latin typeface="Arial Rounded MT Bold" charset="0"/>
              </a:rPr>
              <a:t>External shading helps</a:t>
            </a:r>
            <a:br>
              <a:rPr lang="en-GB" sz="4000" b="0" dirty="0" smtClean="0">
                <a:latin typeface="Arial Rounded MT Bold" charset="0"/>
              </a:rPr>
            </a:br>
            <a:r>
              <a:rPr lang="en-GB" sz="4000" b="0" dirty="0">
                <a:latin typeface="Arial Rounded MT Bold" charset="0"/>
              </a:rPr>
              <a:t>N</a:t>
            </a:r>
            <a:r>
              <a:rPr lang="en-GB" sz="4000" b="0" dirty="0" smtClean="0">
                <a:latin typeface="Arial Rounded MT Bold" charset="0"/>
              </a:rPr>
              <a:t>o ventilation Thermal mass flooring on show between furniture</a:t>
            </a:r>
            <a:endParaRPr lang="en-GB" sz="4000" b="0" dirty="0">
              <a:latin typeface="Arial Rounded MT Bold" charset="0"/>
            </a:endParaRPr>
          </a:p>
        </p:txBody>
      </p:sp>
    </p:spTree>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00013"/>
            <a:ext cx="9144000" cy="1143001"/>
          </a:xfrm>
        </p:spPr>
        <p:txBody>
          <a:bodyPr/>
          <a:lstStyle/>
          <a:p>
            <a:r>
              <a:rPr lang="en-GB" b="0">
                <a:latin typeface="Arial Rounded MT Bold" charset="0"/>
              </a:rPr>
              <a:t>Green</a:t>
            </a:r>
            <a:r>
              <a:rPr lang="en-GB" b="0">
                <a:solidFill>
                  <a:schemeClr val="accent2"/>
                </a:solidFill>
                <a:latin typeface="Arial Rounded MT Bold" charset="0"/>
              </a:rPr>
              <a:t>Spec</a:t>
            </a:r>
            <a:r>
              <a:rPr lang="en-GB" b="0">
                <a:latin typeface="Arial Rounded MT Bold" charset="0"/>
              </a:rPr>
              <a:t> CPD Seminar Series </a:t>
            </a:r>
          </a:p>
        </p:txBody>
      </p:sp>
      <p:sp>
        <p:nvSpPr>
          <p:cNvPr id="19459" name="Rectangle 3"/>
          <p:cNvSpPr>
            <a:spLocks noGrp="1" noChangeArrowheads="1"/>
          </p:cNvSpPr>
          <p:nvPr>
            <p:ph type="body" idx="1"/>
          </p:nvPr>
        </p:nvSpPr>
        <p:spPr>
          <a:xfrm>
            <a:off x="685800" y="981075"/>
            <a:ext cx="8458200" cy="5876925"/>
          </a:xfrm>
        </p:spPr>
        <p:txBody>
          <a:bodyPr/>
          <a:lstStyle/>
          <a:p>
            <a:pPr>
              <a:lnSpc>
                <a:spcPct val="90000"/>
              </a:lnSpc>
            </a:pPr>
            <a:r>
              <a:rPr lang="en-GB" sz="2400" b="0">
                <a:latin typeface="Arial Rounded MT Bold" charset="0"/>
              </a:rPr>
              <a:t>Educational Objective:</a:t>
            </a:r>
          </a:p>
          <a:p>
            <a:pPr lvl="1">
              <a:lnSpc>
                <a:spcPct val="90000"/>
              </a:lnSpc>
            </a:pPr>
            <a:r>
              <a:rPr lang="en-GB" sz="2000" b="0">
                <a:latin typeface="Arial Rounded MT Bold" charset="0"/>
              </a:rPr>
              <a:t>Comprehensive introduction to subject: </a:t>
            </a:r>
            <a:r>
              <a:rPr lang="en-GB" sz="2000" b="0">
                <a:solidFill>
                  <a:schemeClr val="bg1"/>
                </a:solidFill>
                <a:latin typeface="Arial Rounded MT Bold" charset="0"/>
              </a:rPr>
              <a:t>Conservatories and thermal mass</a:t>
            </a:r>
          </a:p>
          <a:p>
            <a:pPr lvl="1">
              <a:lnSpc>
                <a:spcPct val="90000"/>
              </a:lnSpc>
            </a:pPr>
            <a:r>
              <a:rPr lang="en-GB" sz="2000" b="0">
                <a:latin typeface="Arial Rounded MT Bold" charset="0"/>
              </a:rPr>
              <a:t>emphasis on environmentally sustainable solutions</a:t>
            </a:r>
          </a:p>
          <a:p>
            <a:pPr lvl="1">
              <a:lnSpc>
                <a:spcPct val="90000"/>
              </a:lnSpc>
            </a:pPr>
            <a:r>
              <a:rPr lang="en-GB" sz="2000" b="0">
                <a:latin typeface="Arial Rounded MT Bold" charset="0"/>
              </a:rPr>
              <a:t>design primer: addressing principles and solutions</a:t>
            </a:r>
          </a:p>
          <a:p>
            <a:pPr lvl="1">
              <a:lnSpc>
                <a:spcPct val="90000"/>
              </a:lnSpc>
            </a:pPr>
            <a:r>
              <a:rPr lang="en-GB" sz="2000" b="0">
                <a:latin typeface="Arial Rounded MT Bold" charset="0"/>
              </a:rPr>
              <a:t>technically rich: materials, construction, services &amp; testing</a:t>
            </a:r>
          </a:p>
          <a:p>
            <a:pPr lvl="1">
              <a:lnSpc>
                <a:spcPct val="90000"/>
              </a:lnSpc>
            </a:pPr>
            <a:r>
              <a:rPr lang="en-GB" sz="2000" b="0">
                <a:latin typeface="Arial Rounded MT Bold" charset="0"/>
              </a:rPr>
              <a:t>Related Green</a:t>
            </a:r>
            <a:r>
              <a:rPr lang="en-GB" sz="2000" b="0">
                <a:solidFill>
                  <a:schemeClr val="accent2"/>
                </a:solidFill>
                <a:latin typeface="Arial Rounded MT Bold" charset="0"/>
              </a:rPr>
              <a:t>Spec</a:t>
            </a:r>
            <a:r>
              <a:rPr lang="en-GB" sz="2000" b="0">
                <a:latin typeface="Arial Rounded MT Bold" charset="0"/>
              </a:rPr>
              <a:t> CPD Seminars indicated</a:t>
            </a:r>
          </a:p>
          <a:p>
            <a:pPr lvl="1">
              <a:lnSpc>
                <a:spcPct val="90000"/>
              </a:lnSpc>
            </a:pPr>
            <a:r>
              <a:rPr lang="en-GB" sz="2000" b="0">
                <a:latin typeface="Arial Rounded MT Bold" charset="0"/>
              </a:rPr>
              <a:t>Questions and answers for each subtopic in file 10</a:t>
            </a:r>
          </a:p>
          <a:p>
            <a:pPr>
              <a:lnSpc>
                <a:spcPct val="90000"/>
              </a:lnSpc>
            </a:pPr>
            <a:r>
              <a:rPr lang="en-GB" sz="2400" b="0">
                <a:latin typeface="Arial Rounded MT Bold" charset="0"/>
              </a:rPr>
              <a:t>Audience:</a:t>
            </a:r>
          </a:p>
          <a:p>
            <a:pPr lvl="1">
              <a:lnSpc>
                <a:spcPct val="90000"/>
              </a:lnSpc>
            </a:pPr>
            <a:r>
              <a:rPr lang="en-GB" sz="2000" b="0">
                <a:latin typeface="Arial Rounded MT Bold" charset="0"/>
              </a:rPr>
              <a:t>Architecture Students Part 1 Year 2, Part 2 Year 1</a:t>
            </a:r>
          </a:p>
          <a:p>
            <a:pPr lvl="1">
              <a:lnSpc>
                <a:spcPct val="90000"/>
              </a:lnSpc>
            </a:pPr>
            <a:r>
              <a:rPr lang="en-GB" sz="2000" b="0">
                <a:latin typeface="Arial Rounded MT Bold" charset="0"/>
              </a:rPr>
              <a:t>CPD update for all levels of experience &amp; knowledge</a:t>
            </a:r>
          </a:p>
          <a:p>
            <a:pPr>
              <a:lnSpc>
                <a:spcPct val="90000"/>
              </a:lnSpc>
            </a:pPr>
            <a:r>
              <a:rPr lang="en-GB" sz="2400" b="0">
                <a:latin typeface="Arial Rounded MT Bold" charset="0"/>
              </a:rPr>
              <a:t>Delivery: </a:t>
            </a:r>
          </a:p>
          <a:p>
            <a:pPr lvl="1">
              <a:lnSpc>
                <a:spcPct val="90000"/>
              </a:lnSpc>
            </a:pPr>
            <a:r>
              <a:rPr lang="en-GB" sz="2000" b="0">
                <a:latin typeface="Arial Rounded MT Bold" charset="0"/>
              </a:rPr>
              <a:t>20 minutes depending upon audience participation</a:t>
            </a:r>
          </a:p>
          <a:p>
            <a:pPr lvl="1">
              <a:lnSpc>
                <a:spcPct val="90000"/>
              </a:lnSpc>
            </a:pPr>
            <a:r>
              <a:rPr lang="en-GB" sz="2000" b="0">
                <a:latin typeface="Arial Rounded MT Bold" charset="0"/>
              </a:rPr>
              <a:t>Reading 10 minutes</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DCP_2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0"/>
            <a:ext cx="5364162"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descr="DCP_25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538538"/>
            <a:ext cx="5003800"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p:cNvSpPr>
            <a:spLocks noGrp="1" noChangeArrowheads="1"/>
          </p:cNvSpPr>
          <p:nvPr>
            <p:ph type="title"/>
          </p:nvPr>
        </p:nvSpPr>
        <p:spPr>
          <a:xfrm>
            <a:off x="-71437" y="1268760"/>
            <a:ext cx="3851275" cy="4114800"/>
          </a:xfrm>
        </p:spPr>
        <p:txBody>
          <a:bodyPr/>
          <a:lstStyle/>
          <a:p>
            <a:r>
              <a:rPr lang="en-GB" sz="4000" b="0" dirty="0" smtClean="0">
                <a:latin typeface="Arial Rounded MT Bold" charset="0"/>
              </a:rPr>
              <a:t>No thermal mass in back wall plasterboard partitions</a:t>
            </a:r>
            <a:br>
              <a:rPr lang="en-GB" sz="4000" b="0" dirty="0" smtClean="0">
                <a:latin typeface="Arial Rounded MT Bold" charset="0"/>
              </a:rPr>
            </a:br>
            <a:r>
              <a:rPr lang="en-GB" sz="4000" b="0" dirty="0" smtClean="0">
                <a:latin typeface="Arial Rounded MT Bold" charset="0"/>
              </a:rPr>
              <a:t>No </a:t>
            </a:r>
            <a:r>
              <a:rPr lang="en-GB" sz="4000" b="0" dirty="0">
                <a:latin typeface="Arial Rounded MT Bold" charset="0"/>
              </a:rPr>
              <a:t>ventilation</a:t>
            </a:r>
            <a:br>
              <a:rPr lang="en-GB" sz="4000" b="0" dirty="0">
                <a:latin typeface="Arial Rounded MT Bold" charset="0"/>
              </a:rPr>
            </a:br>
            <a:r>
              <a:rPr lang="en-GB" sz="4000" b="0" dirty="0">
                <a:latin typeface="Arial Rounded MT Bold" charset="0"/>
              </a:rPr>
              <a:t>Tenant fitted</a:t>
            </a:r>
            <a:br>
              <a:rPr lang="en-GB" sz="4000" b="0" dirty="0">
                <a:latin typeface="Arial Rounded MT Bold" charset="0"/>
              </a:rPr>
            </a:br>
            <a:r>
              <a:rPr lang="en-GB" sz="4000" b="0" dirty="0">
                <a:latin typeface="Arial Rounded MT Bold" charset="0"/>
              </a:rPr>
              <a:t>Air-conditioning</a:t>
            </a:r>
          </a:p>
        </p:txBody>
      </p:sp>
    </p:spTree>
    <p:extLst>
      <p:ext uri="{BB962C8B-B14F-4D97-AF65-F5344CB8AC3E}">
        <p14:creationId xmlns:p14="http://schemas.microsoft.com/office/powerpoint/2010/main" val="1564169446"/>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0" y="2070100"/>
            <a:ext cx="9144000" cy="3159125"/>
          </a:xfrm>
        </p:spPr>
        <p:txBody>
          <a:bodyPr/>
          <a:lstStyle/>
          <a:p>
            <a:r>
              <a:rPr lang="en-US" sz="7200" b="0" dirty="0">
                <a:latin typeface="Arial Rounded MT Bold" charset="0"/>
              </a:rPr>
              <a:t>1NTEGER @ BRE</a:t>
            </a:r>
            <a:br>
              <a:rPr lang="en-US" sz="7200" b="0" dirty="0">
                <a:latin typeface="Arial Rounded MT Bold" charset="0"/>
              </a:rPr>
            </a:br>
            <a:r>
              <a:rPr lang="en-US" sz="7200" b="0" dirty="0">
                <a:latin typeface="Arial Rounded MT Bold" charset="0"/>
              </a:rPr>
              <a:t>Intelligent &amp; green</a:t>
            </a:r>
          </a:p>
        </p:txBody>
      </p:sp>
      <p:sp>
        <p:nvSpPr>
          <p:cNvPr id="62467" name="Rectangle 3"/>
          <p:cNvSpPr>
            <a:spLocks noGrp="1" noChangeArrowheads="1"/>
          </p:cNvSpPr>
          <p:nvPr>
            <p:ph type="subTitle" idx="1"/>
          </p:nvPr>
        </p:nvSpPr>
        <p:spPr>
          <a:xfrm>
            <a:off x="0" y="5300663"/>
            <a:ext cx="9144000" cy="1393825"/>
          </a:xfrm>
        </p:spPr>
        <p:txBody>
          <a:bodyPr/>
          <a:lstStyle/>
          <a:p>
            <a:pPr>
              <a:lnSpc>
                <a:spcPct val="80000"/>
              </a:lnSpc>
            </a:pPr>
            <a:r>
              <a:rPr lang="en-US" sz="2400" b="0">
                <a:solidFill>
                  <a:schemeClr val="folHlink"/>
                </a:solidFill>
                <a:latin typeface="Arial Rounded MT Bold" charset="0"/>
              </a:rPr>
              <a:t>Not very intelligent Conservatory:</a:t>
            </a:r>
            <a:br>
              <a:rPr lang="en-US" sz="2400" b="0">
                <a:solidFill>
                  <a:schemeClr val="folHlink"/>
                </a:solidFill>
                <a:latin typeface="Arial Rounded MT Bold" charset="0"/>
              </a:rPr>
            </a:br>
            <a:r>
              <a:rPr lang="en-US" sz="2400" b="0">
                <a:solidFill>
                  <a:schemeClr val="folHlink"/>
                </a:solidFill>
                <a:latin typeface="Arial Rounded MT Bold" charset="0"/>
              </a:rPr>
              <a:t>Secure all-weather garden</a:t>
            </a:r>
            <a:br>
              <a:rPr lang="en-US" sz="2400" b="0">
                <a:solidFill>
                  <a:schemeClr val="folHlink"/>
                </a:solidFill>
                <a:latin typeface="Arial Rounded MT Bold" charset="0"/>
              </a:rPr>
            </a:br>
            <a:r>
              <a:rPr lang="en-US" sz="2400" b="0">
                <a:solidFill>
                  <a:schemeClr val="folHlink"/>
                </a:solidFill>
                <a:latin typeface="Arial Rounded MT Bold" charset="0"/>
              </a:rPr>
              <a:t>single glazed and double to house but open at top floor</a:t>
            </a:r>
            <a:br>
              <a:rPr lang="en-US" sz="2400" b="0">
                <a:solidFill>
                  <a:schemeClr val="folHlink"/>
                </a:solidFill>
                <a:latin typeface="Arial Rounded MT Bold" charset="0"/>
              </a:rPr>
            </a:br>
            <a:r>
              <a:rPr lang="en-US" sz="2400" b="0">
                <a:solidFill>
                  <a:schemeClr val="folHlink"/>
                </a:solidFill>
                <a:latin typeface="Arial Rounded MT Bold" charset="0"/>
              </a:rPr>
              <a:t>Some solar shading, some planting</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3" name="Picture 2" descr="cassidyjMyDocumentsMailShotresource05AugBRE_filesIntegerMA11891353-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518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Grp="1" noChangeArrowheads="1"/>
          </p:cNvSpPr>
          <p:nvPr>
            <p:ph type="title" idx="4294967295"/>
          </p:nvPr>
        </p:nvSpPr>
        <p:spPr>
          <a:xfrm>
            <a:off x="0" y="0"/>
            <a:ext cx="4572000" cy="6858000"/>
          </a:xfrm>
        </p:spPr>
        <p:txBody>
          <a:bodyPr/>
          <a:lstStyle/>
          <a:p>
            <a:r>
              <a:rPr lang="en-GB" sz="3600" b="0" dirty="0">
                <a:latin typeface="Arial Rounded MT Bold" charset="0"/>
              </a:rPr>
              <a:t>1NTEGER house conservatory at BRE is not all that </a:t>
            </a:r>
            <a:r>
              <a:rPr lang="en-GB" sz="3600" b="0" dirty="0" smtClean="0">
                <a:latin typeface="Arial Rounded MT Bold" charset="0"/>
              </a:rPr>
              <a:t/>
            </a:r>
            <a:br>
              <a:rPr lang="en-GB" sz="3600" b="0" dirty="0" smtClean="0">
                <a:latin typeface="Arial Rounded MT Bold" charset="0"/>
              </a:rPr>
            </a:br>
            <a:r>
              <a:rPr lang="en-GB" sz="3600" b="0" dirty="0" smtClean="0">
                <a:latin typeface="Arial Rounded MT Bold" charset="0"/>
              </a:rPr>
              <a:t>it </a:t>
            </a:r>
            <a:r>
              <a:rPr lang="en-GB" sz="3600" b="0" dirty="0">
                <a:latin typeface="Arial Rounded MT Bold" charset="0"/>
              </a:rPr>
              <a:t>could be</a:t>
            </a:r>
            <a:br>
              <a:rPr lang="en-GB" sz="3600" b="0" dirty="0">
                <a:latin typeface="Arial Rounded MT Bold" charset="0"/>
              </a:rPr>
            </a:br>
            <a:r>
              <a:rPr lang="en-GB" sz="3600" b="0" dirty="0">
                <a:latin typeface="Arial Rounded MT Bold" charset="0"/>
              </a:rPr>
              <a:t>Single glazed</a:t>
            </a:r>
            <a:br>
              <a:rPr lang="en-GB" sz="3600" b="0" dirty="0">
                <a:latin typeface="Arial Rounded MT Bold" charset="0"/>
              </a:rPr>
            </a:br>
            <a:r>
              <a:rPr lang="en-GB" sz="3600" b="0" dirty="0">
                <a:latin typeface="Arial Rounded MT Bold" charset="0"/>
              </a:rPr>
              <a:t>No thermal mass back wall,</a:t>
            </a:r>
            <a:br>
              <a:rPr lang="en-GB" sz="3600" b="0" dirty="0">
                <a:latin typeface="Arial Rounded MT Bold" charset="0"/>
              </a:rPr>
            </a:br>
            <a:r>
              <a:rPr lang="en-GB" sz="3600" b="0" dirty="0">
                <a:latin typeface="Arial Rounded MT Bold" charset="0"/>
              </a:rPr>
              <a:t>open to living accommodation </a:t>
            </a:r>
            <a:r>
              <a:rPr lang="en-GB" sz="3600" b="0" dirty="0" smtClean="0">
                <a:latin typeface="Arial Rounded MT Bold" charset="0"/>
              </a:rPr>
              <a:t/>
            </a:r>
            <a:br>
              <a:rPr lang="en-GB" sz="3600" b="0" dirty="0" smtClean="0">
                <a:latin typeface="Arial Rounded MT Bold" charset="0"/>
              </a:rPr>
            </a:br>
            <a:r>
              <a:rPr lang="en-GB" sz="3600" b="0" dirty="0" smtClean="0">
                <a:latin typeface="Arial Rounded MT Bold" charset="0"/>
              </a:rPr>
              <a:t>on </a:t>
            </a:r>
            <a:r>
              <a:rPr lang="en-GB" sz="3600" b="0" dirty="0">
                <a:latin typeface="Arial Rounded MT Bold" charset="0"/>
              </a:rPr>
              <a:t>top floor.</a:t>
            </a:r>
            <a:br>
              <a:rPr lang="en-GB" sz="3600" b="0" dirty="0">
                <a:latin typeface="Arial Rounded MT Bold" charset="0"/>
              </a:rPr>
            </a:br>
            <a:r>
              <a:rPr lang="en-GB" sz="3600" b="0" dirty="0">
                <a:latin typeface="Arial Rounded MT Bold" charset="0"/>
              </a:rPr>
              <a:t>Just sheltered </a:t>
            </a:r>
            <a:r>
              <a:rPr lang="en-GB" sz="3600" b="0" dirty="0" smtClean="0">
                <a:latin typeface="Arial Rounded MT Bold" charset="0"/>
              </a:rPr>
              <a:t>outdoor </a:t>
            </a:r>
            <a:r>
              <a:rPr lang="en-GB" sz="3600" b="0" dirty="0">
                <a:latin typeface="Arial Rounded MT Bold" charset="0"/>
              </a:rPr>
              <a:t>space</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fade">
                                      <p:cBhvr>
                                        <p:cTn id="7" dur="20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4464050" cy="6858000"/>
        </p:xfrm>
        <a:graphic>
          <a:graphicData uri="http://schemas.openxmlformats.org/presentationml/2006/ole">
            <mc:AlternateContent xmlns:mc="http://schemas.openxmlformats.org/markup-compatibility/2006">
              <mc:Choice xmlns:v="urn:schemas-microsoft-com:vml" Requires="v">
                <p:oleObj spid="_x0000_s5136" name="Clip" r:id="rId4" imgW="5057143" imgH="7771429" progId="MS_ClipArt_Gallery.2">
                  <p:embed/>
                </p:oleObj>
              </mc:Choice>
              <mc:Fallback>
                <p:oleObj name="Clip" r:id="rId4" imgW="5057143" imgH="7771429"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640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3" name="Rectangle 3"/>
          <p:cNvSpPr>
            <a:spLocks noGrp="1" noChangeArrowheads="1"/>
          </p:cNvSpPr>
          <p:nvPr>
            <p:ph type="title"/>
          </p:nvPr>
        </p:nvSpPr>
        <p:spPr>
          <a:xfrm>
            <a:off x="4572000" y="609600"/>
            <a:ext cx="4572000" cy="6248400"/>
          </a:xfrm>
        </p:spPr>
        <p:txBody>
          <a:bodyPr/>
          <a:lstStyle/>
          <a:p>
            <a:r>
              <a:rPr lang="en-GB" b="0" dirty="0">
                <a:latin typeface="Arial Rounded MT Bold" charset="0"/>
              </a:rPr>
              <a:t>Opening vents in side walls of conservatory</a:t>
            </a:r>
            <a:br>
              <a:rPr lang="en-GB" b="0" dirty="0">
                <a:latin typeface="Arial Rounded MT Bold" charset="0"/>
              </a:rPr>
            </a:br>
            <a:r>
              <a:rPr lang="en-GB" b="0" dirty="0">
                <a:latin typeface="Arial Rounded MT Bold" charset="0"/>
              </a:rPr>
              <a:t>but only half way up the height of the conservatory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0" y="-26988"/>
          <a:ext cx="9144000" cy="6042026"/>
        </p:xfrm>
        <a:graphic>
          <a:graphicData uri="http://schemas.openxmlformats.org/presentationml/2006/ole">
            <mc:AlternateContent xmlns:mc="http://schemas.openxmlformats.org/markup-compatibility/2006">
              <mc:Choice xmlns:v="urn:schemas-microsoft-com:vml" Requires="v">
                <p:oleObj spid="_x0000_s6160" name="Clip" r:id="rId4" imgW="8533333" imgH="5638095" progId="MS_ClipArt_Gallery.2">
                  <p:embed/>
                </p:oleObj>
              </mc:Choice>
              <mc:Fallback>
                <p:oleObj name="Clip" r:id="rId4" imgW="8533333" imgH="5638095"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988"/>
                        <a:ext cx="9144000" cy="6042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147" name="Rectangle 3"/>
          <p:cNvSpPr>
            <a:spLocks noGrp="1" noChangeArrowheads="1"/>
          </p:cNvSpPr>
          <p:nvPr>
            <p:ph type="title"/>
          </p:nvPr>
        </p:nvSpPr>
        <p:spPr>
          <a:xfrm>
            <a:off x="0" y="5835650"/>
            <a:ext cx="9144000" cy="1143000"/>
          </a:xfrm>
        </p:spPr>
        <p:txBody>
          <a:bodyPr/>
          <a:lstStyle/>
          <a:p>
            <a:pPr algn="l"/>
            <a:r>
              <a:rPr lang="en-GB" sz="3200" b="0" dirty="0">
                <a:latin typeface="Arial Rounded MT Bold" charset="0"/>
              </a:rPr>
              <a:t>Thermostat control piston actuated vents</a:t>
            </a:r>
            <a:br>
              <a:rPr lang="en-GB" sz="3200" b="0" dirty="0">
                <a:latin typeface="Arial Rounded MT Bold" charset="0"/>
              </a:rPr>
            </a:br>
            <a:r>
              <a:rPr lang="en-GB" sz="3200" b="0" dirty="0">
                <a:latin typeface="Arial Rounded MT Bold" charset="0"/>
              </a:rPr>
              <a:t>Thermostat at high level? Vents at mid level</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6513" y="0"/>
          <a:ext cx="4495801" cy="6858000"/>
        </p:xfrm>
        <a:graphic>
          <a:graphicData uri="http://schemas.openxmlformats.org/presentationml/2006/ole">
            <mc:AlternateContent xmlns:mc="http://schemas.openxmlformats.org/markup-compatibility/2006">
              <mc:Choice xmlns:v="urn:schemas-microsoft-com:vml" Requires="v">
                <p:oleObj spid="_x0000_s7185" name="Clip" r:id="rId4" imgW="5095238" imgH="7771429" progId="MS_ClipArt_Gallery.2">
                  <p:embed/>
                </p:oleObj>
              </mc:Choice>
              <mc:Fallback>
                <p:oleObj name="Clip" r:id="rId4" imgW="5095238" imgH="7771429"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0"/>
                        <a:ext cx="4495801"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171" name="Rectangle 3"/>
          <p:cNvSpPr>
            <a:spLocks noGrp="1" noChangeArrowheads="1"/>
          </p:cNvSpPr>
          <p:nvPr>
            <p:ph type="title"/>
          </p:nvPr>
        </p:nvSpPr>
        <p:spPr>
          <a:xfrm>
            <a:off x="4572000" y="0"/>
            <a:ext cx="4572000" cy="6858000"/>
          </a:xfrm>
        </p:spPr>
        <p:txBody>
          <a:bodyPr/>
          <a:lstStyle/>
          <a:p>
            <a:r>
              <a:rPr lang="en-GB" sz="4000" b="0" dirty="0">
                <a:latin typeface="Arial Rounded MT Bold" charset="0"/>
              </a:rPr>
              <a:t>Doors: </a:t>
            </a:r>
            <a:br>
              <a:rPr lang="en-GB" sz="4000" b="0" dirty="0">
                <a:latin typeface="Arial Rounded MT Bold" charset="0"/>
              </a:rPr>
            </a:br>
            <a:r>
              <a:rPr lang="en-GB" sz="4000" b="0" dirty="0">
                <a:latin typeface="Arial Rounded MT Bold" charset="0"/>
              </a:rPr>
              <a:t>provide low level ventilation Windows: </a:t>
            </a:r>
            <a:br>
              <a:rPr lang="en-GB" sz="4000" b="0" dirty="0">
                <a:latin typeface="Arial Rounded MT Bold" charset="0"/>
              </a:rPr>
            </a:br>
            <a:r>
              <a:rPr lang="en-GB" sz="4000" b="0" dirty="0">
                <a:latin typeface="Arial Rounded MT Bold" charset="0"/>
              </a:rPr>
              <a:t>none at top</a:t>
            </a:r>
            <a:br>
              <a:rPr lang="en-GB" sz="4000" b="0" dirty="0">
                <a:latin typeface="Arial Rounded MT Bold" charset="0"/>
              </a:rPr>
            </a:br>
            <a:r>
              <a:rPr lang="en-GB" sz="4000" b="0" dirty="0">
                <a:latin typeface="Arial Rounded MT Bold" charset="0"/>
              </a:rPr>
              <a:t>Internal solar shading: internal radiant heating &amp; thermal </a:t>
            </a:r>
            <a:r>
              <a:rPr lang="en-GB" sz="4000" b="0" dirty="0" smtClean="0">
                <a:latin typeface="Arial Rounded MT Bold" charset="0"/>
              </a:rPr>
              <a:t>stress in glass</a:t>
            </a:r>
            <a:endParaRPr lang="en-GB" sz="4000" b="0" dirty="0">
              <a:latin typeface="Arial Rounded MT Bold" charset="0"/>
            </a:endParaRPr>
          </a:p>
        </p:txBody>
      </p:sp>
    </p:spTree>
  </p:cSld>
  <p:clrMapOvr>
    <a:masterClrMapping/>
  </p:clrMapOvr>
  <p:transition xmlns:p14="http://schemas.microsoft.com/office/powerpoint/2010/main" advTm="3000">
    <p:fade thruBlk="1"/>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703263" y="333375"/>
          <a:ext cx="7735887" cy="5057775"/>
        </p:xfrm>
        <a:graphic>
          <a:graphicData uri="http://schemas.openxmlformats.org/presentationml/2006/ole">
            <mc:AlternateContent xmlns:mc="http://schemas.openxmlformats.org/markup-compatibility/2006">
              <mc:Choice xmlns:v="urn:schemas-microsoft-com:vml" Requires="v">
                <p:oleObj spid="_x0000_s8208" name="Clip" r:id="rId4" imgW="7733333" imgH="5057143" progId="MS_ClipArt_Gallery.2">
                  <p:embed/>
                </p:oleObj>
              </mc:Choice>
              <mc:Fallback>
                <p:oleObj name="Clip" r:id="rId4" imgW="7733333" imgH="5057143"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3" y="333375"/>
                        <a:ext cx="7735887" cy="505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195" name="Rectangle 3"/>
          <p:cNvSpPr>
            <a:spLocks noGrp="1" noChangeArrowheads="1"/>
          </p:cNvSpPr>
          <p:nvPr>
            <p:ph type="title"/>
          </p:nvPr>
        </p:nvSpPr>
        <p:spPr>
          <a:xfrm>
            <a:off x="0" y="5516563"/>
            <a:ext cx="9144000" cy="1143000"/>
          </a:xfrm>
        </p:spPr>
        <p:txBody>
          <a:bodyPr/>
          <a:lstStyle/>
          <a:p>
            <a:r>
              <a:rPr lang="en-GB" sz="4000" b="0" dirty="0">
                <a:latin typeface="Arial Rounded MT Bold" charset="0"/>
              </a:rPr>
              <a:t>Solar Thermal ET for Hot Water</a:t>
            </a:r>
            <a:br>
              <a:rPr lang="en-GB" sz="4000" b="0" dirty="0">
                <a:latin typeface="Arial Rounded MT Bold" charset="0"/>
              </a:rPr>
            </a:br>
            <a:r>
              <a:rPr lang="en-GB" sz="4000" b="0" dirty="0">
                <a:latin typeface="Arial Rounded MT Bold" charset="0"/>
              </a:rPr>
              <a:t>Roof window &amp; minimal PV</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0" y="0"/>
          <a:ext cx="4418013" cy="6858000"/>
        </p:xfrm>
        <a:graphic>
          <a:graphicData uri="http://schemas.openxmlformats.org/presentationml/2006/ole">
            <mc:AlternateContent xmlns:mc="http://schemas.openxmlformats.org/markup-compatibility/2006">
              <mc:Choice xmlns:v="urn:schemas-microsoft-com:vml" Requires="v">
                <p:oleObj spid="_x0000_s9232" name="Clip" r:id="rId4" imgW="5019048" imgH="7790476" progId="MS_ClipArt_Gallery.2">
                  <p:embed/>
                </p:oleObj>
              </mc:Choice>
              <mc:Fallback>
                <p:oleObj name="Clip" r:id="rId4" imgW="5019048" imgH="7790476"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180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219" name="Rectangle 3"/>
          <p:cNvSpPr>
            <a:spLocks noGrp="1" noChangeArrowheads="1"/>
          </p:cNvSpPr>
          <p:nvPr>
            <p:ph type="title"/>
          </p:nvPr>
        </p:nvSpPr>
        <p:spPr>
          <a:xfrm>
            <a:off x="4572000" y="609600"/>
            <a:ext cx="4572000" cy="6248400"/>
          </a:xfrm>
        </p:spPr>
        <p:txBody>
          <a:bodyPr/>
          <a:lstStyle/>
          <a:p>
            <a:r>
              <a:rPr lang="en-GB" b="0" dirty="0">
                <a:latin typeface="Arial Rounded MT Bold" charset="0"/>
              </a:rPr>
              <a:t>Rainwater: collection and disposal?</a:t>
            </a:r>
            <a:br>
              <a:rPr lang="en-GB" b="0" dirty="0">
                <a:latin typeface="Arial Rounded MT Bold" charset="0"/>
              </a:rPr>
            </a:br>
            <a:r>
              <a:rPr lang="en-GB" b="0" dirty="0">
                <a:latin typeface="Arial Rounded MT Bold" charset="0"/>
              </a:rPr>
              <a:t>Any Harvesting and reusing?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304800" y="609600"/>
          <a:ext cx="8535988" cy="5640388"/>
        </p:xfrm>
        <a:graphic>
          <a:graphicData uri="http://schemas.openxmlformats.org/presentationml/2006/ole">
            <mc:AlternateContent xmlns:mc="http://schemas.openxmlformats.org/markup-compatibility/2006">
              <mc:Choice xmlns:v="urn:schemas-microsoft-com:vml" Requires="v">
                <p:oleObj spid="_x0000_s10255" name="Clip" r:id="rId4" imgW="8533333" imgH="5638095" progId="MS_ClipArt_Gallery.2">
                  <p:embed/>
                </p:oleObj>
              </mc:Choice>
              <mc:Fallback>
                <p:oleObj name="Clip" r:id="rId4" imgW="8533333" imgH="5638095"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09600"/>
                        <a:ext cx="8535988" cy="564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704850" y="881063"/>
          <a:ext cx="7735888" cy="5095875"/>
        </p:xfrm>
        <a:graphic>
          <a:graphicData uri="http://schemas.openxmlformats.org/presentationml/2006/ole">
            <mc:AlternateContent xmlns:mc="http://schemas.openxmlformats.org/markup-compatibility/2006">
              <mc:Choice xmlns:v="urn:schemas-microsoft-com:vml" Requires="v">
                <p:oleObj spid="_x0000_s11279" name="Clip" r:id="rId4" imgW="7733333" imgH="5095238" progId="MS_ClipArt_Gallery.2">
                  <p:embed/>
                </p:oleObj>
              </mc:Choice>
              <mc:Fallback>
                <p:oleObj name="Clip" r:id="rId4" imgW="7733333" imgH="5095238"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881063"/>
                        <a:ext cx="7735888" cy="509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advTm="3000">
    <p:fade thruBlk="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GB" sz="4000" b="0">
                <a:latin typeface="Arial Rounded MT Bold" charset="0"/>
              </a:rPr>
              <a:t>Air Movement in Buildings: </a:t>
            </a:r>
            <a:r>
              <a:rPr lang="en-GB" sz="4000" b="0">
                <a:solidFill>
                  <a:srgbClr val="FF0066"/>
                </a:solidFill>
                <a:latin typeface="Arial Rounded MT Bold" charset="0"/>
              </a:rPr>
              <a:t>18</a:t>
            </a:r>
            <a:r>
              <a:rPr lang="en-GB" sz="4000" b="0">
                <a:latin typeface="Arial Rounded MT Bold" charset="0"/>
              </a:rPr>
              <a:t> of 25</a:t>
            </a:r>
          </a:p>
        </p:txBody>
      </p:sp>
      <p:sp>
        <p:nvSpPr>
          <p:cNvPr id="20483" name="Rectangle 3"/>
          <p:cNvSpPr>
            <a:spLocks noGrp="1" noChangeArrowheads="1"/>
          </p:cNvSpPr>
          <p:nvPr>
            <p:ph type="body" sz="half" idx="1"/>
          </p:nvPr>
        </p:nvSpPr>
        <p:spPr>
          <a:noFill/>
        </p:spPr>
        <p:txBody>
          <a:bodyPr/>
          <a:lstStyle/>
          <a:p>
            <a:pPr>
              <a:lnSpc>
                <a:spcPct val="80000"/>
              </a:lnSpc>
            </a:pPr>
            <a:r>
              <a:rPr lang="en-GB" sz="1400" b="0">
                <a:solidFill>
                  <a:srgbClr val="99FF99"/>
                </a:solidFill>
                <a:latin typeface="Arial Rounded MT Bold" charset="0"/>
              </a:rPr>
              <a:t>Principles of Element Design</a:t>
            </a:r>
          </a:p>
          <a:p>
            <a:pPr>
              <a:lnSpc>
                <a:spcPct val="80000"/>
              </a:lnSpc>
            </a:pPr>
            <a:r>
              <a:rPr lang="en-GB" sz="1400" b="0">
                <a:solidFill>
                  <a:srgbClr val="99FF99"/>
                </a:solidFill>
                <a:latin typeface="Arial Rounded MT Bold" charset="0"/>
              </a:rPr>
              <a:t>Climate Change</a:t>
            </a:r>
          </a:p>
          <a:p>
            <a:pPr>
              <a:lnSpc>
                <a:spcPct val="80000"/>
              </a:lnSpc>
            </a:pPr>
            <a:r>
              <a:rPr lang="en-GB" sz="1400" b="0">
                <a:latin typeface="Arial Rounded MT Bold" charset="0"/>
              </a:rPr>
              <a:t>Wind</a:t>
            </a:r>
          </a:p>
          <a:p>
            <a:pPr>
              <a:lnSpc>
                <a:spcPct val="80000"/>
              </a:lnSpc>
            </a:pPr>
            <a:r>
              <a:rPr lang="en-GB" sz="1400" b="0">
                <a:latin typeface="Arial Rounded MT Bold" charset="0"/>
              </a:rPr>
              <a:t>Wind Tunnel Testing</a:t>
            </a:r>
          </a:p>
          <a:p>
            <a:pPr>
              <a:lnSpc>
                <a:spcPct val="80000"/>
              </a:lnSpc>
            </a:pPr>
            <a:r>
              <a:rPr lang="en-GB" sz="1400" b="0">
                <a:latin typeface="Arial Rounded MT Bold" charset="0"/>
              </a:rPr>
              <a:t>Wind Turbines</a:t>
            </a:r>
          </a:p>
          <a:p>
            <a:pPr>
              <a:lnSpc>
                <a:spcPct val="80000"/>
              </a:lnSpc>
            </a:pPr>
            <a:r>
              <a:rPr lang="en-GB" sz="1400" b="0">
                <a:solidFill>
                  <a:srgbClr val="99FF99"/>
                </a:solidFill>
                <a:latin typeface="Arial Rounded MT Bold" charset="0"/>
              </a:rPr>
              <a:t>Natural Ventilation</a:t>
            </a:r>
          </a:p>
          <a:p>
            <a:pPr>
              <a:lnSpc>
                <a:spcPct val="80000"/>
              </a:lnSpc>
            </a:pPr>
            <a:r>
              <a:rPr lang="en-GB" sz="1400" b="0">
                <a:latin typeface="Arial Rounded MT Bold" charset="0"/>
              </a:rPr>
              <a:t>Moisture Vapour &amp; Condensation</a:t>
            </a:r>
          </a:p>
          <a:p>
            <a:pPr>
              <a:lnSpc>
                <a:spcPct val="80000"/>
              </a:lnSpc>
            </a:pPr>
            <a:r>
              <a:rPr lang="en-GB" sz="1400" b="0">
                <a:latin typeface="Arial Rounded MT Bold" charset="0"/>
              </a:rPr>
              <a:t>Thermal Insulation</a:t>
            </a:r>
          </a:p>
          <a:p>
            <a:pPr>
              <a:lnSpc>
                <a:spcPct val="80000"/>
              </a:lnSpc>
            </a:pPr>
            <a:r>
              <a:rPr lang="en-GB" sz="1400" b="0">
                <a:latin typeface="Arial Rounded MT Bold" charset="0"/>
              </a:rPr>
              <a:t>Breathing Construction</a:t>
            </a:r>
          </a:p>
          <a:p>
            <a:pPr>
              <a:lnSpc>
                <a:spcPct val="80000"/>
              </a:lnSpc>
            </a:pPr>
            <a:r>
              <a:rPr lang="en-GB" sz="1400" b="0">
                <a:solidFill>
                  <a:srgbClr val="99FF99"/>
                </a:solidFill>
                <a:latin typeface="Arial Rounded MT Bold" charset="0"/>
              </a:rPr>
              <a:t>Airtightness</a:t>
            </a:r>
          </a:p>
          <a:p>
            <a:pPr>
              <a:lnSpc>
                <a:spcPct val="80000"/>
              </a:lnSpc>
            </a:pPr>
            <a:r>
              <a:rPr lang="en-GB" sz="1400" b="0">
                <a:solidFill>
                  <a:srgbClr val="99FF99"/>
                </a:solidFill>
                <a:latin typeface="Arial Rounded MT Bold" charset="0"/>
              </a:rPr>
              <a:t>Wind &amp; Airtightness Testing</a:t>
            </a:r>
          </a:p>
          <a:p>
            <a:pPr>
              <a:lnSpc>
                <a:spcPct val="80000"/>
              </a:lnSpc>
            </a:pPr>
            <a:r>
              <a:rPr lang="en-GB" sz="1400" b="0">
                <a:solidFill>
                  <a:srgbClr val="99FF99"/>
                </a:solidFill>
                <a:latin typeface="Arial Rounded MT Bold" charset="0"/>
              </a:rPr>
              <a:t>Building Elements</a:t>
            </a:r>
          </a:p>
          <a:p>
            <a:pPr>
              <a:lnSpc>
                <a:spcPct val="80000"/>
              </a:lnSpc>
            </a:pPr>
            <a:r>
              <a:rPr lang="en-GB" sz="1400" b="0">
                <a:latin typeface="Arial Rounded MT Bold" charset="0"/>
              </a:rPr>
              <a:t>Passive Ventilation</a:t>
            </a:r>
          </a:p>
          <a:p>
            <a:pPr>
              <a:lnSpc>
                <a:spcPct val="80000"/>
              </a:lnSpc>
            </a:pPr>
            <a:endParaRPr lang="en-GB" sz="1400" b="0">
              <a:latin typeface="Arial Rounded MT Bold" charset="0"/>
            </a:endParaRPr>
          </a:p>
        </p:txBody>
      </p:sp>
      <p:sp>
        <p:nvSpPr>
          <p:cNvPr id="20484" name="Rectangle 4"/>
          <p:cNvSpPr>
            <a:spLocks noGrp="1" noChangeArrowheads="1"/>
          </p:cNvSpPr>
          <p:nvPr>
            <p:ph type="body" sz="half" idx="2"/>
          </p:nvPr>
        </p:nvSpPr>
        <p:spPr/>
        <p:txBody>
          <a:bodyPr/>
          <a:lstStyle/>
          <a:p>
            <a:pPr>
              <a:lnSpc>
                <a:spcPct val="80000"/>
              </a:lnSpc>
            </a:pPr>
            <a:r>
              <a:rPr lang="en-GB" sz="1400" b="0">
                <a:latin typeface="Arial Rounded MT Bold" charset="0"/>
              </a:rPr>
              <a:t>Active Ventilation </a:t>
            </a:r>
          </a:p>
          <a:p>
            <a:pPr>
              <a:lnSpc>
                <a:spcPct val="80000"/>
              </a:lnSpc>
            </a:pPr>
            <a:r>
              <a:rPr lang="en-GB" sz="1400" b="0">
                <a:latin typeface="Arial Rounded MT Bold" charset="0"/>
              </a:rPr>
              <a:t>Stack Effect</a:t>
            </a:r>
          </a:p>
          <a:p>
            <a:pPr>
              <a:lnSpc>
                <a:spcPct val="80000"/>
              </a:lnSpc>
            </a:pPr>
            <a:r>
              <a:rPr lang="en-GB" sz="1400" b="0">
                <a:latin typeface="Arial Rounded MT Bold" charset="0"/>
              </a:rPr>
              <a:t>Atrium</a:t>
            </a:r>
          </a:p>
          <a:p>
            <a:pPr>
              <a:lnSpc>
                <a:spcPct val="80000"/>
              </a:lnSpc>
            </a:pPr>
            <a:r>
              <a:rPr lang="en-GB" sz="1400" b="0">
                <a:solidFill>
                  <a:srgbClr val="99FF99"/>
                </a:solidFill>
                <a:latin typeface="Arial Rounded MT Bold" charset="0"/>
              </a:rPr>
              <a:t>Solar Orientation &amp; Solar Gain</a:t>
            </a:r>
          </a:p>
          <a:p>
            <a:pPr>
              <a:lnSpc>
                <a:spcPct val="80000"/>
              </a:lnSpc>
            </a:pPr>
            <a:r>
              <a:rPr lang="en-GB" sz="1400" b="0">
                <a:solidFill>
                  <a:srgbClr val="FF0066"/>
                </a:solidFill>
                <a:latin typeface="Arial Rounded MT Bold" charset="0"/>
              </a:rPr>
              <a:t>Conservatories</a:t>
            </a:r>
          </a:p>
          <a:p>
            <a:pPr>
              <a:lnSpc>
                <a:spcPct val="80000"/>
              </a:lnSpc>
            </a:pPr>
            <a:r>
              <a:rPr lang="en-GB" sz="1400" b="0">
                <a:solidFill>
                  <a:srgbClr val="FF0066"/>
                </a:solidFill>
                <a:latin typeface="Arial Rounded MT Bold" charset="0"/>
              </a:rPr>
              <a:t>Thermal mass</a:t>
            </a:r>
          </a:p>
          <a:p>
            <a:pPr>
              <a:lnSpc>
                <a:spcPct val="80000"/>
              </a:lnSpc>
            </a:pPr>
            <a:r>
              <a:rPr lang="en-GB" sz="1400" b="0">
                <a:latin typeface="Arial Rounded MT Bold" charset="0"/>
              </a:rPr>
              <a:t>Conduction, Convection, Radiation</a:t>
            </a:r>
          </a:p>
          <a:p>
            <a:pPr>
              <a:lnSpc>
                <a:spcPct val="80000"/>
              </a:lnSpc>
            </a:pPr>
            <a:r>
              <a:rPr lang="en-GB" sz="1400" b="0">
                <a:solidFill>
                  <a:srgbClr val="99FF99"/>
                </a:solidFill>
                <a:latin typeface="Arial Rounded MT Bold" charset="0"/>
              </a:rPr>
              <a:t>Solar Shading</a:t>
            </a:r>
          </a:p>
          <a:p>
            <a:pPr>
              <a:lnSpc>
                <a:spcPct val="80000"/>
              </a:lnSpc>
            </a:pPr>
            <a:r>
              <a:rPr lang="en-GB" sz="1400" b="0">
                <a:solidFill>
                  <a:srgbClr val="99FF99"/>
                </a:solidFill>
                <a:latin typeface="Arial Rounded MT Bold" charset="0"/>
              </a:rPr>
              <a:t>Thermal mass, Passive and active cooling</a:t>
            </a:r>
          </a:p>
          <a:p>
            <a:pPr>
              <a:lnSpc>
                <a:spcPct val="80000"/>
              </a:lnSpc>
            </a:pPr>
            <a:r>
              <a:rPr lang="en-GB" sz="1400" b="0">
                <a:solidFill>
                  <a:srgbClr val="99FF99"/>
                </a:solidFill>
                <a:latin typeface="Arial Rounded MT Bold" charset="0"/>
              </a:rPr>
              <a:t>Fluid dynamics</a:t>
            </a:r>
          </a:p>
          <a:p>
            <a:pPr>
              <a:lnSpc>
                <a:spcPct val="80000"/>
              </a:lnSpc>
            </a:pPr>
            <a:r>
              <a:rPr lang="en-GB" sz="1400" b="0">
                <a:latin typeface="Arial Rounded MT Bold" charset="0"/>
              </a:rPr>
              <a:t>Mechanical Ventilation</a:t>
            </a:r>
          </a:p>
          <a:p>
            <a:pPr>
              <a:lnSpc>
                <a:spcPct val="80000"/>
              </a:lnSpc>
            </a:pPr>
            <a:r>
              <a:rPr lang="en-GB" sz="1400" b="0">
                <a:latin typeface="Arial Rounded MT Bold" charset="0"/>
              </a:rPr>
              <a:t>Air-Conditioning</a:t>
            </a:r>
          </a:p>
          <a:p>
            <a:pPr>
              <a:lnSpc>
                <a:spcPct val="80000"/>
              </a:lnSpc>
            </a:pPr>
            <a:r>
              <a:rPr lang="en-GB" sz="1400" b="0">
                <a:solidFill>
                  <a:schemeClr val="accent2"/>
                </a:solidFill>
                <a:latin typeface="Arial Rounded MT Bold" charset="0"/>
              </a:rPr>
              <a:t>Questions and Answers</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extLst>
              <p:ext uri="{D42A27DB-BD31-4B8C-83A1-F6EECF244321}">
                <p14:modId xmlns:p14="http://schemas.microsoft.com/office/powerpoint/2010/main" val="519753580"/>
              </p:ext>
            </p:extLst>
          </p:nvPr>
        </p:nvGraphicFramePr>
        <p:xfrm>
          <a:off x="-36514" y="0"/>
          <a:ext cx="4608513" cy="6858000"/>
        </p:xfrm>
        <a:graphic>
          <a:graphicData uri="http://schemas.openxmlformats.org/presentationml/2006/ole">
            <mc:AlternateContent xmlns:mc="http://schemas.openxmlformats.org/markup-compatibility/2006">
              <mc:Choice xmlns:v="urn:schemas-microsoft-com:vml" Requires="v">
                <p:oleObj spid="_x0000_s12306" name="Clip" r:id="rId4" imgW="5009524" imgH="7790476" progId="MS_ClipArt_Gallery.2">
                  <p:embed/>
                </p:oleObj>
              </mc:Choice>
              <mc:Fallback>
                <p:oleObj name="Clip" r:id="rId4" imgW="5009524" imgH="7790476"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4" y="0"/>
                        <a:ext cx="4608513" cy="6858000"/>
                      </a:xfrm>
                      <a:prstGeom prst="rect">
                        <a:avLst/>
                      </a:prstGeom>
                      <a:noFill/>
                      <a:ln>
                        <a:noFill/>
                      </a:ln>
                      <a:effectLst/>
                    </p:spPr>
                  </p:pic>
                </p:oleObj>
              </mc:Fallback>
            </mc:AlternateContent>
          </a:graphicData>
        </a:graphic>
      </p:graphicFrame>
      <p:sp>
        <p:nvSpPr>
          <p:cNvPr id="12291" name="Rectangle 3"/>
          <p:cNvSpPr>
            <a:spLocks noGrp="1" noChangeArrowheads="1"/>
          </p:cNvSpPr>
          <p:nvPr>
            <p:ph type="title"/>
          </p:nvPr>
        </p:nvSpPr>
        <p:spPr>
          <a:xfrm>
            <a:off x="4572000" y="0"/>
            <a:ext cx="4572000" cy="6813550"/>
          </a:xfrm>
        </p:spPr>
        <p:txBody>
          <a:bodyPr/>
          <a:lstStyle/>
          <a:p>
            <a:r>
              <a:rPr lang="en-GB" sz="3600" b="0" dirty="0">
                <a:latin typeface="Arial Rounded MT Bold" charset="0"/>
              </a:rPr>
              <a:t>Internal Solar </a:t>
            </a:r>
            <a:r>
              <a:rPr lang="en-GB" sz="3600" b="0" dirty="0" smtClean="0">
                <a:latin typeface="Arial Rounded MT Bold" charset="0"/>
              </a:rPr>
              <a:t>shading generates heat in conservatory air</a:t>
            </a:r>
            <a:r>
              <a:rPr lang="en-GB" sz="3600" b="0" dirty="0">
                <a:latin typeface="Arial Rounded MT Bold" charset="0"/>
              </a:rPr>
              <a:t/>
            </a:r>
            <a:br>
              <a:rPr lang="en-GB" sz="3600" b="0" dirty="0">
                <a:latin typeface="Arial Rounded MT Bold" charset="0"/>
              </a:rPr>
            </a:br>
            <a:r>
              <a:rPr lang="en-GB" sz="3600" b="0" dirty="0" smtClean="0">
                <a:latin typeface="Arial Rounded MT Bold" charset="0"/>
              </a:rPr>
              <a:t>Timber weatherboarding no thermal mass </a:t>
            </a:r>
            <a:r>
              <a:rPr lang="en-GB" sz="3600" b="0" dirty="0">
                <a:latin typeface="Arial Rounded MT Bold" charset="0"/>
              </a:rPr>
              <a:t>on rear wall</a:t>
            </a:r>
            <a:br>
              <a:rPr lang="en-GB" sz="3600" b="0" dirty="0">
                <a:latin typeface="Arial Rounded MT Bold" charset="0"/>
              </a:rPr>
            </a:br>
            <a:r>
              <a:rPr lang="en-GB" sz="3600" b="0" dirty="0" smtClean="0">
                <a:latin typeface="Arial Rounded MT Bold" charset="0"/>
              </a:rPr>
              <a:t>Concrete or stone paving </a:t>
            </a:r>
            <a:br>
              <a:rPr lang="en-GB" sz="3600" b="0" dirty="0" smtClean="0">
                <a:latin typeface="Arial Rounded MT Bold" charset="0"/>
              </a:rPr>
            </a:br>
            <a:r>
              <a:rPr lang="en-GB" sz="3600" b="0" dirty="0" smtClean="0">
                <a:latin typeface="Arial Rounded MT Bold" charset="0"/>
              </a:rPr>
              <a:t>some </a:t>
            </a:r>
            <a:r>
              <a:rPr lang="en-GB" sz="3600" b="0" dirty="0">
                <a:latin typeface="Arial Rounded MT Bold" charset="0"/>
              </a:rPr>
              <a:t>thermal mass on floor</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685800" y="260350"/>
          <a:ext cx="7773988" cy="5076825"/>
        </p:xfrm>
        <a:graphic>
          <a:graphicData uri="http://schemas.openxmlformats.org/presentationml/2006/ole">
            <mc:AlternateContent xmlns:mc="http://schemas.openxmlformats.org/markup-compatibility/2006">
              <mc:Choice xmlns:v="urn:schemas-microsoft-com:vml" Requires="v">
                <p:oleObj spid="_x0000_s13328" name="Clip" r:id="rId4" imgW="7771429" imgH="5076190" progId="MS_ClipArt_Gallery.2">
                  <p:embed/>
                </p:oleObj>
              </mc:Choice>
              <mc:Fallback>
                <p:oleObj name="Clip" r:id="rId4" imgW="7771429" imgH="507619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60350"/>
                        <a:ext cx="7773988" cy="507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315" name="Rectangle 3"/>
          <p:cNvSpPr>
            <a:spLocks noGrp="1" noChangeArrowheads="1"/>
          </p:cNvSpPr>
          <p:nvPr>
            <p:ph type="title"/>
          </p:nvPr>
        </p:nvSpPr>
        <p:spPr>
          <a:xfrm>
            <a:off x="0" y="5741988"/>
            <a:ext cx="9144000" cy="1143000"/>
          </a:xfrm>
        </p:spPr>
        <p:txBody>
          <a:bodyPr/>
          <a:lstStyle/>
          <a:p>
            <a:r>
              <a:rPr lang="en-GB" sz="2800" b="0" dirty="0">
                <a:latin typeface="Arial Rounded MT Bold" charset="0"/>
              </a:rPr>
              <a:t>Top floor open to hottest part of conservatory</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36513" y="0"/>
          <a:ext cx="4986338" cy="6858000"/>
        </p:xfrm>
        <a:graphic>
          <a:graphicData uri="http://schemas.openxmlformats.org/presentationml/2006/ole">
            <mc:AlternateContent xmlns:mc="http://schemas.openxmlformats.org/markup-compatibility/2006">
              <mc:Choice xmlns:v="urn:schemas-microsoft-com:vml" Requires="v">
                <p:oleObj spid="_x0000_s14352" name="Clip" r:id="rId4" imgW="5047619" imgH="6942857" progId="MS_ClipArt_Gallery.2">
                  <p:embed/>
                </p:oleObj>
              </mc:Choice>
              <mc:Fallback>
                <p:oleObj name="Clip" r:id="rId4" imgW="5047619" imgH="6942857"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0"/>
                        <a:ext cx="49863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339" name="Rectangle 3"/>
          <p:cNvSpPr>
            <a:spLocks noGrp="1" noChangeArrowheads="1"/>
          </p:cNvSpPr>
          <p:nvPr>
            <p:ph type="title"/>
          </p:nvPr>
        </p:nvSpPr>
        <p:spPr>
          <a:xfrm>
            <a:off x="4932363" y="0"/>
            <a:ext cx="4211637" cy="6858000"/>
          </a:xfrm>
        </p:spPr>
        <p:txBody>
          <a:bodyPr/>
          <a:lstStyle/>
          <a:p>
            <a:r>
              <a:rPr lang="en-GB" b="0" dirty="0">
                <a:latin typeface="Arial Rounded MT Bold" charset="0"/>
              </a:rPr>
              <a:t>Internal solar shading: catches solar radiation heats up and re-radiates heat inwards.</a:t>
            </a:r>
            <a:br>
              <a:rPr lang="en-GB" b="0" dirty="0">
                <a:latin typeface="Arial Rounded MT Bold" charset="0"/>
              </a:rPr>
            </a:br>
            <a:r>
              <a:rPr lang="en-GB" b="0" dirty="0">
                <a:latin typeface="Arial Rounded MT Bold" charset="0"/>
              </a:rPr>
              <a:t>Energy efficient light fittings?</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0" y="-90488"/>
          <a:ext cx="10515600" cy="6948488"/>
        </p:xfrm>
        <a:graphic>
          <a:graphicData uri="http://schemas.openxmlformats.org/presentationml/2006/ole">
            <mc:AlternateContent xmlns:mc="http://schemas.openxmlformats.org/markup-compatibility/2006">
              <mc:Choice xmlns:v="urn:schemas-microsoft-com:vml" Requires="v">
                <p:oleObj spid="_x0000_s15377" name="Clip" r:id="rId4" imgW="8533333" imgH="5638095" progId="MS_ClipArt_Gallery.2">
                  <p:embed/>
                </p:oleObj>
              </mc:Choice>
              <mc:Fallback>
                <p:oleObj name="Clip" r:id="rId4" imgW="8533333" imgH="5638095"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488"/>
                        <a:ext cx="10515600" cy="694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363" name="Rectangle 3"/>
          <p:cNvSpPr>
            <a:spLocks noGrp="1" noChangeArrowheads="1"/>
          </p:cNvSpPr>
          <p:nvPr>
            <p:ph type="title"/>
          </p:nvPr>
        </p:nvSpPr>
        <p:spPr>
          <a:xfrm>
            <a:off x="0" y="5157192"/>
            <a:ext cx="10476656" cy="1143000"/>
          </a:xfrm>
        </p:spPr>
        <p:txBody>
          <a:bodyPr/>
          <a:lstStyle/>
          <a:p>
            <a:r>
              <a:rPr lang="en-GB" sz="4000" b="0" dirty="0">
                <a:latin typeface="Arial Rounded MT Bold" charset="0"/>
              </a:rPr>
              <a:t>Top floor open to conservatory and no ventilation at high </a:t>
            </a:r>
            <a:r>
              <a:rPr lang="en-GB" sz="4000" b="0" dirty="0" smtClean="0">
                <a:latin typeface="Arial Rounded MT Bold" charset="0"/>
              </a:rPr>
              <a:t>level </a:t>
            </a:r>
            <a:br>
              <a:rPr lang="en-GB" sz="4000" b="0" dirty="0" smtClean="0">
                <a:latin typeface="Arial Rounded MT Bold" charset="0"/>
              </a:rPr>
            </a:br>
            <a:r>
              <a:rPr lang="en-GB" sz="4000" b="0" dirty="0" smtClean="0">
                <a:latin typeface="Arial Rounded MT Bold" charset="0"/>
              </a:rPr>
              <a:t>an oven for hobby or TV room</a:t>
            </a:r>
            <a:endParaRPr lang="en-GB" sz="4000" b="0" dirty="0">
              <a:latin typeface="Arial Rounded MT Bold"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712788" y="260350"/>
          <a:ext cx="7716837" cy="5076825"/>
        </p:xfrm>
        <a:graphic>
          <a:graphicData uri="http://schemas.openxmlformats.org/presentationml/2006/ole">
            <mc:AlternateContent xmlns:mc="http://schemas.openxmlformats.org/markup-compatibility/2006">
              <mc:Choice xmlns:v="urn:schemas-microsoft-com:vml" Requires="v">
                <p:oleObj spid="_x0000_s16401" name="Clip" r:id="rId4" imgW="7714286" imgH="5076190" progId="MS_ClipArt_Gallery.2">
                  <p:embed/>
                </p:oleObj>
              </mc:Choice>
              <mc:Fallback>
                <p:oleObj name="Clip" r:id="rId4" imgW="7714286" imgH="507619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260350"/>
                        <a:ext cx="7716837" cy="507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6387" name="Rectangle 3"/>
          <p:cNvSpPr>
            <a:spLocks noGrp="1" noChangeArrowheads="1"/>
          </p:cNvSpPr>
          <p:nvPr>
            <p:ph type="title"/>
          </p:nvPr>
        </p:nvSpPr>
        <p:spPr>
          <a:xfrm>
            <a:off x="0" y="5445224"/>
            <a:ext cx="9144000" cy="1143000"/>
          </a:xfrm>
        </p:spPr>
        <p:txBody>
          <a:bodyPr/>
          <a:lstStyle/>
          <a:p>
            <a:r>
              <a:rPr lang="en-GB" sz="4000" b="0" dirty="0">
                <a:latin typeface="Arial Rounded MT Bold" charset="0"/>
              </a:rPr>
              <a:t>Bedrooms face South &amp; open onto the warm conservatory, no escape</a:t>
            </a:r>
          </a:p>
        </p:txBody>
      </p:sp>
    </p:spTree>
  </p:cSld>
  <p:clrMapOvr>
    <a:masterClrMapping/>
  </p:clrMapOvr>
  <p:transition xmlns:p14="http://schemas.microsoft.com/office/powerpoint/2010/main" advTm="3000">
    <p:fade thruBlk="1"/>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GB" b="0" dirty="0">
                <a:solidFill>
                  <a:schemeClr val="accent2"/>
                </a:solidFill>
                <a:latin typeface="Arial Rounded MT Bold" charset="0"/>
              </a:rPr>
              <a:t>Test Yourself</a:t>
            </a:r>
          </a:p>
        </p:txBody>
      </p:sp>
      <p:sp>
        <p:nvSpPr>
          <p:cNvPr id="64515" name="Rectangle 3"/>
          <p:cNvSpPr>
            <a:spLocks noGrp="1" noChangeArrowheads="1"/>
          </p:cNvSpPr>
          <p:nvPr>
            <p:ph type="body" idx="1"/>
          </p:nvPr>
        </p:nvSpPr>
        <p:spPr/>
        <p:txBody>
          <a:bodyPr/>
          <a:lstStyle/>
          <a:p>
            <a:r>
              <a:rPr lang="en-GB" b="0">
                <a:solidFill>
                  <a:schemeClr val="accent2"/>
                </a:solidFill>
                <a:latin typeface="Arial Rounded MT Bold" charset="0"/>
              </a:rPr>
              <a:t>What are the ideal characteristics of a conservatory?</a:t>
            </a:r>
          </a:p>
          <a:p>
            <a:r>
              <a:rPr lang="en-GB" b="0">
                <a:solidFill>
                  <a:schemeClr val="accent2"/>
                </a:solidFill>
                <a:latin typeface="Arial Rounded MT Bold" charset="0"/>
              </a:rPr>
              <a:t>How does HHP Hockerton exploit Thermal mass?</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GB" b="0">
                <a:solidFill>
                  <a:schemeClr val="accent2"/>
                </a:solidFill>
                <a:latin typeface="Arial Rounded MT Bold" charset="0"/>
              </a:rPr>
              <a:t>How did you do</a:t>
            </a:r>
          </a:p>
        </p:txBody>
      </p:sp>
      <p:sp>
        <p:nvSpPr>
          <p:cNvPr id="65539" name="Rectangle 3"/>
          <p:cNvSpPr>
            <a:spLocks noGrp="1" noChangeArrowheads="1"/>
          </p:cNvSpPr>
          <p:nvPr>
            <p:ph type="body" idx="1"/>
          </p:nvPr>
        </p:nvSpPr>
        <p:spPr/>
        <p:txBody>
          <a:bodyPr/>
          <a:lstStyle/>
          <a:p>
            <a:r>
              <a:rPr lang="en-GB" b="0">
                <a:solidFill>
                  <a:schemeClr val="accent2"/>
                </a:solidFill>
                <a:latin typeface="Arial Rounded MT Bold" charset="0"/>
              </a:rPr>
              <a:t>North facing, large glass areas, low E glass to trap heat, window and door vents at high and low level, external controllable solar shading</a:t>
            </a:r>
          </a:p>
          <a:p>
            <a:r>
              <a:rPr lang="en-GB" b="0">
                <a:solidFill>
                  <a:schemeClr val="accent2"/>
                </a:solidFill>
                <a:latin typeface="Arial Rounded MT Bold" charset="0"/>
              </a:rPr>
              <a:t>High density, large surface area, exposed to passive heat gains from sun</a:t>
            </a:r>
          </a:p>
          <a:p>
            <a:r>
              <a:rPr lang="en-GB" b="0">
                <a:solidFill>
                  <a:schemeClr val="accent2"/>
                </a:solidFill>
                <a:latin typeface="Arial Rounded MT Bold" charset="0"/>
              </a:rPr>
              <a:t>Traps sun in conservatory, heats up floor and back wall then warms up house interior</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071563" y="5838363"/>
            <a:ext cx="7131050" cy="830997"/>
          </a:xfrm>
          <a:prstGeom prst="rect">
            <a:avLst/>
          </a:prstGeom>
          <a:noFill/>
        </p:spPr>
        <p:txBody>
          <a:bodyPr>
            <a:spAutoFit/>
          </a:bodyPr>
          <a:lstStyle/>
          <a:p>
            <a:pPr algn="ctr" eaLnBrk="0" hangingPunct="0">
              <a:defRPr/>
            </a:pPr>
            <a:r>
              <a:rPr lang="en-GB" dirty="0">
                <a:solidFill>
                  <a:srgbClr val="33CC33"/>
                </a:solidFill>
                <a:latin typeface="+mj-lt"/>
                <a:ea typeface="+mn-ea"/>
              </a:rPr>
              <a:t>Another </a:t>
            </a:r>
            <a:r>
              <a:rPr lang="en-GB" dirty="0" smtClean="0">
                <a:solidFill>
                  <a:srgbClr val="33CC33"/>
                </a:solidFill>
                <a:latin typeface="+mj-lt"/>
                <a:ea typeface="+mn-ea"/>
              </a:rPr>
              <a:t>GBE</a:t>
            </a:r>
            <a:r>
              <a:rPr lang="en-GB" dirty="0" smtClean="0">
                <a:solidFill>
                  <a:srgbClr val="0070C0"/>
                </a:solidFill>
                <a:latin typeface="+mj-lt"/>
                <a:ea typeface="+mn-ea"/>
              </a:rPr>
              <a:t> </a:t>
            </a:r>
            <a:r>
              <a:rPr lang="en-GB" dirty="0" smtClean="0">
                <a:solidFill>
                  <a:srgbClr val="33CC33"/>
                </a:solidFill>
                <a:latin typeface="+mj-lt"/>
                <a:ea typeface="+mn-ea"/>
              </a:rPr>
              <a:t>CPD/Lecture to </a:t>
            </a:r>
            <a:r>
              <a:rPr lang="en-GB" dirty="0">
                <a:solidFill>
                  <a:srgbClr val="33CC33"/>
                </a:solidFill>
                <a:latin typeface="+mj-lt"/>
                <a:ea typeface="+mn-ea"/>
              </a:rPr>
              <a:t>download</a:t>
            </a:r>
          </a:p>
          <a:p>
            <a:pPr algn="ctr" eaLnBrk="0" hangingPunct="0">
              <a:defRPr/>
            </a:pPr>
            <a:r>
              <a:rPr lang="en-GB" dirty="0" smtClean="0">
                <a:solidFill>
                  <a:srgbClr val="33CC33"/>
                </a:solidFill>
                <a:latin typeface="+mj-lt"/>
                <a:ea typeface="+mn-ea"/>
              </a:rPr>
              <a:t>And </a:t>
            </a:r>
            <a:r>
              <a:rPr lang="en-GB" dirty="0" smtClean="0">
                <a:solidFill>
                  <a:srgbClr val="33CC33"/>
                </a:solidFill>
                <a:latin typeface="+mj-lt"/>
                <a:ea typeface="+mn-ea"/>
                <a:hlinkClick r:id="rId2"/>
              </a:rPr>
              <a:t>https://greenbuildingencyclopaedia.uk</a:t>
            </a:r>
            <a:r>
              <a:rPr lang="en-GB" dirty="0" smtClean="0">
                <a:solidFill>
                  <a:srgbClr val="33CC33"/>
                </a:solidFill>
                <a:latin typeface="+mj-lt"/>
                <a:ea typeface="+mn-ea"/>
              </a:rPr>
              <a:t>   </a:t>
            </a:r>
            <a:endParaRPr lang="en-GB" dirty="0">
              <a:solidFill>
                <a:srgbClr val="33CC33"/>
              </a:solidFill>
              <a:latin typeface="+mj-lt"/>
              <a:ea typeface="+mn-ea"/>
            </a:endParaRPr>
          </a:p>
        </p:txBody>
      </p:sp>
      <p:sp>
        <p:nvSpPr>
          <p:cNvPr id="2" name="Title 1"/>
          <p:cNvSpPr>
            <a:spLocks noGrp="1"/>
          </p:cNvSpPr>
          <p:nvPr>
            <p:ph type="title" idx="4294967295"/>
          </p:nvPr>
        </p:nvSpPr>
        <p:spPr/>
        <p:txBody>
          <a:bodyPr/>
          <a:lstStyle/>
          <a:p>
            <a:endParaRPr lang="en-US" b="0" dirty="0"/>
          </a:p>
        </p:txBody>
      </p:sp>
    </p:spTree>
    <p:extLst>
      <p:ext uri="{BB962C8B-B14F-4D97-AF65-F5344CB8AC3E}">
        <p14:creationId xmlns:p14="http://schemas.microsoft.com/office/powerpoint/2010/main" val="214445768"/>
      </p:ext>
    </p:extLst>
  </p:cSld>
  <p:clrMapOvr>
    <a:masterClrMapping/>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Title 4"/>
          <p:cNvSpPr>
            <a:spLocks noGrp="1"/>
          </p:cNvSpPr>
          <p:nvPr>
            <p:ph type="title"/>
          </p:nvPr>
        </p:nvSpPr>
        <p:spPr/>
        <p:txBody>
          <a:bodyPr/>
          <a:lstStyle/>
          <a:p>
            <a:pPr eaLnBrk="1" hangingPunct="1"/>
            <a:r>
              <a:rPr lang="en-GB" b="0" dirty="0">
                <a:latin typeface="Arial Rounded MT Bold" charset="0"/>
              </a:rPr>
              <a:t>Sampler</a:t>
            </a:r>
          </a:p>
        </p:txBody>
      </p:sp>
      <p:sp>
        <p:nvSpPr>
          <p:cNvPr id="134147" name="Content Placeholder 5"/>
          <p:cNvSpPr>
            <a:spLocks noGrp="1"/>
          </p:cNvSpPr>
          <p:nvPr>
            <p:ph idx="1"/>
          </p:nvPr>
        </p:nvSpPr>
        <p:spPr/>
        <p:txBody>
          <a:bodyPr>
            <a:normAutofit fontScale="92500" lnSpcReduction="10000"/>
          </a:bodyPr>
          <a:lstStyle/>
          <a:p>
            <a:pPr eaLnBrk="1" hangingPunct="1"/>
            <a:r>
              <a:rPr lang="en-GB" b="0" dirty="0">
                <a:latin typeface="Arial Rounded MT Bold" charset="0"/>
              </a:rPr>
              <a:t>This is a cut down version of the original file to give you a sample of the whole</a:t>
            </a:r>
          </a:p>
          <a:p>
            <a:pPr eaLnBrk="1" hangingPunct="1"/>
            <a:r>
              <a:rPr lang="en-GB" b="0" dirty="0">
                <a:latin typeface="Arial Rounded MT Bold" charset="0"/>
              </a:rPr>
              <a:t>It</a:t>
            </a:r>
            <a:r>
              <a:rPr lang="ja-JP" altLang="en-GB" b="0" dirty="0">
                <a:latin typeface="Arial Rounded MT Bold" charset="0"/>
              </a:rPr>
              <a:t>’</a:t>
            </a:r>
            <a:r>
              <a:rPr lang="en-GB" b="0" dirty="0">
                <a:latin typeface="Arial Rounded MT Bold" charset="0"/>
              </a:rPr>
              <a:t>s the front end of the file with the middle and rear end deleted</a:t>
            </a:r>
          </a:p>
          <a:p>
            <a:pPr eaLnBrk="1" hangingPunct="1"/>
            <a:r>
              <a:rPr lang="en-GB" b="0" dirty="0">
                <a:latin typeface="Arial Rounded MT Bold" charset="0"/>
              </a:rPr>
              <a:t>Go </a:t>
            </a:r>
            <a:r>
              <a:rPr lang="en-GB" b="0" dirty="0" smtClean="0">
                <a:latin typeface="Arial Rounded MT Bold" charset="0"/>
              </a:rPr>
              <a:t>to </a:t>
            </a:r>
            <a:r>
              <a:rPr lang="en-GB" b="0" dirty="0" smtClean="0">
                <a:latin typeface="Arial Rounded MT Bold" charset="0"/>
                <a:hlinkClick r:id="rId2"/>
              </a:rPr>
              <a:t>https://GreenBuildingEncyclopaedia.uk</a:t>
            </a:r>
            <a:endParaRPr lang="en-GB" b="0" dirty="0" smtClean="0">
              <a:latin typeface="Arial Rounded MT Bold" charset="0"/>
            </a:endParaRPr>
          </a:p>
          <a:p>
            <a:pPr eaLnBrk="1" hangingPunct="1"/>
            <a:r>
              <a:rPr lang="en-GB" b="0" dirty="0" smtClean="0">
                <a:latin typeface="Arial Rounded MT Bold" charset="0"/>
              </a:rPr>
              <a:t>to </a:t>
            </a:r>
            <a:r>
              <a:rPr lang="en-GB" b="0" dirty="0">
                <a:latin typeface="Arial Rounded MT Bold" charset="0"/>
              </a:rPr>
              <a:t>down load the whole file</a:t>
            </a:r>
          </a:p>
          <a:p>
            <a:pPr eaLnBrk="1" hangingPunct="1"/>
            <a:r>
              <a:rPr lang="en-GB" b="0" dirty="0">
                <a:latin typeface="Arial Rounded MT Bold" charset="0"/>
              </a:rPr>
              <a:t>You will find a large number of other files there too</a:t>
            </a:r>
          </a:p>
        </p:txBody>
      </p:sp>
    </p:spTree>
    <p:extLst>
      <p:ext uri="{BB962C8B-B14F-4D97-AF65-F5344CB8AC3E}">
        <p14:creationId xmlns:p14="http://schemas.microsoft.com/office/powerpoint/2010/main" val="2029921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GB" b="0" dirty="0">
                <a:latin typeface="Arial Rounded MT Bold" charset="0"/>
              </a:rPr>
              <a:t>Feedback</a:t>
            </a:r>
          </a:p>
        </p:txBody>
      </p:sp>
      <p:sp>
        <p:nvSpPr>
          <p:cNvPr id="3" name="Content Placeholder 2"/>
          <p:cNvSpPr>
            <a:spLocks noGrp="1"/>
          </p:cNvSpPr>
          <p:nvPr>
            <p:ph idx="1"/>
          </p:nvPr>
        </p:nvSpPr>
        <p:spPr/>
        <p:txBody>
          <a:bodyPr>
            <a:normAutofit lnSpcReduction="10000"/>
          </a:bodyPr>
          <a:lstStyle/>
          <a:p>
            <a:pPr>
              <a:defRPr/>
            </a:pPr>
            <a:r>
              <a:rPr lang="en-GB" b="0" dirty="0" smtClean="0">
                <a:ea typeface="+mn-ea"/>
              </a:rPr>
              <a:t>These files are created by generalists with a big dollop of green flavour</a:t>
            </a:r>
          </a:p>
          <a:p>
            <a:pPr>
              <a:defRPr/>
            </a:pPr>
            <a:r>
              <a:rPr lang="en-GB" b="0" dirty="0" smtClean="0">
                <a:ea typeface="+mn-ea"/>
              </a:rPr>
              <a:t>These files are updated from time to time</a:t>
            </a:r>
          </a:p>
          <a:p>
            <a:pPr>
              <a:defRPr/>
            </a:pPr>
            <a:r>
              <a:rPr lang="en-GB" b="0" dirty="0" smtClean="0">
                <a:ea typeface="+mn-ea"/>
              </a:rPr>
              <a:t>We are not experts so from time to time these file may get out of date or may be wrong.</a:t>
            </a:r>
          </a:p>
          <a:p>
            <a:pPr>
              <a:defRPr/>
            </a:pPr>
            <a:r>
              <a:rPr lang="en-GB" b="0" dirty="0" smtClean="0">
                <a:ea typeface="+mn-ea"/>
              </a:rPr>
              <a:t>If you feel that we have got it wrong please let us know so we can put it right</a:t>
            </a:r>
            <a:endParaRPr lang="en-GB" b="0" dirty="0">
              <a:ea typeface="+mn-ea"/>
            </a:endParaRPr>
          </a:p>
        </p:txBody>
      </p:sp>
    </p:spTree>
    <p:extLst>
      <p:ext uri="{BB962C8B-B14F-4D97-AF65-F5344CB8AC3E}">
        <p14:creationId xmlns:p14="http://schemas.microsoft.com/office/powerpoint/2010/main" val="126676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p:txBody>
          <a:bodyPr/>
          <a:lstStyle/>
          <a:p>
            <a:r>
              <a:rPr lang="en-GB" b="0">
                <a:solidFill>
                  <a:schemeClr val="tx1"/>
                </a:solidFill>
                <a:latin typeface="Arial Rounded MT Bold" charset="0"/>
              </a:rPr>
              <a:t>Commercial Green</a:t>
            </a:r>
          </a:p>
        </p:txBody>
      </p:sp>
      <p:graphicFrame>
        <p:nvGraphicFramePr>
          <p:cNvPr id="2050" name="Object 3">
            <a:hlinkClick r:id="" action="ppaction://ole?verb=0"/>
          </p:cNvPr>
          <p:cNvGraphicFramePr>
            <a:graphicFrameLocks noChangeAspect="1"/>
          </p:cNvGraphicFramePr>
          <p:nvPr/>
        </p:nvGraphicFramePr>
        <p:xfrm>
          <a:off x="1692275" y="549275"/>
          <a:ext cx="5759450" cy="4319588"/>
        </p:xfrm>
        <a:graphic>
          <a:graphicData uri="http://schemas.openxmlformats.org/presentationml/2006/ole">
            <mc:AlternateContent xmlns:mc="http://schemas.openxmlformats.org/markup-compatibility/2006">
              <mc:Choice xmlns:v="urn:schemas-microsoft-com:vml" Requires="v">
                <p:oleObj spid="_x0000_s2067" name="Presentation" r:id="rId4" imgW="4571868" imgH="3428992" progId="PowerPoint.Show.8">
                  <p:link updateAutomatic="1"/>
                </p:oleObj>
              </mc:Choice>
              <mc:Fallback>
                <p:oleObj name="Presentation" r:id="rId4" imgW="4571868" imgH="3428992" progId="PowerPoint.Show.8">
                  <p:link updateAutomatic="1"/>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549275"/>
                        <a:ext cx="5759450" cy="431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52" name="Rectangle 4"/>
          <p:cNvSpPr>
            <a:spLocks noChangeArrowheads="1"/>
          </p:cNvSpPr>
          <p:nvPr/>
        </p:nvSpPr>
        <p:spPr bwMode="auto">
          <a:xfrm>
            <a:off x="0" y="56705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ts val="1200"/>
              </a:spcBef>
              <a:spcAft>
                <a:spcPts val="300"/>
              </a:spcAft>
            </a:pPr>
            <a:r>
              <a:rPr lang="en-GB" sz="1600" b="1" dirty="0">
                <a:solidFill>
                  <a:srgbClr val="33CC33"/>
                </a:solidFill>
                <a:latin typeface="Arial Rounded MT Bold" charset="0"/>
              </a:rPr>
              <a:t>Another </a:t>
            </a:r>
            <a:r>
              <a:rPr lang="en-GB" sz="1600" b="1" dirty="0" smtClean="0">
                <a:solidFill>
                  <a:srgbClr val="33CC33"/>
                </a:solidFill>
                <a:latin typeface="Arial Rounded MT Bold" charset="0"/>
              </a:rPr>
              <a:t>GBE </a:t>
            </a:r>
            <a:r>
              <a:rPr lang="en-GB" sz="1600" b="1" dirty="0">
                <a:solidFill>
                  <a:srgbClr val="33CC33"/>
                </a:solidFill>
                <a:latin typeface="Arial Rounded MT Bold" charset="0"/>
              </a:rPr>
              <a:t>CPD seminar </a:t>
            </a:r>
            <a:r>
              <a:rPr lang="en-GB" sz="1600" b="1" dirty="0" smtClean="0">
                <a:solidFill>
                  <a:srgbClr val="33CC33"/>
                </a:solidFill>
                <a:latin typeface="Arial Rounded MT Bold" charset="0"/>
              </a:rPr>
              <a:t>on </a:t>
            </a:r>
            <a:r>
              <a:rPr lang="en-GB" sz="1600" b="1" dirty="0">
                <a:solidFill>
                  <a:srgbClr val="33CC33"/>
                </a:solidFill>
                <a:latin typeface="Arial Rounded MT Bold" charset="0"/>
              </a:rPr>
              <a:t>the website to read</a:t>
            </a:r>
          </a:p>
        </p:txBody>
      </p:sp>
    </p:spTree>
  </p:cSld>
  <p:clrMapOvr>
    <a:masterClrMapping/>
  </p:clrMapOvr>
  <p:transition xmlns:p14="http://schemas.microsoft.com/office/powerpoint/2010/main" advTm="10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b="0" dirty="0" smtClean="0"/>
              <a:t>© GBE 2019</a:t>
            </a:r>
          </a:p>
        </p:txBody>
      </p:sp>
      <p:sp>
        <p:nvSpPr>
          <p:cNvPr id="3" name="Content Placeholder 2"/>
          <p:cNvSpPr>
            <a:spLocks noGrp="1"/>
          </p:cNvSpPr>
          <p:nvPr>
            <p:ph idx="1"/>
          </p:nvPr>
        </p:nvSpPr>
        <p:spPr/>
        <p:txBody>
          <a:bodyPr>
            <a:normAutofit/>
          </a:bodyPr>
          <a:lstStyle/>
          <a:p>
            <a:pPr eaLnBrk="1" hangingPunct="1">
              <a:spcBef>
                <a:spcPts val="0"/>
              </a:spcBef>
              <a:spcAft>
                <a:spcPts val="0"/>
              </a:spcAft>
              <a:defRPr/>
            </a:pPr>
            <a:r>
              <a:rPr lang="en-GB" sz="1800" b="0" dirty="0" smtClean="0"/>
              <a:t>Brian Murphy BSc Dip Arch (Hons+Dist)</a:t>
            </a:r>
          </a:p>
          <a:p>
            <a:pPr lvl="1" eaLnBrk="1" hangingPunct="1">
              <a:spcBef>
                <a:spcPts val="0"/>
              </a:spcBef>
              <a:spcAft>
                <a:spcPts val="0"/>
              </a:spcAft>
              <a:defRPr/>
            </a:pPr>
            <a:r>
              <a:rPr lang="en-GB" sz="1800" b="0" dirty="0" smtClean="0"/>
              <a:t>Technician and Architect by Training</a:t>
            </a:r>
          </a:p>
          <a:p>
            <a:pPr lvl="1" eaLnBrk="1" hangingPunct="1">
              <a:spcBef>
                <a:spcPts val="0"/>
              </a:spcBef>
              <a:spcAft>
                <a:spcPts val="0"/>
              </a:spcAft>
              <a:defRPr/>
            </a:pPr>
            <a:r>
              <a:rPr lang="en-GB" sz="1800" b="0" dirty="0" smtClean="0"/>
              <a:t>Specification Writer by Choice</a:t>
            </a:r>
          </a:p>
          <a:p>
            <a:pPr lvl="1" eaLnBrk="1" hangingPunct="1">
              <a:spcBef>
                <a:spcPts val="0"/>
              </a:spcBef>
              <a:spcAft>
                <a:spcPts val="0"/>
              </a:spcAft>
              <a:defRPr/>
            </a:pPr>
            <a:r>
              <a:rPr lang="en-GB" sz="1800" b="0" dirty="0" smtClean="0"/>
              <a:t>Environmentalist by Actions</a:t>
            </a:r>
          </a:p>
          <a:p>
            <a:pPr eaLnBrk="1" hangingPunct="1">
              <a:spcBef>
                <a:spcPts val="0"/>
              </a:spcBef>
              <a:spcAft>
                <a:spcPts val="0"/>
              </a:spcAft>
              <a:defRPr/>
            </a:pPr>
            <a:r>
              <a:rPr lang="en-GB" sz="1800" b="0" dirty="0" smtClean="0"/>
              <a:t>Greening up my act since 1999</a:t>
            </a:r>
          </a:p>
          <a:p>
            <a:pPr eaLnBrk="1" hangingPunct="1">
              <a:spcBef>
                <a:spcPts val="0"/>
              </a:spcBef>
              <a:spcAft>
                <a:spcPts val="0"/>
              </a:spcAft>
              <a:defRPr/>
            </a:pPr>
            <a:r>
              <a:rPr lang="en-GB" sz="1800" b="0" dirty="0" smtClean="0"/>
              <a:t>Founded National Green Specification 2001</a:t>
            </a:r>
          </a:p>
          <a:p>
            <a:pPr eaLnBrk="1" hangingPunct="1">
              <a:spcBef>
                <a:spcPts val="0"/>
              </a:spcBef>
              <a:spcAft>
                <a:spcPts val="0"/>
              </a:spcAft>
              <a:defRPr/>
            </a:pPr>
            <a:r>
              <a:rPr lang="en-GB" sz="1800" b="0" dirty="0" smtClean="0"/>
              <a:t>Launched www.greenspec.co.uk 2003</a:t>
            </a:r>
          </a:p>
          <a:p>
            <a:pPr eaLnBrk="1" hangingPunct="1">
              <a:spcBef>
                <a:spcPts val="0"/>
              </a:spcBef>
              <a:spcAft>
                <a:spcPts val="0"/>
              </a:spcAft>
              <a:defRPr/>
            </a:pPr>
            <a:r>
              <a:rPr lang="en-GB" sz="1800" b="0" dirty="0" smtClean="0"/>
              <a:t>Created: GBE at </a:t>
            </a:r>
            <a:r>
              <a:rPr lang="en-GB" sz="1800" b="0" dirty="0" smtClean="0">
                <a:hlinkClick r:id="rId2"/>
              </a:rPr>
              <a:t>https://greenbuildingencyclopaedia.uk</a:t>
            </a:r>
            <a:r>
              <a:rPr lang="en-GB" sz="1800" b="0" dirty="0" smtClean="0"/>
              <a:t>  2015</a:t>
            </a:r>
          </a:p>
          <a:p>
            <a:pPr eaLnBrk="1" hangingPunct="1">
              <a:spcBef>
                <a:spcPts val="0"/>
              </a:spcBef>
              <a:spcAft>
                <a:spcPts val="0"/>
              </a:spcAft>
              <a:defRPr/>
            </a:pPr>
            <a:r>
              <a:rPr lang="en-GB" sz="1800" b="0" dirty="0" smtClean="0"/>
              <a:t>E   </a:t>
            </a:r>
            <a:r>
              <a:rPr lang="en-GB" sz="1800" b="0" dirty="0" smtClean="0">
                <a:hlinkClick r:id="rId3"/>
              </a:rPr>
              <a:t>BrianSpecMan@icloud.com</a:t>
            </a:r>
            <a:r>
              <a:rPr lang="en-GB" sz="1800" b="0" dirty="0" smtClean="0"/>
              <a:t> </a:t>
            </a:r>
          </a:p>
          <a:p>
            <a:pPr eaLnBrk="1" hangingPunct="1">
              <a:spcBef>
                <a:spcPts val="0"/>
              </a:spcBef>
              <a:spcAft>
                <a:spcPts val="0"/>
              </a:spcAft>
              <a:defRPr/>
            </a:pPr>
            <a:r>
              <a:rPr lang="en-GB" sz="1800" b="0" dirty="0" smtClean="0"/>
              <a:t>Twitter: </a:t>
            </a:r>
            <a:r>
              <a:rPr lang="en-GB" sz="1800" b="0" dirty="0" smtClean="0">
                <a:hlinkClick r:id="rId4"/>
              </a:rPr>
              <a:t>http://twitter.com/brianspecman</a:t>
            </a:r>
            <a:r>
              <a:rPr lang="en-GB" sz="1800" b="0" dirty="0" smtClean="0"/>
              <a:t>  </a:t>
            </a:r>
          </a:p>
          <a:p>
            <a:pPr>
              <a:lnSpc>
                <a:spcPct val="120000"/>
              </a:lnSpc>
              <a:spcBef>
                <a:spcPts val="0"/>
              </a:spcBef>
              <a:spcAft>
                <a:spcPts val="0"/>
              </a:spcAft>
            </a:pPr>
            <a:r>
              <a:rPr lang="en-US" sz="1800" b="0" dirty="0" smtClean="0"/>
              <a:t>LinkedIn</a:t>
            </a:r>
            <a:r>
              <a:rPr lang="en-US" sz="1800" b="0" dirty="0"/>
              <a:t>: </a:t>
            </a:r>
            <a:r>
              <a:rPr lang="en-US" sz="1800" b="0" dirty="0">
                <a:hlinkClick r:id="rId5"/>
              </a:rPr>
              <a:t>BrianSpecMan</a:t>
            </a:r>
          </a:p>
          <a:p>
            <a:pPr>
              <a:lnSpc>
                <a:spcPct val="120000"/>
              </a:lnSpc>
              <a:spcBef>
                <a:spcPts val="0"/>
              </a:spcBef>
              <a:spcAft>
                <a:spcPts val="0"/>
              </a:spcAft>
            </a:pPr>
            <a:r>
              <a:rPr lang="en-US" sz="1800" b="0" dirty="0" smtClean="0"/>
              <a:t>Facebook</a:t>
            </a:r>
            <a:r>
              <a:rPr lang="en-US" sz="1800" b="0" dirty="0"/>
              <a:t>: </a:t>
            </a:r>
            <a:r>
              <a:rPr lang="en-US" sz="1800" b="0" dirty="0" smtClean="0">
                <a:hlinkClick r:id="rId6"/>
              </a:rPr>
              <a:t>BrianSpecMan</a:t>
            </a:r>
            <a:r>
              <a:rPr lang="en-US" sz="1800" b="0" dirty="0" smtClean="0"/>
              <a:t> </a:t>
            </a:r>
          </a:p>
          <a:p>
            <a:pPr>
              <a:lnSpc>
                <a:spcPct val="120000"/>
              </a:lnSpc>
              <a:spcBef>
                <a:spcPts val="0"/>
              </a:spcBef>
              <a:spcAft>
                <a:spcPts val="0"/>
              </a:spcAft>
            </a:pPr>
            <a:r>
              <a:rPr lang="en-GB" sz="1800" b="0" dirty="0" smtClean="0"/>
              <a:t>Facebook</a:t>
            </a:r>
            <a:r>
              <a:rPr lang="en-GB" sz="1800" b="0" dirty="0"/>
              <a:t>: </a:t>
            </a:r>
            <a:r>
              <a:rPr lang="en-GB" sz="1800" b="0" u="sng" dirty="0">
                <a:hlinkClick r:id="rId7"/>
              </a:rPr>
              <a:t>http://www.facebook.com/</a:t>
            </a:r>
            <a:r>
              <a:rPr lang="en-GB" sz="1800" b="0" u="sng" dirty="0" smtClean="0">
                <a:hlinkClick r:id="rId7"/>
              </a:rPr>
              <a:t>brianspecman</a:t>
            </a:r>
            <a:endParaRPr lang="en-US" sz="1800" b="0" dirty="0">
              <a:hlinkClick r:id="rId6"/>
            </a:endParaRPr>
          </a:p>
          <a:p>
            <a:pPr>
              <a:lnSpc>
                <a:spcPct val="120000"/>
              </a:lnSpc>
              <a:spcBef>
                <a:spcPts val="0"/>
              </a:spcBef>
              <a:spcAft>
                <a:spcPts val="0"/>
              </a:spcAft>
            </a:pPr>
            <a:r>
              <a:rPr lang="en-US" sz="1800" b="0" dirty="0" smtClean="0"/>
              <a:t>Slide </a:t>
            </a:r>
            <a:r>
              <a:rPr lang="en-US" sz="1800" b="0" dirty="0"/>
              <a:t>Share:</a:t>
            </a:r>
          </a:p>
          <a:p>
            <a:pPr>
              <a:lnSpc>
                <a:spcPct val="120000"/>
              </a:lnSpc>
              <a:spcBef>
                <a:spcPts val="0"/>
              </a:spcBef>
              <a:spcAft>
                <a:spcPts val="0"/>
              </a:spcAft>
            </a:pPr>
            <a:r>
              <a:rPr lang="en-US" sz="1800" b="0" dirty="0" smtClean="0"/>
              <a:t>Pinterest</a:t>
            </a:r>
            <a:r>
              <a:rPr lang="en-US" sz="1800" b="0" dirty="0"/>
              <a:t>: </a:t>
            </a:r>
            <a:r>
              <a:rPr lang="en-US" sz="1800" b="0" dirty="0">
                <a:hlinkClick r:id="rId8"/>
              </a:rPr>
              <a:t>Brian Murphy • </a:t>
            </a:r>
            <a:r>
              <a:rPr lang="en-US" sz="1800" b="0" dirty="0">
                <a:hlinkClick r:id="rId9"/>
              </a:rPr>
              <a:t>GBE Green Building </a:t>
            </a:r>
            <a:r>
              <a:rPr lang="en-US" sz="1800" b="0" dirty="0" smtClean="0">
                <a:hlinkClick r:id="rId9"/>
              </a:rPr>
              <a:t>Encyclopaedia</a:t>
            </a:r>
            <a:endParaRPr lang="en-US" sz="1800" b="0" dirty="0">
              <a:hlinkClick r:id="rId9"/>
            </a:endParaRPr>
          </a:p>
        </p:txBody>
      </p:sp>
    </p:spTree>
    <p:extLst>
      <p:ext uri="{BB962C8B-B14F-4D97-AF65-F5344CB8AC3E}">
        <p14:creationId xmlns:p14="http://schemas.microsoft.com/office/powerpoint/2010/main" val="2677790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3074" name="Object 4">
            <a:hlinkClick r:id="" action="ppaction://ole?verb=0"/>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89" name="Presentation" r:id="rId4" imgW="4571868" imgH="3428992" progId="PowerPoint.Show.8">
                  <p:link updateAutomatic="1"/>
                </p:oleObj>
              </mc:Choice>
              <mc:Fallback>
                <p:oleObj name="Presentation" r:id="rId4" imgW="4571868" imgH="3428992" progId="PowerPoint.Show.8">
                  <p:link updateAutomatic="1"/>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6019" name="AutoShape 3"/>
          <p:cNvSpPr>
            <a:spLocks noChangeArrowheads="1"/>
          </p:cNvSpPr>
          <p:nvPr/>
        </p:nvSpPr>
        <p:spPr bwMode="auto">
          <a:xfrm rot="-2597490">
            <a:off x="1619250" y="5157788"/>
            <a:ext cx="287338" cy="5048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GB"/>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 calcmode="lin" valueType="num">
                                      <p:cBhvr additive="base">
                                        <p:cTn id="7" dur="500" fill="hold"/>
                                        <p:tgtEl>
                                          <p:spTgt spid="86019"/>
                                        </p:tgtEl>
                                        <p:attrNameLst>
                                          <p:attrName>ppt_x</p:attrName>
                                        </p:attrNameLst>
                                      </p:cBhvr>
                                      <p:tavLst>
                                        <p:tav tm="0">
                                          <p:val>
                                            <p:strVal val="#ppt_x"/>
                                          </p:val>
                                        </p:tav>
                                        <p:tav tm="100000">
                                          <p:val>
                                            <p:strVal val="#ppt_x"/>
                                          </p:val>
                                        </p:tav>
                                      </p:tavLst>
                                    </p:anim>
                                    <p:anim calcmode="lin" valueType="num">
                                      <p:cBhvr additive="base">
                                        <p:cTn id="8" dur="500" fill="hold"/>
                                        <p:tgtEl>
                                          <p:spTgt spid="8601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86019"/>
                                        </p:tgtEl>
                                      </p:cBhvr>
                                    </p:animEffect>
                                    <p:animScale>
                                      <p:cBhvr>
                                        <p:cTn id="12" dur="250" autoRev="1" fill="hold"/>
                                        <p:tgtEl>
                                          <p:spTgt spid="860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8601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AutoShape 3"/>
          <p:cNvSpPr>
            <a:spLocks noChangeArrowheads="1"/>
          </p:cNvSpPr>
          <p:nvPr/>
        </p:nvSpPr>
        <p:spPr bwMode="auto">
          <a:xfrm rot="-2597490">
            <a:off x="2843213" y="3429000"/>
            <a:ext cx="287337" cy="5048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GB"/>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ppt_x"/>
                                          </p:val>
                                        </p:tav>
                                        <p:tav tm="100000">
                                          <p:val>
                                            <p:strVal val="#ppt_x"/>
                                          </p:val>
                                        </p:tav>
                                      </p:tavLst>
                                    </p:anim>
                                    <p:anim calcmode="lin" valueType="num">
                                      <p:cBhvr additive="base">
                                        <p:cTn id="8" dur="500" fill="hold"/>
                                        <p:tgtEl>
                                          <p:spTgt spid="8806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88067"/>
                                        </p:tgtEl>
                                      </p:cBhvr>
                                    </p:animEffect>
                                    <p:animScale>
                                      <p:cBhvr>
                                        <p:cTn id="12" dur="250" autoRev="1" fill="hold"/>
                                        <p:tgtEl>
                                          <p:spTgt spid="8806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7" grpId="1" animBg="1"/>
    </p:bldLst>
  </p:timing>
</p:sld>
</file>

<file path=ppt/theme/theme1.xml><?xml version="1.0" encoding="utf-8"?>
<a:theme xmlns:a="http://schemas.openxmlformats.org/drawingml/2006/main" name="NGSTemplate">
  <a:themeElements>
    <a:clrScheme name="NGS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GSTemplate">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GS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GS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GS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GS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GS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GS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GS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NGSTemplate</Template>
  <TotalTime>523</TotalTime>
  <Words>2577</Words>
  <Application>Microsoft Macintosh PowerPoint</Application>
  <PresentationFormat>On-screen Show (4:3)</PresentationFormat>
  <Paragraphs>559</Paragraphs>
  <Slides>70</Slides>
  <Notes>64</Notes>
  <HiddenSlides>22</HiddenSlides>
  <MMClips>0</MMClips>
  <ScaleCrop>false</ScaleCrop>
  <HeadingPairs>
    <vt:vector size="8" baseType="variant">
      <vt:variant>
        <vt:lpstr>Theme</vt:lpstr>
      </vt:variant>
      <vt:variant>
        <vt:i4>1</vt:i4>
      </vt:variant>
      <vt:variant>
        <vt:lpstr>Links</vt:lpstr>
      </vt:variant>
      <vt:variant>
        <vt:i4>2</vt:i4>
      </vt:variant>
      <vt:variant>
        <vt:lpstr>Embedded OLE Servers</vt:lpstr>
      </vt:variant>
      <vt:variant>
        <vt:i4>2</vt:i4>
      </vt:variant>
      <vt:variant>
        <vt:lpstr>Slide Titles</vt:lpstr>
      </vt:variant>
      <vt:variant>
        <vt:i4>70</vt:i4>
      </vt:variant>
    </vt:vector>
  </HeadingPairs>
  <TitlesOfParts>
    <vt:vector size="75" baseType="lpstr">
      <vt:lpstr>NGSTemplate</vt:lpstr>
      <vt:lpstr>D:ASWSDOCS:GREEN:NGSpec:Show:CommercialGreen.ppt</vt:lpstr>
      <vt:lpstr>D:ASWSDOCS:GREEN:NGSpec:Show:Components:NGSCoverTopRight.ppt</vt:lpstr>
      <vt:lpstr>PaperPort Document</vt:lpstr>
      <vt:lpstr>Clip</vt:lpstr>
      <vt:lpstr>Sun Space Winter Garden Conservatory</vt:lpstr>
      <vt:lpstr>This Presentation on GBE:</vt:lpstr>
      <vt:lpstr>Conservatories:</vt:lpstr>
      <vt:lpstr>PowerPoint Presentation</vt:lpstr>
      <vt:lpstr>GreenSpec CPD Seminar Series </vt:lpstr>
      <vt:lpstr>Air Movement in Buildings: 18 of 25</vt:lpstr>
      <vt:lpstr>Commercial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Houses &amp; Conservatories: Summer Ventilation</vt:lpstr>
      <vt:lpstr>Green Houses &amp; Conservatories:  Winter Solar gains</vt:lpstr>
      <vt:lpstr>Green Houses and Conservatories: Exploiting heat</vt:lpstr>
      <vt:lpstr>Hockerton &amp; BedZED</vt:lpstr>
      <vt:lpstr>Hockerton HHP</vt:lpstr>
      <vt:lpstr>PowerPoint Presentation</vt:lpstr>
      <vt:lpstr>PowerPoint Presentation</vt:lpstr>
      <vt:lpstr>PowerPoint Presentation</vt:lpstr>
      <vt:lpstr>Lean-to Conservatories:  warm the house</vt:lpstr>
      <vt:lpstr>BedZED</vt:lpstr>
      <vt:lpstr>PowerPoint Presentation</vt:lpstr>
      <vt:lpstr>PowerPoint Presentation</vt:lpstr>
      <vt:lpstr>PowerPoint Presentation</vt:lpstr>
      <vt:lpstr>PowerPoint Presentation</vt:lpstr>
      <vt:lpstr>Top floor glass roof lets in too much heat top floor overheats</vt:lpstr>
      <vt:lpstr>Thermal Mass</vt:lpstr>
      <vt:lpstr>Heat movement in buildings</vt:lpstr>
      <vt:lpstr>PowerPoint Presentation</vt:lpstr>
      <vt:lpstr>PowerPoint Presentation</vt:lpstr>
      <vt:lpstr>Exploiting thermal mass</vt:lpstr>
      <vt:lpstr>Thermal mass</vt:lpstr>
      <vt:lpstr>PowerPoint Presentation</vt:lpstr>
      <vt:lpstr>PowerPoint Presentation</vt:lpstr>
      <vt:lpstr>Gallions HA</vt:lpstr>
      <vt:lpstr>Gallions Housing Association: Tenants would not choose the conservatory but now they have it would not give it up</vt:lpstr>
      <vt:lpstr>Conservatories Gone Wrong</vt:lpstr>
      <vt:lpstr>Conservatories  gone wrong</vt:lpstr>
      <vt:lpstr>National Botanic Gardens of Wales</vt:lpstr>
      <vt:lpstr>Glass Roof: gain &amp; loose heat no solar gain or heat loss control</vt:lpstr>
      <vt:lpstr>GLA Head Quarters</vt:lpstr>
      <vt:lpstr>North facing conservatory  No solar gains just heat losses</vt:lpstr>
      <vt:lpstr>90% UK conservatories heated</vt:lpstr>
      <vt:lpstr>Conservatory Gone Wrong</vt:lpstr>
      <vt:lpstr>Swaffham  Wind Turbine  Visitors Centre</vt:lpstr>
      <vt:lpstr>South facing lean-to solar heat gain  External shading helps No ventilation Thermal mass flooring on show between furniture</vt:lpstr>
      <vt:lpstr>No thermal mass in back wall plasterboard partitions No ventilation Tenant fitted Air-conditioning</vt:lpstr>
      <vt:lpstr>1NTEGER @ BRE Intelligent &amp; green</vt:lpstr>
      <vt:lpstr>1NTEGER house conservatory at BRE is not all that  it could be Single glazed No thermal mass back wall, open to living accommodation  on top floor. Just sheltered outdoor space</vt:lpstr>
      <vt:lpstr>Opening vents in side walls of conservatory but only half way up the height of the conservatory</vt:lpstr>
      <vt:lpstr>Thermostat control piston actuated vents Thermostat at high level? Vents at mid level</vt:lpstr>
      <vt:lpstr>Doors:  provide low level ventilation Windows:  none at top Internal solar shading: internal radiant heating &amp; thermal stress in glass</vt:lpstr>
      <vt:lpstr>Solar Thermal ET for Hot Water Roof window &amp; minimal PV</vt:lpstr>
      <vt:lpstr>Rainwater: collection and disposal? Any Harvesting and reusing?</vt:lpstr>
      <vt:lpstr>PowerPoint Presentation</vt:lpstr>
      <vt:lpstr>PowerPoint Presentation</vt:lpstr>
      <vt:lpstr>Internal Solar shading generates heat in conservatory air Timber weatherboarding no thermal mass on rear wall Concrete or stone paving  some thermal mass on floor</vt:lpstr>
      <vt:lpstr>Top floor open to hottest part of conservatory</vt:lpstr>
      <vt:lpstr>Internal solar shading: catches solar radiation heats up and re-radiates heat inwards. Energy efficient light fittings?</vt:lpstr>
      <vt:lpstr>Top floor open to conservatory and no ventilation at high level  an oven for hobby or TV room</vt:lpstr>
      <vt:lpstr>Bedrooms face South &amp; open onto the warm conservatory, no escape</vt:lpstr>
      <vt:lpstr>Test Yourself</vt:lpstr>
      <vt:lpstr>How did you do</vt:lpstr>
      <vt:lpstr>PowerPoint Presentation</vt:lpstr>
      <vt:lpstr>Sampler</vt:lpstr>
      <vt:lpstr>Feedback</vt:lpstr>
      <vt:lpstr>© GBE 2019</vt:lpstr>
    </vt:vector>
  </TitlesOfParts>
  <Company>National Green Specification NGS GreenSpec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Conservatories</dc:title>
  <dc:creator>Brian Murphy BScDipArch HonsDist</dc:creator>
  <cp:lastModifiedBy>Brian Murphy</cp:lastModifiedBy>
  <cp:revision>44</cp:revision>
  <cp:lastPrinted>2019-11-10T14:57:11Z</cp:lastPrinted>
  <dcterms:created xsi:type="dcterms:W3CDTF">2006-05-01T07:13:48Z</dcterms:created>
  <dcterms:modified xsi:type="dcterms:W3CDTF">2019-11-10T14:57:58Z</dcterms:modified>
</cp:coreProperties>
</file>