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0"/>
  </p:notesMasterIdLst>
  <p:handoutMasterIdLst>
    <p:handoutMasterId r:id="rId31"/>
  </p:handoutMasterIdLst>
  <p:sldIdLst>
    <p:sldId id="439" r:id="rId2"/>
    <p:sldId id="391" r:id="rId3"/>
    <p:sldId id="394" r:id="rId4"/>
    <p:sldId id="405" r:id="rId5"/>
    <p:sldId id="404" r:id="rId6"/>
    <p:sldId id="403" r:id="rId7"/>
    <p:sldId id="406" r:id="rId8"/>
    <p:sldId id="423" r:id="rId9"/>
    <p:sldId id="424"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398" r:id="rId23"/>
    <p:sldId id="399" r:id="rId24"/>
    <p:sldId id="440" r:id="rId25"/>
    <p:sldId id="385" r:id="rId26"/>
    <p:sldId id="386" r:id="rId27"/>
    <p:sldId id="387" r:id="rId28"/>
    <p:sldId id="389" r:id="rId29"/>
  </p:sldIdLst>
  <p:sldSz cx="9144000" cy="6858000" type="screen4x3"/>
  <p:notesSz cx="9601200" cy="7315200"/>
  <p:defaultTextStyle>
    <a:defPPr>
      <a:defRPr lang="en-GB"/>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clrMru>
    <a:srgbClr val="33CC33"/>
    <a:srgbClr val="FFCCFF"/>
    <a:srgbClr val="CC00CC"/>
    <a:srgbClr val="660066"/>
    <a:srgbClr val="99FF99"/>
    <a:srgbClr val="990099"/>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3" autoAdjust="0"/>
    <p:restoredTop sz="86410" autoAdjust="0"/>
  </p:normalViewPr>
  <p:slideViewPr>
    <p:cSldViewPr>
      <p:cViewPr varScale="1">
        <p:scale>
          <a:sx n="100" d="100"/>
          <a:sy n="100" d="100"/>
        </p:scale>
        <p:origin x="-368" y="-112"/>
      </p:cViewPr>
      <p:guideLst>
        <p:guide orient="horz" pos="2160"/>
        <p:guide pos="2880"/>
      </p:guideLst>
    </p:cSldViewPr>
  </p:slideViewPr>
  <p:outlineViewPr>
    <p:cViewPr>
      <p:scale>
        <a:sx n="33" d="100"/>
        <a:sy n="33" d="100"/>
      </p:scale>
      <p:origin x="32" y="250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3496" y="-120"/>
      </p:cViewPr>
      <p:guideLst>
        <p:guide orient="horz" pos="2304"/>
        <p:guide pos="3024"/>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0" hangingPunct="0">
              <a:defRPr sz="1300">
                <a:latin typeface="Arial Rounded MT Bold" pitchFamily="34" charset="0"/>
                <a:ea typeface="+mn-ea"/>
              </a:defRPr>
            </a:lvl1pPr>
          </a:lstStyle>
          <a:p>
            <a:pPr>
              <a:defRPr/>
            </a:pPr>
            <a:r>
              <a:rPr lang="en-GB"/>
              <a:t>Title</a:t>
            </a:r>
          </a:p>
        </p:txBody>
      </p:sp>
      <p:sp>
        <p:nvSpPr>
          <p:cNvPr id="29699" name="Rectangle 3"/>
          <p:cNvSpPr>
            <a:spLocks noGrp="1" noChangeArrowheads="1"/>
          </p:cNvSpPr>
          <p:nvPr>
            <p:ph type="dt" sz="quarter" idx="1"/>
          </p:nvPr>
        </p:nvSpPr>
        <p:spPr bwMode="auto">
          <a:xfrm>
            <a:off x="5438180" y="0"/>
            <a:ext cx="4160937" cy="3652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a:latin typeface="Arial Rounded MT Bold" charset="0"/>
              </a:defRPr>
            </a:lvl1pPr>
          </a:lstStyle>
          <a:p>
            <a:fld id="{1E4757A6-D4A3-1047-B3AF-79FD0DDEA73C}" type="datetime1">
              <a:rPr lang="en-GB"/>
              <a:pPr/>
              <a:t>24/10/16</a:t>
            </a:fld>
            <a:endParaRPr lang="en-GB"/>
          </a:p>
        </p:txBody>
      </p:sp>
      <p:sp>
        <p:nvSpPr>
          <p:cNvPr id="29700" name="Rectangle 4"/>
          <p:cNvSpPr>
            <a:spLocks noGrp="1" noChangeArrowheads="1"/>
          </p:cNvSpPr>
          <p:nvPr>
            <p:ph type="ftr" sz="quarter" idx="2"/>
          </p:nvPr>
        </p:nvSpPr>
        <p:spPr bwMode="auto">
          <a:xfrm>
            <a:off x="0" y="6948715"/>
            <a:ext cx="4160937" cy="36527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0" hangingPunct="0">
              <a:defRPr sz="1300">
                <a:latin typeface="Arial Rounded MT Bold" charset="0"/>
              </a:defRPr>
            </a:lvl1pPr>
          </a:lstStyle>
          <a:p>
            <a:r>
              <a:rPr lang="en-GB" dirty="0"/>
              <a:t>© </a:t>
            </a:r>
            <a:r>
              <a:rPr lang="en-GB" dirty="0" smtClean="0"/>
              <a:t>GBE </a:t>
            </a:r>
            <a:r>
              <a:rPr lang="en-GB" dirty="0"/>
              <a:t>2006 Brian Murphy</a:t>
            </a:r>
          </a:p>
        </p:txBody>
      </p:sp>
      <p:sp>
        <p:nvSpPr>
          <p:cNvPr id="29701" name="Rectangle 5"/>
          <p:cNvSpPr>
            <a:spLocks noGrp="1" noChangeArrowheads="1"/>
          </p:cNvSpPr>
          <p:nvPr>
            <p:ph type="sldNum" sz="quarter" idx="3"/>
          </p:nvPr>
        </p:nvSpPr>
        <p:spPr bwMode="auto">
          <a:xfrm>
            <a:off x="5438180" y="6948715"/>
            <a:ext cx="4160937" cy="36527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a:latin typeface="Arial Rounded MT Bold" charset="0"/>
              </a:defRPr>
            </a:lvl1pPr>
          </a:lstStyle>
          <a:p>
            <a:fld id="{791CA2B8-E339-484D-9F11-871AC1942D0B}" type="slidenum">
              <a:rPr lang="en-GB"/>
              <a:pPr/>
              <a:t>‹#›</a:t>
            </a:fld>
            <a:endParaRPr lang="en-GB"/>
          </a:p>
        </p:txBody>
      </p:sp>
    </p:spTree>
    <p:extLst>
      <p:ext uri="{BB962C8B-B14F-4D97-AF65-F5344CB8AC3E}">
        <p14:creationId xmlns:p14="http://schemas.microsoft.com/office/powerpoint/2010/main" val="1425085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0" hangingPunct="0">
              <a:defRPr sz="1300">
                <a:latin typeface="Arial Rounded MT Bold" pitchFamily="34" charset="0"/>
                <a:ea typeface="+mn-ea"/>
              </a:defRPr>
            </a:lvl1pPr>
          </a:lstStyle>
          <a:p>
            <a:pPr>
              <a:defRPr/>
            </a:pPr>
            <a:r>
              <a:rPr lang="en-GB"/>
              <a:t>Title</a:t>
            </a:r>
          </a:p>
        </p:txBody>
      </p:sp>
      <p:sp>
        <p:nvSpPr>
          <p:cNvPr id="26627"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a:latin typeface="Arial Rounded MT Bold" charset="0"/>
              </a:defRPr>
            </a:lvl1pPr>
          </a:lstStyle>
          <a:p>
            <a:fld id="{1DEC77B9-0AA3-3B46-BB89-9D28019E94A7}" type="datetime1">
              <a:rPr lang="en-GB"/>
              <a:pPr/>
              <a:t>24/10/16</a:t>
            </a:fld>
            <a:endParaRPr lang="en-GB"/>
          </a:p>
        </p:txBody>
      </p:sp>
      <p:sp>
        <p:nvSpPr>
          <p:cNvPr id="13722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9"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6630"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0" hangingPunct="0">
              <a:defRPr sz="1300">
                <a:latin typeface="Arial Rounded MT Bold" charset="0"/>
              </a:defRPr>
            </a:lvl1pPr>
          </a:lstStyle>
          <a:p>
            <a:r>
              <a:rPr lang="en-GB" dirty="0" smtClean="0"/>
              <a:t>© GBE 2006 Brian Murphy</a:t>
            </a:r>
            <a:endParaRPr lang="en-GB" dirty="0"/>
          </a:p>
        </p:txBody>
      </p:sp>
      <p:sp>
        <p:nvSpPr>
          <p:cNvPr id="26631"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a:latin typeface="Arial Rounded MT Bold" charset="0"/>
              </a:defRPr>
            </a:lvl1pPr>
          </a:lstStyle>
          <a:p>
            <a:fld id="{3D0BA86F-E8D2-EA4E-A9E4-9E87B39F2C04}" type="slidenum">
              <a:rPr lang="en-GB"/>
              <a:pPr/>
              <a:t>‹#›</a:t>
            </a:fld>
            <a:endParaRPr lang="en-GB"/>
          </a:p>
        </p:txBody>
      </p:sp>
    </p:spTree>
    <p:extLst>
      <p:ext uri="{BB962C8B-B14F-4D97-AF65-F5344CB8AC3E}">
        <p14:creationId xmlns:p14="http://schemas.microsoft.com/office/powerpoint/2010/main" val="3978051488"/>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Rounded MT Bold"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Rounded MT Bold"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Rounded MT Bold"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Rounded MT Bold"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Rounded MT Bold"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fld id="{F4979BC3-2137-D244-806D-EC7FD560D6F2}" type="datetime1">
              <a:rPr lang="en-GB" smtClean="0"/>
              <a:t>24/10/16</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6" name="Rectangle 6"/>
          <p:cNvSpPr>
            <a:spLocks noGrp="1" noChangeArrowheads="1"/>
          </p:cNvSpPr>
          <p:nvPr>
            <p:ph type="sldNum" sz="quarter" idx="12"/>
          </p:nvPr>
        </p:nvSpPr>
        <p:spPr>
          <a:ln/>
        </p:spPr>
        <p:txBody>
          <a:bodyPr/>
          <a:lstStyle>
            <a:lvl1pPr>
              <a:defRPr/>
            </a:lvl1pPr>
          </a:lstStyle>
          <a:p>
            <a:fld id="{EA5294C3-B3F6-2A46-BE4A-771B18D710BE}" type="slidenum">
              <a:rPr lang="en-GB"/>
              <a:pPr/>
              <a:t>‹#›</a:t>
            </a:fld>
            <a:endParaRPr lang="en-GB"/>
          </a:p>
        </p:txBody>
      </p:sp>
    </p:spTree>
    <p:extLst>
      <p:ext uri="{BB962C8B-B14F-4D97-AF65-F5344CB8AC3E}">
        <p14:creationId xmlns:p14="http://schemas.microsoft.com/office/powerpoint/2010/main" val="144756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28B2E27F-F861-0E4B-9569-66A024C6D510}" type="datetime1">
              <a:rPr lang="en-GB" smtClean="0"/>
              <a:t>24/10/16</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6" name="Rectangle 6"/>
          <p:cNvSpPr>
            <a:spLocks noGrp="1" noChangeArrowheads="1"/>
          </p:cNvSpPr>
          <p:nvPr>
            <p:ph type="sldNum" sz="quarter" idx="12"/>
          </p:nvPr>
        </p:nvSpPr>
        <p:spPr>
          <a:ln/>
        </p:spPr>
        <p:txBody>
          <a:bodyPr/>
          <a:lstStyle>
            <a:lvl1pPr>
              <a:defRPr/>
            </a:lvl1pPr>
          </a:lstStyle>
          <a:p>
            <a:fld id="{CC6A6AFF-27DA-9B45-B251-119BE5D0AE06}" type="slidenum">
              <a:rPr lang="en-GB"/>
              <a:pPr/>
              <a:t>‹#›</a:t>
            </a:fld>
            <a:endParaRPr lang="en-GB"/>
          </a:p>
        </p:txBody>
      </p:sp>
    </p:spTree>
    <p:extLst>
      <p:ext uri="{BB962C8B-B14F-4D97-AF65-F5344CB8AC3E}">
        <p14:creationId xmlns:p14="http://schemas.microsoft.com/office/powerpoint/2010/main" val="127101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09600"/>
            <a:ext cx="2286000" cy="6248400"/>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0" y="609600"/>
            <a:ext cx="6705600" cy="6248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89BDE3D5-F14F-F143-BB63-D09520018B87}" type="datetime1">
              <a:rPr lang="en-GB" smtClean="0"/>
              <a:t>24/10/16</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6" name="Rectangle 6"/>
          <p:cNvSpPr>
            <a:spLocks noGrp="1" noChangeArrowheads="1"/>
          </p:cNvSpPr>
          <p:nvPr>
            <p:ph type="sldNum" sz="quarter" idx="12"/>
          </p:nvPr>
        </p:nvSpPr>
        <p:spPr>
          <a:ln/>
        </p:spPr>
        <p:txBody>
          <a:bodyPr/>
          <a:lstStyle>
            <a:lvl1pPr>
              <a:defRPr/>
            </a:lvl1pPr>
          </a:lstStyle>
          <a:p>
            <a:fld id="{7E668A12-C8CF-D441-AA6F-C50544AE5DD6}" type="slidenum">
              <a:rPr lang="en-GB"/>
              <a:pPr/>
              <a:t>‹#›</a:t>
            </a:fld>
            <a:endParaRPr lang="en-GB"/>
          </a:p>
        </p:txBody>
      </p:sp>
    </p:spTree>
    <p:extLst>
      <p:ext uri="{BB962C8B-B14F-4D97-AF65-F5344CB8AC3E}">
        <p14:creationId xmlns:p14="http://schemas.microsoft.com/office/powerpoint/2010/main" val="58643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smtClean="0"/>
              <a:t>Click to edit Master title style</a:t>
            </a:r>
            <a:endParaRPr lang="en-GB"/>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0703CEA7-E663-1E45-B285-6719B5BA09C0}" type="datetime1">
              <a:rPr lang="en-GB" smtClean="0"/>
              <a:t>24/10/16</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6" name="Rectangle 6"/>
          <p:cNvSpPr>
            <a:spLocks noGrp="1" noChangeArrowheads="1"/>
          </p:cNvSpPr>
          <p:nvPr>
            <p:ph type="sldNum" sz="quarter" idx="12"/>
          </p:nvPr>
        </p:nvSpPr>
        <p:spPr>
          <a:ln/>
        </p:spPr>
        <p:txBody>
          <a:bodyPr/>
          <a:lstStyle>
            <a:lvl1pPr>
              <a:defRPr/>
            </a:lvl1pPr>
          </a:lstStyle>
          <a:p>
            <a:fld id="{F5C6C95C-0045-0845-81A5-34CCCCD36704}" type="slidenum">
              <a:rPr lang="en-GB"/>
              <a:pPr/>
              <a:t>‹#›</a:t>
            </a:fld>
            <a:endParaRPr lang="en-GB"/>
          </a:p>
        </p:txBody>
      </p:sp>
    </p:spTree>
    <p:extLst>
      <p:ext uri="{BB962C8B-B14F-4D97-AF65-F5344CB8AC3E}">
        <p14:creationId xmlns:p14="http://schemas.microsoft.com/office/powerpoint/2010/main" val="275664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C21DF5B-87AA-9241-B52F-5EC022DA61F8}" type="datetime1">
              <a:rPr lang="en-GB" smtClean="0"/>
              <a:t>24/10/16</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6" name="Rectangle 6"/>
          <p:cNvSpPr>
            <a:spLocks noGrp="1" noChangeArrowheads="1"/>
          </p:cNvSpPr>
          <p:nvPr>
            <p:ph type="sldNum" sz="quarter" idx="12"/>
          </p:nvPr>
        </p:nvSpPr>
        <p:spPr>
          <a:ln/>
        </p:spPr>
        <p:txBody>
          <a:bodyPr/>
          <a:lstStyle>
            <a:lvl1pPr>
              <a:defRPr/>
            </a:lvl1pPr>
          </a:lstStyle>
          <a:p>
            <a:fld id="{8013DABC-1379-8648-8014-559DBDCCCBA0}" type="slidenum">
              <a:rPr lang="en-GB"/>
              <a:pPr/>
              <a:t>‹#›</a:t>
            </a:fld>
            <a:endParaRPr lang="en-GB"/>
          </a:p>
        </p:txBody>
      </p:sp>
    </p:spTree>
    <p:extLst>
      <p:ext uri="{BB962C8B-B14F-4D97-AF65-F5344CB8AC3E}">
        <p14:creationId xmlns:p14="http://schemas.microsoft.com/office/powerpoint/2010/main" val="140699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685800" y="19812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991100" y="19812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E8E36633-D8EB-2D4F-88AB-037B4D618296}" type="datetime1">
              <a:rPr lang="en-GB" smtClean="0"/>
              <a:t>24/10/16</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7" name="Rectangle 6"/>
          <p:cNvSpPr>
            <a:spLocks noGrp="1" noChangeArrowheads="1"/>
          </p:cNvSpPr>
          <p:nvPr>
            <p:ph type="sldNum" sz="quarter" idx="12"/>
          </p:nvPr>
        </p:nvSpPr>
        <p:spPr>
          <a:ln/>
        </p:spPr>
        <p:txBody>
          <a:bodyPr/>
          <a:lstStyle>
            <a:lvl1pPr>
              <a:defRPr/>
            </a:lvl1pPr>
          </a:lstStyle>
          <a:p>
            <a:fld id="{DAEA3038-62A3-2043-862D-6E40495FA41E}" type="slidenum">
              <a:rPr lang="en-GB"/>
              <a:pPr/>
              <a:t>‹#›</a:t>
            </a:fld>
            <a:endParaRPr lang="en-GB"/>
          </a:p>
        </p:txBody>
      </p:sp>
    </p:spTree>
    <p:extLst>
      <p:ext uri="{BB962C8B-B14F-4D97-AF65-F5344CB8AC3E}">
        <p14:creationId xmlns:p14="http://schemas.microsoft.com/office/powerpoint/2010/main" val="280818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9DC5BA3C-204A-D848-801A-35DA380D6A45}" type="datetime1">
              <a:rPr lang="en-GB" smtClean="0"/>
              <a:t>24/10/16</a:t>
            </a:fld>
            <a:endParaRPr lang="en-GB"/>
          </a:p>
        </p:txBody>
      </p:sp>
      <p:sp>
        <p:nvSpPr>
          <p:cNvPr id="8"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9" name="Rectangle 6"/>
          <p:cNvSpPr>
            <a:spLocks noGrp="1" noChangeArrowheads="1"/>
          </p:cNvSpPr>
          <p:nvPr>
            <p:ph type="sldNum" sz="quarter" idx="12"/>
          </p:nvPr>
        </p:nvSpPr>
        <p:spPr>
          <a:ln/>
        </p:spPr>
        <p:txBody>
          <a:bodyPr/>
          <a:lstStyle>
            <a:lvl1pPr>
              <a:defRPr/>
            </a:lvl1pPr>
          </a:lstStyle>
          <a:p>
            <a:fld id="{B7D188F6-3B68-DE44-B6C1-F4ADE6383570}" type="slidenum">
              <a:rPr lang="en-GB"/>
              <a:pPr/>
              <a:t>‹#›</a:t>
            </a:fld>
            <a:endParaRPr lang="en-GB"/>
          </a:p>
        </p:txBody>
      </p:sp>
    </p:spTree>
    <p:extLst>
      <p:ext uri="{BB962C8B-B14F-4D97-AF65-F5344CB8AC3E}">
        <p14:creationId xmlns:p14="http://schemas.microsoft.com/office/powerpoint/2010/main" val="331836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35EA4674-BC7E-B84F-92CC-84405B748B05}" type="datetime1">
              <a:rPr lang="en-GB" smtClean="0"/>
              <a:t>24/10/16</a:t>
            </a:fld>
            <a:endParaRPr lang="en-GB"/>
          </a:p>
        </p:txBody>
      </p:sp>
      <p:sp>
        <p:nvSpPr>
          <p:cNvPr id="4"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5" name="Rectangle 6"/>
          <p:cNvSpPr>
            <a:spLocks noGrp="1" noChangeArrowheads="1"/>
          </p:cNvSpPr>
          <p:nvPr>
            <p:ph type="sldNum" sz="quarter" idx="12"/>
          </p:nvPr>
        </p:nvSpPr>
        <p:spPr>
          <a:ln/>
        </p:spPr>
        <p:txBody>
          <a:bodyPr/>
          <a:lstStyle>
            <a:lvl1pPr>
              <a:defRPr/>
            </a:lvl1pPr>
          </a:lstStyle>
          <a:p>
            <a:fld id="{661F2F7B-2688-DA42-8B5C-C65B6058177E}" type="slidenum">
              <a:rPr lang="en-GB"/>
              <a:pPr/>
              <a:t>‹#›</a:t>
            </a:fld>
            <a:endParaRPr lang="en-GB"/>
          </a:p>
        </p:txBody>
      </p:sp>
    </p:spTree>
    <p:extLst>
      <p:ext uri="{BB962C8B-B14F-4D97-AF65-F5344CB8AC3E}">
        <p14:creationId xmlns:p14="http://schemas.microsoft.com/office/powerpoint/2010/main" val="3262875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AB489AA-EA39-A943-955B-08810F0AC41A}" type="datetime1">
              <a:rPr lang="en-GB" smtClean="0"/>
              <a:t>24/10/16</a:t>
            </a:fld>
            <a:endParaRPr lang="en-GB"/>
          </a:p>
        </p:txBody>
      </p:sp>
      <p:sp>
        <p:nvSpPr>
          <p:cNvPr id="3"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4" name="Rectangle 6"/>
          <p:cNvSpPr>
            <a:spLocks noGrp="1" noChangeArrowheads="1"/>
          </p:cNvSpPr>
          <p:nvPr>
            <p:ph type="sldNum" sz="quarter" idx="12"/>
          </p:nvPr>
        </p:nvSpPr>
        <p:spPr>
          <a:ln/>
        </p:spPr>
        <p:txBody>
          <a:bodyPr/>
          <a:lstStyle>
            <a:lvl1pPr>
              <a:defRPr/>
            </a:lvl1pPr>
          </a:lstStyle>
          <a:p>
            <a:fld id="{6D63CA87-9904-0A4D-A980-E7D2DDE7AB89}" type="slidenum">
              <a:rPr lang="en-GB"/>
              <a:pPr/>
              <a:t>‹#›</a:t>
            </a:fld>
            <a:endParaRPr lang="en-GB"/>
          </a:p>
        </p:txBody>
      </p:sp>
    </p:spTree>
    <p:extLst>
      <p:ext uri="{BB962C8B-B14F-4D97-AF65-F5344CB8AC3E}">
        <p14:creationId xmlns:p14="http://schemas.microsoft.com/office/powerpoint/2010/main" val="380882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E805CF4-7067-B74C-AD6B-6E0C851644F8}" type="datetime1">
              <a:rPr lang="en-GB" smtClean="0"/>
              <a:t>24/10/16</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7" name="Rectangle 6"/>
          <p:cNvSpPr>
            <a:spLocks noGrp="1" noChangeArrowheads="1"/>
          </p:cNvSpPr>
          <p:nvPr>
            <p:ph type="sldNum" sz="quarter" idx="12"/>
          </p:nvPr>
        </p:nvSpPr>
        <p:spPr>
          <a:ln/>
        </p:spPr>
        <p:txBody>
          <a:bodyPr/>
          <a:lstStyle>
            <a:lvl1pPr>
              <a:defRPr/>
            </a:lvl1pPr>
          </a:lstStyle>
          <a:p>
            <a:fld id="{F5E6270F-3DC6-FC44-8EBE-F20B5F144A64}" type="slidenum">
              <a:rPr lang="en-GB"/>
              <a:pPr/>
              <a:t>‹#›</a:t>
            </a:fld>
            <a:endParaRPr lang="en-GB"/>
          </a:p>
        </p:txBody>
      </p:sp>
    </p:spTree>
    <p:extLst>
      <p:ext uri="{BB962C8B-B14F-4D97-AF65-F5344CB8AC3E}">
        <p14:creationId xmlns:p14="http://schemas.microsoft.com/office/powerpoint/2010/main" val="2387459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0BFC811-2A98-364D-AD05-2B318116D209}" type="datetime1">
              <a:rPr lang="en-GB" smtClean="0"/>
              <a:t>24/10/16</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 GBE 2016 Ownership of Spaces</a:t>
            </a:r>
            <a:endParaRPr lang="en-GB" dirty="0"/>
          </a:p>
        </p:txBody>
      </p:sp>
      <p:sp>
        <p:nvSpPr>
          <p:cNvPr id="7" name="Rectangle 6"/>
          <p:cNvSpPr>
            <a:spLocks noGrp="1" noChangeArrowheads="1"/>
          </p:cNvSpPr>
          <p:nvPr>
            <p:ph type="sldNum" sz="quarter" idx="12"/>
          </p:nvPr>
        </p:nvSpPr>
        <p:spPr>
          <a:ln/>
        </p:spPr>
        <p:txBody>
          <a:bodyPr/>
          <a:lstStyle>
            <a:lvl1pPr>
              <a:defRPr/>
            </a:lvl1pPr>
          </a:lstStyle>
          <a:p>
            <a:fld id="{AD346AF6-63BE-EE44-9D6F-83C28A2A48CF}" type="slidenum">
              <a:rPr lang="en-GB"/>
              <a:pPr/>
              <a:t>‹#›</a:t>
            </a:fld>
            <a:endParaRPr lang="en-GB"/>
          </a:p>
        </p:txBody>
      </p:sp>
    </p:spTree>
    <p:extLst>
      <p:ext uri="{BB962C8B-B14F-4D97-AF65-F5344CB8AC3E}">
        <p14:creationId xmlns:p14="http://schemas.microsoft.com/office/powerpoint/2010/main" val="11890815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609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dirty="0" smtClean="0"/>
              <a:t>Click to edit Master title style</a:t>
            </a:r>
            <a:endParaRPr lang="en-GB" dirty="0"/>
          </a:p>
        </p:txBody>
      </p:sp>
      <p:sp>
        <p:nvSpPr>
          <p:cNvPr id="1027" name="Rectangle 3"/>
          <p:cNvSpPr>
            <a:spLocks noGrp="1" noChangeArrowheads="1"/>
          </p:cNvSpPr>
          <p:nvPr>
            <p:ph type="body" idx="1"/>
          </p:nvPr>
        </p:nvSpPr>
        <p:spPr bwMode="auto">
          <a:xfrm>
            <a:off x="685800" y="1981200"/>
            <a:ext cx="845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028" name="Rectangle 4"/>
          <p:cNvSpPr>
            <a:spLocks noGrp="1" noChangeArrowheads="1"/>
          </p:cNvSpPr>
          <p:nvPr>
            <p:ph type="dt" sz="half" idx="2"/>
          </p:nvPr>
        </p:nvSpPr>
        <p:spPr bwMode="auto">
          <a:xfrm>
            <a:off x="107950" y="6248400"/>
            <a:ext cx="1007666"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33CC33"/>
                </a:solidFill>
                <a:latin typeface="Arial Rounded MT Bold" charset="0"/>
              </a:defRPr>
            </a:lvl1pPr>
          </a:lstStyle>
          <a:p>
            <a:fld id="{41D43181-8A56-E045-9438-EAFBB8082268}" type="datetime1">
              <a:rPr lang="en-GB" smtClean="0"/>
              <a:t>24/10/16</a:t>
            </a:fld>
            <a:endParaRPr lang="en-GB"/>
          </a:p>
        </p:txBody>
      </p:sp>
      <p:sp>
        <p:nvSpPr>
          <p:cNvPr id="1029" name="Rectangle 5"/>
          <p:cNvSpPr>
            <a:spLocks noGrp="1" noChangeArrowheads="1"/>
          </p:cNvSpPr>
          <p:nvPr>
            <p:ph type="ftr" sz="quarter" idx="3"/>
          </p:nvPr>
        </p:nvSpPr>
        <p:spPr bwMode="auto">
          <a:xfrm>
            <a:off x="1259632" y="6248400"/>
            <a:ext cx="669674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33CC33"/>
                </a:solidFill>
                <a:latin typeface="Arial Rounded MT Bold" charset="0"/>
              </a:defRPr>
            </a:lvl1pPr>
          </a:lstStyle>
          <a:p>
            <a:r>
              <a:rPr lang="en-GB" smtClean="0"/>
              <a:t>© GBE 2016 Ownership of Spaces</a:t>
            </a:r>
            <a:endParaRPr lang="en-GB" dirty="0"/>
          </a:p>
        </p:txBody>
      </p:sp>
      <p:sp>
        <p:nvSpPr>
          <p:cNvPr id="1030" name="Rectangle 6"/>
          <p:cNvSpPr>
            <a:spLocks noGrp="1" noChangeArrowheads="1"/>
          </p:cNvSpPr>
          <p:nvPr>
            <p:ph type="sldNum" sz="quarter" idx="4"/>
          </p:nvPr>
        </p:nvSpPr>
        <p:spPr bwMode="auto">
          <a:xfrm>
            <a:off x="8100392" y="6248400"/>
            <a:ext cx="93565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33CC33"/>
                </a:solidFill>
                <a:latin typeface="Arial Rounded MT Bold" charset="0"/>
              </a:defRPr>
            </a:lvl1pPr>
          </a:lstStyle>
          <a:p>
            <a:fld id="{70050B9E-D781-B04E-8F6B-3064B6C44E40}" type="slidenum">
              <a:rPr lang="en-GB"/>
              <a:pPr/>
              <a:t>‹#›</a:t>
            </a:fld>
            <a:endParaRPr lang="en-GB"/>
          </a:p>
        </p:txBody>
      </p:sp>
      <p:pic>
        <p:nvPicPr>
          <p:cNvPr id="3" name="Picture 2" descr="CAPEM_EU-investing-wit.pdf"/>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571999" y="0"/>
            <a:ext cx="4572001" cy="856343"/>
          </a:xfrm>
          <a:prstGeom prst="rect">
            <a:avLst/>
          </a:prstGeom>
        </p:spPr>
      </p:pic>
      <p:sp>
        <p:nvSpPr>
          <p:cNvPr id="11" name="TextBox 10"/>
          <p:cNvSpPr txBox="1"/>
          <p:nvPr/>
        </p:nvSpPr>
        <p:spPr>
          <a:xfrm>
            <a:off x="1341170" y="703729"/>
            <a:ext cx="2798782" cy="261610"/>
          </a:xfrm>
          <a:prstGeom prst="rect">
            <a:avLst/>
          </a:prstGeom>
          <a:noFill/>
        </p:spPr>
        <p:txBody>
          <a:bodyPr wrap="square" rtlCol="0">
            <a:spAutoFit/>
          </a:bodyPr>
          <a:lstStyle/>
          <a:p>
            <a:pPr algn="ctr"/>
            <a:r>
              <a:rPr lang="en-US" sz="1100" b="1" dirty="0" err="1" smtClean="0">
                <a:solidFill>
                  <a:schemeClr val="bg1"/>
                </a:solidFill>
                <a:latin typeface="+mj-lt"/>
              </a:rPr>
              <a:t>www.GreenBuildingEncyclopaedia.uk</a:t>
            </a:r>
            <a:endParaRPr lang="en-US" sz="1100" b="1" dirty="0">
              <a:solidFill>
                <a:schemeClr val="bg1"/>
              </a:solidFill>
              <a:latin typeface="+mj-lt"/>
            </a:endParaRPr>
          </a:p>
        </p:txBody>
      </p:sp>
      <p:pic>
        <p:nvPicPr>
          <p:cNvPr id="14" name="Picture 13" descr="GBE_Logo_def_tr20.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475656" y="40804"/>
            <a:ext cx="2552700" cy="723900"/>
          </a:xfrm>
          <a:prstGeom prst="rect">
            <a:avLst/>
          </a:prstGeom>
        </p:spPr>
      </p:pic>
      <p:pic>
        <p:nvPicPr>
          <p:cNvPr id="15" name="Picture 14" descr="GBE HomePage281115.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8724" y="45548"/>
            <a:ext cx="1267635" cy="1340768"/>
          </a:xfrm>
          <a:prstGeom prst="rect">
            <a:avLst/>
          </a:prstGeom>
        </p:spPr>
      </p:pic>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500"/>
                                        <p:tgtEl>
                                          <p:spTgt spid="102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wipe(left)">
                                      <p:cBhvr>
                                        <p:cTn id="18" dur="500"/>
                                        <p:tgtEl>
                                          <p:spTgt spid="102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wipe(left)">
                                      <p:cBhvr>
                                        <p:cTn id="21" dur="500"/>
                                        <p:tgtEl>
                                          <p:spTgt spid="102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wipe(left)">
                                      <p:cBhvr>
                                        <p:cTn id="24"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hf hdr="0"/>
  <p:txStyles>
    <p:titleStyle>
      <a:lvl1pPr algn="ctr" rtl="0" eaLnBrk="1" fontAlgn="base" hangingPunct="1">
        <a:spcBef>
          <a:spcPts val="1200"/>
        </a:spcBef>
        <a:spcAft>
          <a:spcPts val="300"/>
        </a:spcAft>
        <a:defRPr sz="4400" b="1">
          <a:solidFill>
            <a:srgbClr val="33CC33"/>
          </a:solidFill>
          <a:latin typeface="+mj-lt"/>
          <a:ea typeface="ＭＳ Ｐゴシック" charset="0"/>
          <a:cs typeface="+mj-cs"/>
        </a:defRPr>
      </a:lvl1pPr>
      <a:lvl2pPr algn="ctr" rtl="0" eaLnBrk="1" fontAlgn="base" hangingPunct="1">
        <a:spcBef>
          <a:spcPts val="1200"/>
        </a:spcBef>
        <a:spcAft>
          <a:spcPts val="300"/>
        </a:spcAft>
        <a:defRPr sz="4400" b="1">
          <a:solidFill>
            <a:srgbClr val="33CC33"/>
          </a:solidFill>
          <a:latin typeface="Arial Rounded MT Bold" pitchFamily="34" charset="0"/>
          <a:ea typeface="ＭＳ Ｐゴシック" charset="0"/>
        </a:defRPr>
      </a:lvl2pPr>
      <a:lvl3pPr algn="ctr" rtl="0" eaLnBrk="1" fontAlgn="base" hangingPunct="1">
        <a:spcBef>
          <a:spcPts val="1200"/>
        </a:spcBef>
        <a:spcAft>
          <a:spcPts val="300"/>
        </a:spcAft>
        <a:defRPr sz="4400" b="1">
          <a:solidFill>
            <a:srgbClr val="33CC33"/>
          </a:solidFill>
          <a:latin typeface="Arial Rounded MT Bold" pitchFamily="34" charset="0"/>
          <a:ea typeface="ＭＳ Ｐゴシック" charset="0"/>
        </a:defRPr>
      </a:lvl3pPr>
      <a:lvl4pPr algn="ctr" rtl="0" eaLnBrk="1" fontAlgn="base" hangingPunct="1">
        <a:spcBef>
          <a:spcPts val="1200"/>
        </a:spcBef>
        <a:spcAft>
          <a:spcPts val="300"/>
        </a:spcAft>
        <a:defRPr sz="4400" b="1">
          <a:solidFill>
            <a:srgbClr val="33CC33"/>
          </a:solidFill>
          <a:latin typeface="Arial Rounded MT Bold" pitchFamily="34" charset="0"/>
          <a:ea typeface="ＭＳ Ｐゴシック" charset="0"/>
        </a:defRPr>
      </a:lvl4pPr>
      <a:lvl5pPr algn="ctr" rtl="0" eaLnBrk="1" fontAlgn="base" hangingPunct="1">
        <a:spcBef>
          <a:spcPts val="1200"/>
        </a:spcBef>
        <a:spcAft>
          <a:spcPts val="300"/>
        </a:spcAft>
        <a:defRPr sz="4400" b="1">
          <a:solidFill>
            <a:srgbClr val="33CC33"/>
          </a:solidFill>
          <a:latin typeface="Arial Rounded MT Bold" pitchFamily="34" charset="0"/>
          <a:ea typeface="ＭＳ Ｐゴシック" charset="0"/>
        </a:defRPr>
      </a:lvl5pPr>
      <a:lvl6pPr marL="457200" algn="ctr" rtl="0" eaLnBrk="1" fontAlgn="base" hangingPunct="1">
        <a:spcBef>
          <a:spcPts val="1200"/>
        </a:spcBef>
        <a:spcAft>
          <a:spcPts val="300"/>
        </a:spcAft>
        <a:defRPr sz="4400" b="1">
          <a:solidFill>
            <a:srgbClr val="33CC33"/>
          </a:solidFill>
          <a:latin typeface="Arial Rounded MT Bold" pitchFamily="34" charset="0"/>
        </a:defRPr>
      </a:lvl6pPr>
      <a:lvl7pPr marL="914400" algn="ctr" rtl="0" eaLnBrk="1" fontAlgn="base" hangingPunct="1">
        <a:spcBef>
          <a:spcPts val="1200"/>
        </a:spcBef>
        <a:spcAft>
          <a:spcPts val="300"/>
        </a:spcAft>
        <a:defRPr sz="4400" b="1">
          <a:solidFill>
            <a:srgbClr val="33CC33"/>
          </a:solidFill>
          <a:latin typeface="Arial Rounded MT Bold" pitchFamily="34" charset="0"/>
        </a:defRPr>
      </a:lvl7pPr>
      <a:lvl8pPr marL="1371600" algn="ctr" rtl="0" eaLnBrk="1" fontAlgn="base" hangingPunct="1">
        <a:spcBef>
          <a:spcPts val="1200"/>
        </a:spcBef>
        <a:spcAft>
          <a:spcPts val="300"/>
        </a:spcAft>
        <a:defRPr sz="4400" b="1">
          <a:solidFill>
            <a:srgbClr val="33CC33"/>
          </a:solidFill>
          <a:latin typeface="Arial Rounded MT Bold" pitchFamily="34" charset="0"/>
        </a:defRPr>
      </a:lvl8pPr>
      <a:lvl9pPr marL="1828800" algn="ctr" rtl="0" eaLnBrk="1" fontAlgn="base" hangingPunct="1">
        <a:spcBef>
          <a:spcPts val="1200"/>
        </a:spcBef>
        <a:spcAft>
          <a:spcPts val="300"/>
        </a:spcAft>
        <a:defRPr sz="4400" b="1">
          <a:solidFill>
            <a:srgbClr val="33CC33"/>
          </a:solidFill>
          <a:latin typeface="Arial Rounded MT Bold" pitchFamily="34" charset="0"/>
        </a:defRPr>
      </a:lvl9pPr>
    </p:titleStyle>
    <p:bodyStyle>
      <a:lvl1pPr marL="342900" indent="-342900" algn="l" rtl="0" eaLnBrk="1" fontAlgn="base" hangingPunct="1">
        <a:spcBef>
          <a:spcPts val="1200"/>
        </a:spcBef>
        <a:spcAft>
          <a:spcPts val="300"/>
        </a:spcAft>
        <a:buChar char="•"/>
        <a:defRPr sz="3200" b="1">
          <a:solidFill>
            <a:srgbClr val="33CC33"/>
          </a:solidFill>
          <a:latin typeface="+mn-lt"/>
          <a:ea typeface="ＭＳ Ｐゴシック" charset="0"/>
          <a:cs typeface="+mn-cs"/>
        </a:defRPr>
      </a:lvl1pPr>
      <a:lvl2pPr marL="742950" indent="-285750" algn="l" rtl="0" eaLnBrk="1" fontAlgn="base" hangingPunct="1">
        <a:spcBef>
          <a:spcPct val="20000"/>
        </a:spcBef>
        <a:spcAft>
          <a:spcPts val="600"/>
        </a:spcAft>
        <a:buChar char="–"/>
        <a:defRPr sz="2800">
          <a:solidFill>
            <a:srgbClr val="33CC33"/>
          </a:solidFill>
          <a:latin typeface="+mn-lt"/>
          <a:ea typeface="ＭＳ Ｐゴシック" charset="0"/>
        </a:defRPr>
      </a:lvl2pPr>
      <a:lvl3pPr marL="1143000" indent="-228600" algn="l" rtl="0" eaLnBrk="1" fontAlgn="base" hangingPunct="1">
        <a:spcBef>
          <a:spcPts val="1200"/>
        </a:spcBef>
        <a:spcAft>
          <a:spcPts val="600"/>
        </a:spcAft>
        <a:buChar char="•"/>
        <a:defRPr sz="2400" b="1">
          <a:solidFill>
            <a:srgbClr val="33CC33"/>
          </a:solidFill>
          <a:latin typeface="+mn-lt"/>
          <a:ea typeface="ＭＳ Ｐゴシック" charset="0"/>
        </a:defRPr>
      </a:lvl3pPr>
      <a:lvl4pPr marL="1600200" indent="-228600" algn="l" rtl="0" eaLnBrk="1" fontAlgn="base" hangingPunct="1">
        <a:spcBef>
          <a:spcPts val="1200"/>
        </a:spcBef>
        <a:spcAft>
          <a:spcPts val="600"/>
        </a:spcAft>
        <a:buChar char="–"/>
        <a:defRPr sz="2000">
          <a:solidFill>
            <a:srgbClr val="33CC33"/>
          </a:solidFill>
          <a:latin typeface="+mn-lt"/>
          <a:ea typeface="ＭＳ Ｐゴシック" charset="0"/>
        </a:defRPr>
      </a:lvl4pPr>
      <a:lvl5pPr marL="2057400" indent="-228600" algn="l" rtl="0" eaLnBrk="1" fontAlgn="base" hangingPunct="1">
        <a:spcBef>
          <a:spcPts val="1200"/>
        </a:spcBef>
        <a:spcAft>
          <a:spcPts val="300"/>
        </a:spcAft>
        <a:buChar char="»"/>
        <a:defRPr sz="2000">
          <a:solidFill>
            <a:srgbClr val="33CC33"/>
          </a:solidFill>
          <a:latin typeface="+mn-lt"/>
          <a:ea typeface="ＭＳ Ｐゴシック" charset="0"/>
        </a:defRPr>
      </a:lvl5pPr>
      <a:lvl6pPr marL="2514600" indent="-228600" algn="l" rtl="0" eaLnBrk="1" fontAlgn="base" hangingPunct="1">
        <a:spcBef>
          <a:spcPts val="1200"/>
        </a:spcBef>
        <a:spcAft>
          <a:spcPts val="300"/>
        </a:spcAft>
        <a:buChar char="»"/>
        <a:defRPr sz="2000">
          <a:solidFill>
            <a:srgbClr val="33CC33"/>
          </a:solidFill>
          <a:latin typeface="+mn-lt"/>
        </a:defRPr>
      </a:lvl6pPr>
      <a:lvl7pPr marL="2971800" indent="-228600" algn="l" rtl="0" eaLnBrk="1" fontAlgn="base" hangingPunct="1">
        <a:spcBef>
          <a:spcPts val="1200"/>
        </a:spcBef>
        <a:spcAft>
          <a:spcPts val="300"/>
        </a:spcAft>
        <a:buChar char="»"/>
        <a:defRPr sz="2000">
          <a:solidFill>
            <a:srgbClr val="33CC33"/>
          </a:solidFill>
          <a:latin typeface="+mn-lt"/>
        </a:defRPr>
      </a:lvl7pPr>
      <a:lvl8pPr marL="3429000" indent="-228600" algn="l" rtl="0" eaLnBrk="1" fontAlgn="base" hangingPunct="1">
        <a:spcBef>
          <a:spcPts val="1200"/>
        </a:spcBef>
        <a:spcAft>
          <a:spcPts val="300"/>
        </a:spcAft>
        <a:buChar char="»"/>
        <a:defRPr sz="2000">
          <a:solidFill>
            <a:srgbClr val="33CC33"/>
          </a:solidFill>
          <a:latin typeface="+mn-lt"/>
        </a:defRPr>
      </a:lvl8pPr>
      <a:lvl9pPr marL="3886200" indent="-228600" algn="l" rtl="0" eaLnBrk="1" fontAlgn="base" hangingPunct="1">
        <a:spcBef>
          <a:spcPts val="1200"/>
        </a:spcBef>
        <a:spcAft>
          <a:spcPts val="300"/>
        </a:spcAft>
        <a:buChar char="»"/>
        <a:defRPr sz="2000">
          <a:solidFill>
            <a:srgbClr val="33CC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reenspecdownload.co.uk"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reenBuildingEncyclopaedia.uk"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BrianSpecMan@aol.com" TargetMode="External"/><Relationship Id="rId4" Type="http://schemas.openxmlformats.org/officeDocument/2006/relationships/hyperlink" Target="http://twitter.com/brianspecman" TargetMode="External"/><Relationship Id="rId5" Type="http://schemas.openxmlformats.org/officeDocument/2006/relationships/hyperlink" Target="http://www.facebook.com/brianspecman" TargetMode="External"/><Relationship Id="rId1" Type="http://schemas.openxmlformats.org/officeDocument/2006/relationships/slideLayout" Target="../slideLayouts/slideLayout2.xml"/><Relationship Id="rId2" Type="http://schemas.openxmlformats.org/officeDocument/2006/relationships/hyperlink" Target="http://www.greenspecdownload.co.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2708920"/>
            <a:ext cx="9144000" cy="1470025"/>
          </a:xfrm>
        </p:spPr>
        <p:txBody>
          <a:bodyPr/>
          <a:lstStyle/>
          <a:p>
            <a:pPr lvl="0"/>
            <a:r>
              <a:rPr lang="en-US" sz="8000" b="0" dirty="0" smtClean="0">
                <a:solidFill>
                  <a:srgbClr val="33CC33"/>
                </a:solidFill>
                <a:effectLst/>
                <a:latin typeface="+mn-lt"/>
                <a:ea typeface="ＭＳ 明朝"/>
              </a:rPr>
              <a:t>Ownership of Space</a:t>
            </a:r>
            <a:endParaRPr lang="en-US" sz="8000" b="0" dirty="0">
              <a:solidFill>
                <a:srgbClr val="33CC33"/>
              </a:solidFill>
            </a:endParaRPr>
          </a:p>
        </p:txBody>
      </p:sp>
      <p:sp>
        <p:nvSpPr>
          <p:cNvPr id="3" name="Subtitle 7"/>
          <p:cNvSpPr>
            <a:spLocks noGrp="1"/>
          </p:cNvSpPr>
          <p:nvPr>
            <p:ph type="subTitle" idx="1"/>
          </p:nvPr>
        </p:nvSpPr>
        <p:spPr>
          <a:xfrm>
            <a:off x="1371600" y="5132784"/>
            <a:ext cx="6400800" cy="1752600"/>
          </a:xfrm>
        </p:spPr>
        <p:txBody>
          <a:bodyPr/>
          <a:lstStyle/>
          <a:p>
            <a:pPr marL="0" marR="0" indent="0" algn="ctr" defTabSz="914400" rtl="0" eaLnBrk="1" fontAlgn="base" latinLnBrk="0" hangingPunct="1">
              <a:lnSpc>
                <a:spcPct val="100000"/>
              </a:lnSpc>
              <a:spcBef>
                <a:spcPts val="1200"/>
              </a:spcBef>
              <a:spcAft>
                <a:spcPts val="300"/>
              </a:spcAft>
              <a:buClrTx/>
              <a:buSzTx/>
              <a:buFontTx/>
              <a:buNone/>
              <a:tabLst/>
              <a:defRPr/>
            </a:pPr>
            <a:r>
              <a:rPr lang="en-US" sz="3200" b="0" dirty="0" smtClean="0">
                <a:solidFill>
                  <a:schemeClr val="accent6">
                    <a:lumMod val="20000"/>
                    <a:lumOff val="80000"/>
                  </a:schemeClr>
                </a:solidFill>
                <a:effectLst/>
              </a:rPr>
              <a:t>GBE Lectures</a:t>
            </a:r>
            <a:br>
              <a:rPr lang="en-US" sz="3200" b="0" dirty="0" smtClean="0">
                <a:solidFill>
                  <a:schemeClr val="accent6">
                    <a:lumMod val="20000"/>
                    <a:lumOff val="80000"/>
                  </a:schemeClr>
                </a:solidFill>
                <a:effectLst/>
              </a:rPr>
            </a:br>
            <a:r>
              <a:rPr lang="en-US" sz="3200" b="0" dirty="0" smtClean="0">
                <a:solidFill>
                  <a:schemeClr val="accent6">
                    <a:lumMod val="20000"/>
                    <a:lumOff val="80000"/>
                  </a:schemeClr>
                </a:solidFill>
                <a:effectLst/>
              </a:rPr>
              <a:t>LSBU 2016</a:t>
            </a:r>
            <a:br>
              <a:rPr lang="en-US" sz="3200" b="0" dirty="0" smtClean="0">
                <a:solidFill>
                  <a:schemeClr val="accent6">
                    <a:lumMod val="20000"/>
                    <a:lumOff val="80000"/>
                  </a:schemeClr>
                </a:solidFill>
                <a:effectLst/>
              </a:rPr>
            </a:br>
            <a:r>
              <a:rPr lang="en-US" sz="3200" b="0" dirty="0" smtClean="0">
                <a:solidFill>
                  <a:schemeClr val="accent6">
                    <a:lumMod val="20000"/>
                    <a:lumOff val="80000"/>
                  </a:schemeClr>
                </a:solidFill>
                <a:effectLst/>
              </a:rPr>
              <a:t>RIBA Part 1 Year 3</a:t>
            </a:r>
            <a:endParaRPr lang="en-US" dirty="0" smtClean="0">
              <a:solidFill>
                <a:schemeClr val="accent6">
                  <a:lumMod val="20000"/>
                  <a:lumOff val="80000"/>
                </a:schemeClr>
              </a:solidFill>
              <a:effectLst/>
            </a:endParaRPr>
          </a:p>
          <a:p>
            <a:endParaRPr lang="en-US" dirty="0">
              <a:solidFill>
                <a:schemeClr val="accent6">
                  <a:lumMod val="20000"/>
                  <a:lumOff val="80000"/>
                </a:schemeClr>
              </a:solidFill>
            </a:endParaRPr>
          </a:p>
        </p:txBody>
      </p:sp>
    </p:spTree>
    <p:extLst>
      <p:ext uri="{BB962C8B-B14F-4D97-AF65-F5344CB8AC3E}">
        <p14:creationId xmlns:p14="http://schemas.microsoft.com/office/powerpoint/2010/main" val="375112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6A390-BA93-E447-9C32-158B9D8A89AC}"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10</a:t>
            </a:fld>
            <a:endParaRPr lang="en-GB"/>
          </a:p>
        </p:txBody>
      </p:sp>
      <p:sp>
        <p:nvSpPr>
          <p:cNvPr id="5" name="Text Placeholder 4"/>
          <p:cNvSpPr>
            <a:spLocks noGrp="1"/>
          </p:cNvSpPr>
          <p:nvPr>
            <p:ph type="body" idx="4294967295"/>
          </p:nvPr>
        </p:nvSpPr>
        <p:spPr/>
        <p:txBody>
          <a:bodyPr/>
          <a:lstStyle/>
          <a:p>
            <a:pPr lvl="0"/>
            <a:r>
              <a:rPr lang="en-US" sz="3200" b="0" dirty="0" smtClean="0">
                <a:solidFill>
                  <a:srgbClr val="33CC33"/>
                </a:solidFill>
                <a:effectLst/>
                <a:latin typeface="+mn-lt"/>
                <a:ea typeface="ＭＳ 明朝"/>
              </a:rPr>
              <a:t>Designing alterations needs care </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since external walls are dictated and so are existing room sizes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Corridors are space wasters but essential</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Or you end up walking through bedrooms to get to bathrooms</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House, Flats and </a:t>
            </a:r>
            <a:br>
              <a:rPr lang="en-US" b="0" dirty="0" smtClean="0">
                <a:solidFill>
                  <a:srgbClr val="33CC33"/>
                </a:solidFill>
                <a:effectLst/>
                <a:latin typeface="+mn-lt"/>
                <a:ea typeface="ＭＳ 明朝"/>
              </a:rPr>
            </a:br>
            <a:r>
              <a:rPr lang="en-US" b="0" dirty="0" smtClean="0">
                <a:solidFill>
                  <a:srgbClr val="33CC33"/>
                </a:solidFill>
                <a:effectLst/>
                <a:latin typeface="+mn-lt"/>
                <a:ea typeface="ＭＳ 明朝"/>
              </a:rPr>
              <a:t>Alteration Layouts</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218683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21826-3362-4847-B1C5-D124AB63E881}"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11</a:t>
            </a:fld>
            <a:endParaRPr lang="en-GB"/>
          </a:p>
        </p:txBody>
      </p:sp>
      <p:sp>
        <p:nvSpPr>
          <p:cNvPr id="5" name="Text Placeholder 4"/>
          <p:cNvSpPr>
            <a:spLocks noGrp="1"/>
          </p:cNvSpPr>
          <p:nvPr>
            <p:ph type="body" idx="4294967295"/>
          </p:nvPr>
        </p:nvSpPr>
        <p:spPr/>
        <p:txBody>
          <a:bodyPr>
            <a:normAutofit fontScale="92500" lnSpcReduction="10000"/>
          </a:bodyPr>
          <a:lstStyle/>
          <a:p>
            <a:pPr lvl="0"/>
            <a:r>
              <a:rPr lang="en-US" sz="3200" b="0" dirty="0" err="1" smtClean="0">
                <a:solidFill>
                  <a:srgbClr val="33CC33"/>
                </a:solidFill>
                <a:effectLst/>
                <a:latin typeface="+mn-lt"/>
                <a:ea typeface="ＭＳ 明朝"/>
              </a:rPr>
              <a:t>Dumbell</a:t>
            </a:r>
            <a:r>
              <a:rPr lang="en-US" sz="3200" b="0" dirty="0" smtClean="0">
                <a:solidFill>
                  <a:srgbClr val="33CC33"/>
                </a:solidFill>
                <a:effectLst/>
                <a:latin typeface="+mn-lt"/>
                <a:ea typeface="ＭＳ 明朝"/>
              </a:rPr>
              <a:t> plan</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Parents at one end of the house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Children/Teenagers/Elderly at other end</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Communal living/eating spaces in the middle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Both get visual and acoustic privacy and some autonomy</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But come together for meals and shared services</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Binuclear Courtyard House</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589723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869CB-01B9-F84D-B614-4A0995417365}"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12</a:t>
            </a:fld>
            <a:endParaRPr lang="en-GB"/>
          </a:p>
        </p:txBody>
      </p:sp>
      <p:sp>
        <p:nvSpPr>
          <p:cNvPr id="5" name="Text Placeholder 4"/>
          <p:cNvSpPr>
            <a:spLocks noGrp="1"/>
          </p:cNvSpPr>
          <p:nvPr>
            <p:ph type="body" idx="4294967295"/>
          </p:nvPr>
        </p:nvSpPr>
        <p:spPr/>
        <p:txBody>
          <a:bodyPr>
            <a:normAutofit fontScale="77500" lnSpcReduction="20000"/>
          </a:bodyPr>
          <a:lstStyle/>
          <a:p>
            <a:pPr lvl="0"/>
            <a:r>
              <a:rPr lang="en-US" sz="3200" b="0" dirty="0" smtClean="0">
                <a:solidFill>
                  <a:srgbClr val="33CC33"/>
                </a:solidFill>
                <a:effectLst/>
                <a:latin typeface="+mn-lt"/>
                <a:ea typeface="ＭＳ 明朝"/>
              </a:rPr>
              <a:t>Open Plan</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Cellular partitioning within open plan </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closed 3 sides open behind occupant</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Closed private offices around cellular open plan </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(previously smoke issue)</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Closed offices with glass walls/doors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Closed offices with opaque walls/doors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Closed offices with glass walls/doors and </a:t>
            </a:r>
            <a:r>
              <a:rPr lang="en-US" sz="3200" b="0" dirty="0" err="1" smtClean="0">
                <a:solidFill>
                  <a:srgbClr val="33CC33"/>
                </a:solidFill>
                <a:effectLst/>
                <a:latin typeface="+mn-lt"/>
                <a:ea typeface="ＭＳ 明朝"/>
              </a:rPr>
              <a:t>louvre</a:t>
            </a:r>
            <a:r>
              <a:rPr lang="en-US" sz="3200" b="0" dirty="0" smtClean="0">
                <a:solidFill>
                  <a:srgbClr val="33CC33"/>
                </a:solidFill>
                <a:effectLst/>
                <a:latin typeface="+mn-lt"/>
                <a:ea typeface="ＭＳ 明朝"/>
              </a:rPr>
              <a:t>/blinds </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(becomes status symbol)</a:t>
            </a:r>
            <a:endParaRPr lang="en-GB" sz="28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Ownership of office space:</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315345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CAD2D-02CB-BD4C-BED3-000EAFA20178}"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13</a:t>
            </a:fld>
            <a:endParaRPr lang="en-GB"/>
          </a:p>
        </p:txBody>
      </p:sp>
      <p:sp>
        <p:nvSpPr>
          <p:cNvPr id="5" name="Text Placeholder 4"/>
          <p:cNvSpPr>
            <a:spLocks noGrp="1"/>
          </p:cNvSpPr>
          <p:nvPr>
            <p:ph type="body" idx="4294967295"/>
          </p:nvPr>
        </p:nvSpPr>
        <p:spPr/>
        <p:txBody>
          <a:bodyPr/>
          <a:lstStyle/>
          <a:p>
            <a:pPr lvl="0"/>
            <a:r>
              <a:rPr lang="en-US" sz="3200" b="0" dirty="0" smtClean="0">
                <a:solidFill>
                  <a:srgbClr val="33CC33"/>
                </a:solidFill>
                <a:effectLst/>
                <a:latin typeface="+mn-lt"/>
                <a:ea typeface="ＭＳ 明朝"/>
              </a:rPr>
              <a:t>Before outright smoking ban in offices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Smoking room/kitchen/tea coffee breaks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Every day problems between teams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Solved by impromptu discussions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Needed a newsletter from the smoking room </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Smokers room</a:t>
            </a:r>
            <a:endParaRPr lang="en-US" sz="6000" b="0" dirty="0">
              <a:solidFill>
                <a:srgbClr val="33CC33"/>
              </a:solidFill>
            </a:endParaRPr>
          </a:p>
        </p:txBody>
      </p:sp>
    </p:spTree>
    <p:extLst>
      <p:ext uri="{BB962C8B-B14F-4D97-AF65-F5344CB8AC3E}">
        <p14:creationId xmlns:p14="http://schemas.microsoft.com/office/powerpoint/2010/main" val="2722756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817E8-15E2-6642-97B7-8BF33AE9886C}"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14</a:t>
            </a:fld>
            <a:endParaRPr lang="en-GB"/>
          </a:p>
        </p:txBody>
      </p:sp>
      <p:sp>
        <p:nvSpPr>
          <p:cNvPr id="5" name="Text Placeholder 4"/>
          <p:cNvSpPr>
            <a:spLocks noGrp="1"/>
          </p:cNvSpPr>
          <p:nvPr>
            <p:ph type="body" idx="4294967295"/>
          </p:nvPr>
        </p:nvSpPr>
        <p:spPr/>
        <p:txBody>
          <a:bodyPr/>
          <a:lstStyle/>
          <a:p>
            <a:pPr lvl="0"/>
            <a:r>
              <a:rPr lang="en-US" sz="3200" b="0" dirty="0" smtClean="0">
                <a:solidFill>
                  <a:srgbClr val="33CC33"/>
                </a:solidFill>
                <a:effectLst/>
                <a:latin typeface="+mn-lt"/>
                <a:ea typeface="ＭＳ 明朝"/>
              </a:rPr>
              <a:t>Polices the door</a:t>
            </a:r>
          </a:p>
          <a:p>
            <a:pPr lvl="0"/>
            <a:r>
              <a:rPr lang="en-US" b="0" dirty="0" smtClean="0">
                <a:ea typeface="ＭＳ 明朝"/>
              </a:rPr>
              <a:t>Welcomes visitors</a:t>
            </a:r>
          </a:p>
          <a:p>
            <a:pPr lvl="0"/>
            <a:r>
              <a:rPr lang="en-US" sz="3200" b="0" dirty="0" smtClean="0">
                <a:solidFill>
                  <a:srgbClr val="33CC33"/>
                </a:solidFill>
                <a:effectLst/>
                <a:latin typeface="+mn-lt"/>
                <a:ea typeface="ＭＳ 明朝"/>
              </a:rPr>
              <a:t>Sees them off too</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Assists entry</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Handles the Bags &amp; Trolleys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Deals with the Taxis for customers</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Port </a:t>
            </a:r>
            <a:r>
              <a:rPr lang="en-US" b="0" dirty="0" err="1" smtClean="0">
                <a:solidFill>
                  <a:srgbClr val="33CC33"/>
                </a:solidFill>
                <a:effectLst/>
                <a:latin typeface="+mn-lt"/>
                <a:ea typeface="ＭＳ 明朝"/>
              </a:rPr>
              <a:t>Cochere</a:t>
            </a:r>
            <a:r>
              <a:rPr lang="en-US" b="0" dirty="0" smtClean="0">
                <a:solidFill>
                  <a:srgbClr val="33CC33"/>
                </a:solidFill>
                <a:effectLst/>
                <a:latin typeface="+mn-lt"/>
                <a:ea typeface="ＭＳ 明朝"/>
              </a:rPr>
              <a:t> &amp; Concierge</a:t>
            </a:r>
            <a:endParaRPr lang="en-US" sz="6000" b="0" dirty="0">
              <a:solidFill>
                <a:srgbClr val="33CC33"/>
              </a:solidFill>
            </a:endParaRPr>
          </a:p>
        </p:txBody>
      </p:sp>
    </p:spTree>
    <p:extLst>
      <p:ext uri="{BB962C8B-B14F-4D97-AF65-F5344CB8AC3E}">
        <p14:creationId xmlns:p14="http://schemas.microsoft.com/office/powerpoint/2010/main" val="2001069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384C8-1B57-124A-866A-6EFB47C2E74E}"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15</a:t>
            </a:fld>
            <a:endParaRPr lang="en-GB"/>
          </a:p>
        </p:txBody>
      </p:sp>
      <p:sp>
        <p:nvSpPr>
          <p:cNvPr id="5" name="Text Placeholder 4"/>
          <p:cNvSpPr>
            <a:spLocks noGrp="1"/>
          </p:cNvSpPr>
          <p:nvPr>
            <p:ph type="body" idx="4294967295"/>
          </p:nvPr>
        </p:nvSpPr>
        <p:spPr/>
        <p:txBody>
          <a:bodyPr/>
          <a:lstStyle/>
          <a:p>
            <a:pPr lvl="0"/>
            <a:r>
              <a:rPr lang="en-US" sz="3200" b="0" dirty="0" smtClean="0">
                <a:solidFill>
                  <a:srgbClr val="33CC33"/>
                </a:solidFill>
                <a:effectLst/>
                <a:latin typeface="+mn-lt"/>
                <a:ea typeface="ＭＳ 明朝"/>
              </a:rPr>
              <a:t>Defines the line between front and back of house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Effectively a barrier which they can pass but not you</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Approach but wait your turn to ask a question</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You can lean on it but not sit upon it</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Where transactions occur between you</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Librarians Counter</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318953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A3298-F397-314B-9FC0-1BF606B10367}"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16</a:t>
            </a:fld>
            <a:endParaRPr lang="en-GB"/>
          </a:p>
        </p:txBody>
      </p:sp>
      <p:sp>
        <p:nvSpPr>
          <p:cNvPr id="5" name="Text Placeholder 4"/>
          <p:cNvSpPr>
            <a:spLocks noGrp="1"/>
          </p:cNvSpPr>
          <p:nvPr>
            <p:ph type="body" idx="4294967295"/>
          </p:nvPr>
        </p:nvSpPr>
        <p:spPr/>
        <p:txBody>
          <a:bodyPr>
            <a:normAutofit fontScale="85000" lnSpcReduction="20000"/>
          </a:bodyPr>
          <a:lstStyle/>
          <a:p>
            <a:pPr lvl="0"/>
            <a:r>
              <a:rPr lang="en-US" sz="3200" b="0" dirty="0" smtClean="0">
                <a:solidFill>
                  <a:srgbClr val="33CC33"/>
                </a:solidFill>
                <a:effectLst/>
                <a:latin typeface="+mn-lt"/>
                <a:ea typeface="ＭＳ 明朝"/>
              </a:rPr>
              <a:t>Might be an island or a reef</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Says something about the business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Welcoming place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Representative filter </a:t>
            </a:r>
          </a:p>
          <a:p>
            <a:pPr lvl="1"/>
            <a:r>
              <a:rPr lang="en-US" sz="2800" b="0" dirty="0" smtClean="0">
                <a:solidFill>
                  <a:srgbClr val="33CC33"/>
                </a:solidFill>
                <a:effectLst/>
                <a:latin typeface="+mn-lt"/>
                <a:ea typeface="ＭＳ 明朝"/>
              </a:rPr>
              <a:t>(architects don</a:t>
            </a:r>
            <a:r>
              <a:rPr lang="uk-UA" sz="2800" b="0" dirty="0" smtClean="0">
                <a:solidFill>
                  <a:srgbClr val="33CC33"/>
                </a:solidFill>
                <a:effectLst/>
                <a:latin typeface="+mn-lt"/>
                <a:ea typeface="ＭＳ 明朝"/>
              </a:rPr>
              <a:t>’</a:t>
            </a:r>
            <a:r>
              <a:rPr lang="en-US" sz="2800" b="0" dirty="0" smtClean="0">
                <a:solidFill>
                  <a:srgbClr val="33CC33"/>
                </a:solidFill>
                <a:effectLst/>
                <a:latin typeface="+mn-lt"/>
                <a:ea typeface="ＭＳ 明朝"/>
              </a:rPr>
              <a:t>t like them)</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Navigational place </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Communication Hub (telephone reception)</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You would not be welcome around the back (without invitation) </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A weather barrier (double door lobby open)</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Receptionist Desk</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475749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F63EA-439D-0843-8148-21215302C298}"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17</a:t>
            </a:fld>
            <a:endParaRPr lang="en-GB"/>
          </a:p>
        </p:txBody>
      </p:sp>
      <p:sp>
        <p:nvSpPr>
          <p:cNvPr id="5" name="Text Placeholder 4"/>
          <p:cNvSpPr>
            <a:spLocks noGrp="1"/>
          </p:cNvSpPr>
          <p:nvPr>
            <p:ph type="body" idx="4294967295"/>
          </p:nvPr>
        </p:nvSpPr>
        <p:spPr/>
        <p:txBody>
          <a:bodyPr>
            <a:normAutofit fontScale="77500" lnSpcReduction="20000"/>
          </a:bodyPr>
          <a:lstStyle/>
          <a:p>
            <a:pPr lvl="0"/>
            <a:r>
              <a:rPr lang="en-US" sz="3200" b="0" dirty="0" smtClean="0">
                <a:solidFill>
                  <a:srgbClr val="33CC33"/>
                </a:solidFill>
                <a:effectLst/>
                <a:latin typeface="+mn-lt"/>
                <a:ea typeface="ＭＳ 明朝"/>
              </a:rPr>
              <a:t>Defines the line between front and back of house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Much bottle flinging can occur</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Effectively a barrier which they can pass but not you</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Controls access to till and drinks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Approach but wait your turn to order drinks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Bar keeper is in control and skilled</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You can lean on it and burn the ear of the bar keeper</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Where transactions occur between you</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Publican and Bar</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3418053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D7F8B-0FAD-6641-9B15-3DD62086B030}"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18</a:t>
            </a:fld>
            <a:endParaRPr lang="en-GB"/>
          </a:p>
        </p:txBody>
      </p:sp>
      <p:sp>
        <p:nvSpPr>
          <p:cNvPr id="5" name="Text Placeholder 4"/>
          <p:cNvSpPr>
            <a:spLocks noGrp="1"/>
          </p:cNvSpPr>
          <p:nvPr>
            <p:ph type="body" idx="4294967295"/>
          </p:nvPr>
        </p:nvSpPr>
        <p:spPr/>
        <p:txBody>
          <a:bodyPr/>
          <a:lstStyle/>
          <a:p>
            <a:pPr lvl="0"/>
            <a:r>
              <a:rPr lang="en-US" sz="3200" b="0" dirty="0" smtClean="0">
                <a:solidFill>
                  <a:srgbClr val="33CC33"/>
                </a:solidFill>
                <a:effectLst/>
                <a:latin typeface="+mn-lt"/>
                <a:ea typeface="ＭＳ 明朝"/>
              </a:rPr>
              <a:t>Is part of the display</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Is the prompt for promotion of good</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To exchange pleasantries and transactions</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Shop Counter</a:t>
            </a:r>
            <a:endParaRPr lang="en-US" sz="6000" b="0" dirty="0">
              <a:solidFill>
                <a:srgbClr val="33CC33"/>
              </a:solidFill>
            </a:endParaRPr>
          </a:p>
        </p:txBody>
      </p:sp>
    </p:spTree>
    <p:extLst>
      <p:ext uri="{BB962C8B-B14F-4D97-AF65-F5344CB8AC3E}">
        <p14:creationId xmlns:p14="http://schemas.microsoft.com/office/powerpoint/2010/main" val="2011065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BEFF2-18EE-024A-B98C-DF08F105F9D4}"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19</a:t>
            </a:fld>
            <a:endParaRPr lang="en-GB"/>
          </a:p>
        </p:txBody>
      </p:sp>
      <p:sp>
        <p:nvSpPr>
          <p:cNvPr id="5" name="Text Placeholder 4"/>
          <p:cNvSpPr>
            <a:spLocks noGrp="1"/>
          </p:cNvSpPr>
          <p:nvPr>
            <p:ph type="body" idx="4294967295"/>
          </p:nvPr>
        </p:nvSpPr>
        <p:spPr/>
        <p:txBody>
          <a:bodyPr>
            <a:normAutofit fontScale="62500" lnSpcReduction="20000"/>
          </a:bodyPr>
          <a:lstStyle/>
          <a:p>
            <a:pPr lvl="0">
              <a:lnSpc>
                <a:spcPct val="120000"/>
              </a:lnSpc>
              <a:spcBef>
                <a:spcPts val="0"/>
              </a:spcBef>
              <a:spcAft>
                <a:spcPts val="0"/>
              </a:spcAft>
            </a:pPr>
            <a:r>
              <a:rPr lang="en-US" sz="3200" b="0" dirty="0" smtClean="0">
                <a:solidFill>
                  <a:srgbClr val="33CC33"/>
                </a:solidFill>
                <a:effectLst/>
                <a:latin typeface="+mn-lt"/>
                <a:ea typeface="ＭＳ 明朝"/>
              </a:rPr>
              <a:t>Inside or outside space</a:t>
            </a:r>
            <a:endParaRPr lang="en-GB" sz="32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With or without boundaries (wind break)</a:t>
            </a:r>
            <a:endParaRPr lang="en-GB" sz="32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Your only welcome to consume theirs (not yours)</a:t>
            </a:r>
            <a:endParaRPr lang="en-GB" sz="32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You come to drink or eat</a:t>
            </a:r>
            <a:endParaRPr lang="en-GB" sz="3200" b="0" dirty="0" smtClean="0">
              <a:solidFill>
                <a:srgbClr val="33CC33"/>
              </a:solidFill>
              <a:effectLst/>
              <a:latin typeface="+mn-lt"/>
              <a:ea typeface="ＭＳ 明朝"/>
            </a:endParaRPr>
          </a:p>
          <a:p>
            <a:pPr lvl="1">
              <a:lnSpc>
                <a:spcPct val="120000"/>
              </a:lnSpc>
              <a:spcBef>
                <a:spcPts val="0"/>
              </a:spcBef>
              <a:spcAft>
                <a:spcPts val="0"/>
              </a:spcAft>
            </a:pPr>
            <a:r>
              <a:rPr lang="en-US" sz="2800" b="0" dirty="0" smtClean="0">
                <a:solidFill>
                  <a:srgbClr val="33CC33"/>
                </a:solidFill>
                <a:effectLst/>
                <a:latin typeface="+mn-lt"/>
                <a:ea typeface="ＭＳ 明朝"/>
              </a:rPr>
              <a:t>To watch and be watched</a:t>
            </a:r>
            <a:endParaRPr lang="en-GB" sz="2800" b="0" dirty="0" smtClean="0">
              <a:solidFill>
                <a:srgbClr val="33CC33"/>
              </a:solidFill>
              <a:effectLst/>
              <a:latin typeface="+mn-lt"/>
              <a:ea typeface="ＭＳ 明朝"/>
            </a:endParaRPr>
          </a:p>
          <a:p>
            <a:pPr lvl="1">
              <a:lnSpc>
                <a:spcPct val="120000"/>
              </a:lnSpc>
              <a:spcBef>
                <a:spcPts val="0"/>
              </a:spcBef>
              <a:spcAft>
                <a:spcPts val="0"/>
              </a:spcAft>
            </a:pPr>
            <a:r>
              <a:rPr lang="en-US" sz="2800" b="0" dirty="0" smtClean="0">
                <a:solidFill>
                  <a:srgbClr val="33CC33"/>
                </a:solidFill>
                <a:effectLst/>
                <a:latin typeface="+mn-lt"/>
                <a:ea typeface="ＭＳ 明朝"/>
              </a:rPr>
              <a:t>To write your book</a:t>
            </a:r>
            <a:endParaRPr lang="en-GB" sz="2800" b="0" dirty="0" smtClean="0">
              <a:solidFill>
                <a:srgbClr val="33CC33"/>
              </a:solidFill>
              <a:effectLst/>
              <a:latin typeface="+mn-lt"/>
              <a:ea typeface="ＭＳ 明朝"/>
            </a:endParaRPr>
          </a:p>
          <a:p>
            <a:pPr lvl="1">
              <a:lnSpc>
                <a:spcPct val="120000"/>
              </a:lnSpc>
              <a:spcBef>
                <a:spcPts val="0"/>
              </a:spcBef>
              <a:spcAft>
                <a:spcPts val="0"/>
              </a:spcAft>
            </a:pPr>
            <a:r>
              <a:rPr lang="en-US" sz="2800" b="0" dirty="0" smtClean="0">
                <a:solidFill>
                  <a:srgbClr val="33CC33"/>
                </a:solidFill>
                <a:effectLst/>
                <a:latin typeface="+mn-lt"/>
                <a:ea typeface="ＭＳ 明朝"/>
              </a:rPr>
              <a:t>Or read somebody else or today’s news </a:t>
            </a:r>
            <a:endParaRPr lang="en-GB" sz="2800" b="0" dirty="0" smtClean="0">
              <a:solidFill>
                <a:srgbClr val="33CC33"/>
              </a:solidFill>
              <a:effectLst/>
              <a:latin typeface="+mn-lt"/>
              <a:ea typeface="ＭＳ 明朝"/>
            </a:endParaRPr>
          </a:p>
          <a:p>
            <a:pPr lvl="1">
              <a:lnSpc>
                <a:spcPct val="120000"/>
              </a:lnSpc>
              <a:spcBef>
                <a:spcPts val="0"/>
              </a:spcBef>
              <a:spcAft>
                <a:spcPts val="0"/>
              </a:spcAft>
            </a:pPr>
            <a:r>
              <a:rPr lang="en-US" sz="2800" b="0" dirty="0" smtClean="0">
                <a:solidFill>
                  <a:srgbClr val="33CC33"/>
                </a:solidFill>
                <a:effectLst/>
                <a:latin typeface="+mn-lt"/>
                <a:ea typeface="ＭＳ 明朝"/>
              </a:rPr>
              <a:t>To rendezvous </a:t>
            </a:r>
            <a:endParaRPr lang="en-GB" sz="2800" b="0" dirty="0" smtClean="0">
              <a:solidFill>
                <a:srgbClr val="33CC33"/>
              </a:solidFill>
              <a:effectLst/>
              <a:latin typeface="+mn-lt"/>
              <a:ea typeface="ＭＳ 明朝"/>
            </a:endParaRPr>
          </a:p>
          <a:p>
            <a:pPr lvl="1">
              <a:lnSpc>
                <a:spcPct val="120000"/>
              </a:lnSpc>
              <a:spcBef>
                <a:spcPts val="0"/>
              </a:spcBef>
              <a:spcAft>
                <a:spcPts val="0"/>
              </a:spcAft>
            </a:pPr>
            <a:r>
              <a:rPr lang="en-US" sz="2800" b="0" dirty="0" smtClean="0">
                <a:solidFill>
                  <a:srgbClr val="33CC33"/>
                </a:solidFill>
                <a:effectLst/>
                <a:latin typeface="+mn-lt"/>
                <a:ea typeface="ＭＳ 明朝"/>
              </a:rPr>
              <a:t>Share glances, exchange smiles or flirt</a:t>
            </a:r>
            <a:endParaRPr lang="en-GB" sz="28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They meet and greet you</a:t>
            </a:r>
            <a:endParaRPr lang="en-GB" sz="32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They own the space they enable banter</a:t>
            </a:r>
            <a:endParaRPr lang="en-GB" sz="32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They can make or break the experience or be part of it</a:t>
            </a:r>
            <a:endParaRPr lang="en-GB" sz="32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They are part of watching and being watched</a:t>
            </a:r>
            <a:endParaRPr lang="en-GB" sz="32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They dance and skirt around customers fluidly</a:t>
            </a:r>
            <a:endParaRPr lang="en-GB" sz="3200" b="0" dirty="0" smtClean="0">
              <a:solidFill>
                <a:srgbClr val="33CC33"/>
              </a:solidFill>
              <a:effectLst/>
              <a:latin typeface="+mn-lt"/>
              <a:ea typeface="ＭＳ 明朝"/>
            </a:endParaRPr>
          </a:p>
          <a:p>
            <a:pPr lvl="0">
              <a:lnSpc>
                <a:spcPct val="120000"/>
              </a:lnSpc>
              <a:spcBef>
                <a:spcPts val="0"/>
              </a:spcBef>
              <a:spcAft>
                <a:spcPts val="0"/>
              </a:spcAft>
            </a:pPr>
            <a:r>
              <a:rPr lang="en-US" sz="3200" b="0" dirty="0" smtClean="0">
                <a:solidFill>
                  <a:srgbClr val="33CC33"/>
                </a:solidFill>
                <a:effectLst/>
                <a:latin typeface="+mn-lt"/>
                <a:ea typeface="ＭＳ 明朝"/>
              </a:rPr>
              <a:t>They can be the liaison between customers</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Café, Waiters and Waitresses</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81669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55E2E-2DE4-7B4D-9A39-3D56F5AF289B}" type="datetime1">
              <a:rPr lang="en-GB" smtClean="0"/>
              <a:t>24/10/16</a:t>
            </a:fld>
            <a:endParaRPr lang="en-GB"/>
          </a:p>
        </p:txBody>
      </p:sp>
      <p:sp>
        <p:nvSpPr>
          <p:cNvPr id="3" name="Footer Placeholder 2"/>
          <p:cNvSpPr>
            <a:spLocks noGrp="1"/>
          </p:cNvSpPr>
          <p:nvPr>
            <p:ph type="ftr" sz="quarter" idx="11"/>
          </p:nvPr>
        </p:nvSpPr>
        <p:spPr>
          <a:xfrm>
            <a:off x="1547664" y="6248400"/>
            <a:ext cx="6120680" cy="457200"/>
          </a:xfrm>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2</a:t>
            </a:fld>
            <a:endParaRPr lang="en-GB"/>
          </a:p>
        </p:txBody>
      </p:sp>
      <p:sp>
        <p:nvSpPr>
          <p:cNvPr id="5" name="Title 4"/>
          <p:cNvSpPr>
            <a:spLocks noGrp="1"/>
          </p:cNvSpPr>
          <p:nvPr>
            <p:ph type="title" idx="4294967295"/>
          </p:nvPr>
        </p:nvSpPr>
        <p:spPr/>
        <p:txBody>
          <a:bodyPr/>
          <a:lstStyle/>
          <a:p>
            <a:r>
              <a:rPr lang="en-US" sz="3200" b="0" dirty="0" smtClean="0">
                <a:solidFill>
                  <a:srgbClr val="33CC33"/>
                </a:solidFill>
                <a:effectLst/>
                <a:latin typeface="+mn-lt"/>
                <a:ea typeface="ＭＳ 明朝"/>
              </a:rPr>
              <a:t>Semester 1, Technology 2 </a:t>
            </a:r>
            <a:endParaRPr lang="en-US" sz="3200" b="0" dirty="0">
              <a:solidFill>
                <a:srgbClr val="33CC33"/>
              </a:solidFill>
              <a:latin typeface="+mn-lt"/>
            </a:endParaRPr>
          </a:p>
        </p:txBody>
      </p:sp>
      <p:sp>
        <p:nvSpPr>
          <p:cNvPr id="6" name="Text Placeholder 5"/>
          <p:cNvSpPr>
            <a:spLocks noGrp="1"/>
          </p:cNvSpPr>
          <p:nvPr>
            <p:ph type="body" idx="4294967295"/>
          </p:nvPr>
        </p:nvSpPr>
        <p:spPr/>
        <p:txBody>
          <a:bodyPr/>
          <a:lstStyle/>
          <a:p>
            <a:r>
              <a:rPr lang="en-US" sz="3200" b="0" dirty="0" smtClean="0">
                <a:solidFill>
                  <a:srgbClr val="33CC33"/>
                </a:solidFill>
                <a:effectLst/>
                <a:latin typeface="+mn-lt"/>
                <a:ea typeface="ＭＳ 明朝"/>
              </a:rPr>
              <a:t>i.e. Bachelor BA3 students </a:t>
            </a:r>
            <a:r>
              <a:rPr lang="en-US" b="0" dirty="0" smtClean="0">
                <a:solidFill>
                  <a:srgbClr val="33CC33"/>
                </a:solidFill>
                <a:ea typeface="ＭＳ 明朝"/>
              </a:rPr>
              <a:t>Third year</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Monday 24 October (11.00-13.00am) Room T214</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Tutor: Andrew </a:t>
            </a:r>
            <a:r>
              <a:rPr lang="en-US" sz="3200" b="0" dirty="0" err="1" smtClean="0">
                <a:solidFill>
                  <a:srgbClr val="33CC33"/>
                </a:solidFill>
                <a:effectLst/>
                <a:latin typeface="+mn-lt"/>
                <a:ea typeface="ＭＳ 明朝"/>
              </a:rPr>
              <a:t>Stoane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Lecture 1: Andrew’s brief to me</a:t>
            </a:r>
            <a:endParaRPr lang="en-GB" sz="3200" b="0" dirty="0" smtClean="0">
              <a:solidFill>
                <a:srgbClr val="33CC33"/>
              </a:solidFill>
              <a:effectLst/>
              <a:latin typeface="+mn-lt"/>
              <a:ea typeface="ＭＳ 明朝"/>
            </a:endParaRPr>
          </a:p>
        </p:txBody>
      </p:sp>
    </p:spTree>
    <p:extLst>
      <p:ext uri="{BB962C8B-B14F-4D97-AF65-F5344CB8AC3E}">
        <p14:creationId xmlns:p14="http://schemas.microsoft.com/office/powerpoint/2010/main" val="32922834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E0BBE-22C5-1B45-A3EB-367E68C063F6}"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20</a:t>
            </a:fld>
            <a:endParaRPr lang="en-GB"/>
          </a:p>
        </p:txBody>
      </p:sp>
      <p:sp>
        <p:nvSpPr>
          <p:cNvPr id="5" name="Text Placeholder 4"/>
          <p:cNvSpPr>
            <a:spLocks noGrp="1"/>
          </p:cNvSpPr>
          <p:nvPr>
            <p:ph type="body" idx="4294967295"/>
          </p:nvPr>
        </p:nvSpPr>
        <p:spPr>
          <a:xfrm>
            <a:off x="685800" y="1981200"/>
            <a:ext cx="8458200" cy="4876800"/>
          </a:xfrm>
        </p:spPr>
        <p:txBody>
          <a:bodyPr>
            <a:normAutofit fontScale="55000" lnSpcReduction="20000"/>
          </a:bodyPr>
          <a:lstStyle/>
          <a:p>
            <a:pPr lvl="0"/>
            <a:r>
              <a:rPr lang="en-US" sz="3200" b="0" dirty="0" smtClean="0">
                <a:solidFill>
                  <a:srgbClr val="33CC33"/>
                </a:solidFill>
                <a:effectLst/>
                <a:latin typeface="+mn-lt"/>
                <a:ea typeface="ＭＳ 明朝"/>
              </a:rPr>
              <a:t>A place to rest and take the load of bags off</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But seats are for sitting not bags</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UK etiquette we don't sit next to each other</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But furthest away</a:t>
            </a:r>
            <a:endParaRPr lang="en-GB" sz="28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You need twice as many seats</a:t>
            </a:r>
            <a:endParaRPr lang="en-GB" sz="28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(Holland is different)</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London Etiquette</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We don't talk to each other </a:t>
            </a:r>
            <a:endParaRPr lang="en-GB" sz="28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(up North its different)</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Except if you are waiting for a train</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bench will fill up if in short supply</a:t>
            </a:r>
            <a:endParaRPr lang="en-GB" sz="28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Benches need to be single seats in rows</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Concave curves benches make groups possible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Convex curves might get fully occupied individually</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Public benches and seats</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2647098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CE351-42AE-364E-8F12-19A639E34C96}"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21</a:t>
            </a:fld>
            <a:endParaRPr lang="en-GB"/>
          </a:p>
        </p:txBody>
      </p:sp>
      <p:sp>
        <p:nvSpPr>
          <p:cNvPr id="5" name="Text Placeholder 4"/>
          <p:cNvSpPr>
            <a:spLocks noGrp="1"/>
          </p:cNvSpPr>
          <p:nvPr>
            <p:ph type="body" idx="4294967295"/>
          </p:nvPr>
        </p:nvSpPr>
        <p:spPr>
          <a:xfrm>
            <a:off x="685800" y="1981200"/>
            <a:ext cx="8458200" cy="4876800"/>
          </a:xfrm>
        </p:spPr>
        <p:txBody>
          <a:bodyPr>
            <a:normAutofit fontScale="77500" lnSpcReduction="20000"/>
          </a:bodyPr>
          <a:lstStyle/>
          <a:p>
            <a:pPr lvl="0"/>
            <a:r>
              <a:rPr lang="en-US" sz="3200" b="0" dirty="0" smtClean="0">
                <a:solidFill>
                  <a:srgbClr val="33CC33"/>
                </a:solidFill>
                <a:effectLst/>
                <a:latin typeface="+mn-lt"/>
                <a:ea typeface="ＭＳ 明朝"/>
              </a:rPr>
              <a:t>They are a fundamental of nature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They support many hundreds of species if indigenous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They like being hugged allegedly</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They occupy their space magnificently</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That can be viewed and admired or ignored</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Or benches face outwards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Shelter in short rain falls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To be avoided in lightning storms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To be avoided after a storm</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Trees</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231156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ACE63-EC81-1D4A-BE1A-0D65CCA02CAE}"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22</a:t>
            </a:fld>
            <a:endParaRPr lang="en-GB"/>
          </a:p>
        </p:txBody>
      </p:sp>
      <p:sp>
        <p:nvSpPr>
          <p:cNvPr id="5" name="Text Placeholder 4"/>
          <p:cNvSpPr>
            <a:spLocks noGrp="1"/>
          </p:cNvSpPr>
          <p:nvPr>
            <p:ph type="body" idx="4294967295"/>
          </p:nvPr>
        </p:nvSpPr>
        <p:spPr>
          <a:xfrm>
            <a:off x="685800" y="1981200"/>
            <a:ext cx="8458200" cy="4876800"/>
          </a:xfrm>
        </p:spPr>
        <p:txBody>
          <a:bodyPr>
            <a:normAutofit fontScale="77500" lnSpcReduction="20000"/>
          </a:bodyPr>
          <a:lstStyle/>
          <a:p>
            <a:pPr lvl="0"/>
            <a:r>
              <a:rPr lang="en-US" sz="3200" b="0" dirty="0" smtClean="0">
                <a:solidFill>
                  <a:srgbClr val="33CC33"/>
                </a:solidFill>
                <a:effectLst/>
                <a:latin typeface="+mn-lt"/>
                <a:ea typeface="ＭＳ 明朝"/>
              </a:rPr>
              <a:t>Their zone of influence is far and wide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Seen from a great distance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Soften and colour the view</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Colour pallet varies through year</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Create a place around them</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They shade, drain and starve undergrowth</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They ooze and drip, to be avoided by cars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They disrupt pavements in search of water</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They interrupt the sun and the wind in summer</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Deciduous fall and permit in winter</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sz="4400" b="0" dirty="0" smtClean="0">
                <a:solidFill>
                  <a:srgbClr val="33CC33"/>
                </a:solidFill>
                <a:effectLst/>
                <a:latin typeface="+mn-lt"/>
                <a:ea typeface="ＭＳ 明朝"/>
              </a:rPr>
              <a:t>Trees and Zones of Influence</a:t>
            </a:r>
            <a:endParaRPr lang="en-US" sz="4400" b="0" dirty="0">
              <a:solidFill>
                <a:srgbClr val="33CC33"/>
              </a:solidFill>
              <a:latin typeface="+mn-lt"/>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014138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6335B-531E-8549-8386-59F91DF9CA8A}"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23</a:t>
            </a:fld>
            <a:endParaRPr lang="en-GB"/>
          </a:p>
        </p:txBody>
      </p:sp>
      <p:sp>
        <p:nvSpPr>
          <p:cNvPr id="5" name="Text Placeholder 4"/>
          <p:cNvSpPr>
            <a:spLocks noGrp="1"/>
          </p:cNvSpPr>
          <p:nvPr>
            <p:ph type="body" idx="4294967295"/>
          </p:nvPr>
        </p:nvSpPr>
        <p:spPr/>
        <p:txBody>
          <a:bodyPr/>
          <a:lstStyle/>
          <a:p>
            <a:pPr marL="0" indent="0">
              <a:buNone/>
            </a:pPr>
            <a:r>
              <a:rPr lang="en-US" sz="3600" b="0" dirty="0" smtClean="0">
                <a:solidFill>
                  <a:srgbClr val="33CC33"/>
                </a:solidFill>
                <a:latin typeface="+mn-lt"/>
              </a:rPr>
              <a:t>Last week</a:t>
            </a:r>
            <a:endParaRPr lang="en-US" sz="3600" b="0" dirty="0">
              <a:solidFill>
                <a:srgbClr val="33CC33"/>
              </a:solidFill>
              <a:latin typeface="+mn-lt"/>
            </a:endParaRPr>
          </a:p>
        </p:txBody>
      </p:sp>
      <p:sp>
        <p:nvSpPr>
          <p:cNvPr id="6" name="Title 5"/>
          <p:cNvSpPr>
            <a:spLocks noGrp="1"/>
          </p:cNvSpPr>
          <p:nvPr>
            <p:ph type="title" idx="4294967295"/>
          </p:nvPr>
        </p:nvSpPr>
        <p:spPr/>
        <p:txBody>
          <a:bodyPr/>
          <a:lstStyle/>
          <a:p>
            <a:pPr lvl="0"/>
            <a:r>
              <a:rPr lang="en-US" sz="4400" b="0" dirty="0" smtClean="0">
                <a:solidFill>
                  <a:srgbClr val="33CC33"/>
                </a:solidFill>
                <a:effectLst/>
                <a:latin typeface="+mn-lt"/>
                <a:ea typeface="ＭＳ 明朝"/>
              </a:rPr>
              <a:t>Controls</a:t>
            </a:r>
            <a:endParaRPr lang="en-US" sz="4400" b="0" dirty="0">
              <a:solidFill>
                <a:srgbClr val="33CC33"/>
              </a:solidFill>
              <a:latin typeface="+mn-lt"/>
            </a:endParaRPr>
          </a:p>
        </p:txBody>
      </p:sp>
    </p:spTree>
    <p:extLst>
      <p:ext uri="{BB962C8B-B14F-4D97-AF65-F5344CB8AC3E}">
        <p14:creationId xmlns:p14="http://schemas.microsoft.com/office/powerpoint/2010/main" val="243504289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6335B-531E-8549-8386-59F91DF9CA8A}"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24</a:t>
            </a:fld>
            <a:endParaRPr lang="en-GB"/>
          </a:p>
        </p:txBody>
      </p:sp>
      <p:sp>
        <p:nvSpPr>
          <p:cNvPr id="5" name="Text Placeholder 4"/>
          <p:cNvSpPr>
            <a:spLocks noGrp="1"/>
          </p:cNvSpPr>
          <p:nvPr>
            <p:ph type="body" idx="4294967295"/>
          </p:nvPr>
        </p:nvSpPr>
        <p:spPr/>
        <p:txBody>
          <a:bodyPr/>
          <a:lstStyle/>
          <a:p>
            <a:pPr marL="0" indent="0">
              <a:buNone/>
            </a:pPr>
            <a:r>
              <a:rPr lang="en-US" sz="3600" b="0" dirty="0" smtClean="0">
                <a:solidFill>
                  <a:srgbClr val="33CC33"/>
                </a:solidFill>
                <a:latin typeface="+mn-lt"/>
              </a:rPr>
              <a:t>Last </a:t>
            </a:r>
            <a:r>
              <a:rPr lang="en-US" sz="3600" b="0" dirty="0" smtClean="0">
                <a:solidFill>
                  <a:srgbClr val="33CC33"/>
                </a:solidFill>
                <a:latin typeface="+mn-lt"/>
              </a:rPr>
              <a:t>Seminar</a:t>
            </a:r>
            <a:endParaRPr lang="en-US" sz="3600" b="0" dirty="0">
              <a:solidFill>
                <a:srgbClr val="33CC33"/>
              </a:solidFill>
              <a:latin typeface="+mn-lt"/>
            </a:endParaRPr>
          </a:p>
        </p:txBody>
      </p:sp>
      <p:sp>
        <p:nvSpPr>
          <p:cNvPr id="6" name="Title 5"/>
          <p:cNvSpPr>
            <a:spLocks noGrp="1"/>
          </p:cNvSpPr>
          <p:nvPr>
            <p:ph type="title" idx="4294967295"/>
          </p:nvPr>
        </p:nvSpPr>
        <p:spPr/>
        <p:txBody>
          <a:bodyPr/>
          <a:lstStyle/>
          <a:p>
            <a:pPr lvl="0"/>
            <a:r>
              <a:rPr lang="en-US" sz="4400" b="0" dirty="0" smtClean="0">
                <a:solidFill>
                  <a:srgbClr val="33CC33"/>
                </a:solidFill>
                <a:effectLst/>
                <a:latin typeface="+mn-lt"/>
                <a:ea typeface="ＭＳ 明朝"/>
              </a:rPr>
              <a:t>Spatial Agency of Humans</a:t>
            </a:r>
            <a:endParaRPr lang="en-US" sz="4400" b="0" dirty="0">
              <a:solidFill>
                <a:srgbClr val="33CC33"/>
              </a:solidFill>
              <a:latin typeface="+mn-lt"/>
            </a:endParaRPr>
          </a:p>
        </p:txBody>
      </p:sp>
    </p:spTree>
    <p:extLst>
      <p:ext uri="{BB962C8B-B14F-4D97-AF65-F5344CB8AC3E}">
        <p14:creationId xmlns:p14="http://schemas.microsoft.com/office/powerpoint/2010/main" val="39247320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7E0B5C30-9C5F-F641-93C7-385FCB3D1E3D}" type="slidenum">
              <a:rPr lang="en-GB" sz="1400">
                <a:solidFill>
                  <a:srgbClr val="33CC33"/>
                </a:solidFill>
                <a:latin typeface="Arial Rounded MT Bold" charset="0"/>
              </a:rPr>
              <a:pPr/>
              <a:t>25</a:t>
            </a:fld>
            <a:endParaRPr lang="en-GB" sz="1400">
              <a:solidFill>
                <a:srgbClr val="33CC33"/>
              </a:solidFill>
              <a:latin typeface="Arial Rounded MT Bold" charset="0"/>
            </a:endParaRPr>
          </a:p>
        </p:txBody>
      </p:sp>
      <p:sp>
        <p:nvSpPr>
          <p:cNvPr id="8" name="TextBox 7"/>
          <p:cNvSpPr txBox="1"/>
          <p:nvPr/>
        </p:nvSpPr>
        <p:spPr>
          <a:xfrm>
            <a:off x="1071563" y="5838363"/>
            <a:ext cx="7131050" cy="830997"/>
          </a:xfrm>
          <a:prstGeom prst="rect">
            <a:avLst/>
          </a:prstGeom>
          <a:noFill/>
        </p:spPr>
        <p:txBody>
          <a:bodyPr>
            <a:spAutoFit/>
          </a:bodyPr>
          <a:lstStyle/>
          <a:p>
            <a:pPr algn="ctr" eaLnBrk="0" hangingPunct="0">
              <a:defRPr/>
            </a:pPr>
            <a:r>
              <a:rPr lang="en-GB" dirty="0">
                <a:solidFill>
                  <a:srgbClr val="33CC33"/>
                </a:solidFill>
                <a:latin typeface="+mj-lt"/>
                <a:ea typeface="+mn-ea"/>
              </a:rPr>
              <a:t>Another </a:t>
            </a:r>
            <a:r>
              <a:rPr lang="en-GB" dirty="0" smtClean="0">
                <a:solidFill>
                  <a:srgbClr val="33CC33"/>
                </a:solidFill>
                <a:latin typeface="+mj-lt"/>
                <a:ea typeface="+mn-ea"/>
              </a:rPr>
              <a:t>GBE</a:t>
            </a:r>
            <a:r>
              <a:rPr lang="en-GB" dirty="0" smtClean="0">
                <a:solidFill>
                  <a:srgbClr val="0070C0"/>
                </a:solidFill>
                <a:latin typeface="+mj-lt"/>
                <a:ea typeface="+mn-ea"/>
              </a:rPr>
              <a:t> </a:t>
            </a:r>
            <a:r>
              <a:rPr lang="en-GB" dirty="0" smtClean="0">
                <a:solidFill>
                  <a:srgbClr val="33CC33"/>
                </a:solidFill>
                <a:latin typeface="+mj-lt"/>
                <a:ea typeface="+mn-ea"/>
              </a:rPr>
              <a:t>CPD/Lecture </a:t>
            </a:r>
            <a:r>
              <a:rPr lang="en-GB" dirty="0">
                <a:solidFill>
                  <a:srgbClr val="33CC33"/>
                </a:solidFill>
                <a:latin typeface="+mj-lt"/>
                <a:ea typeface="+mn-ea"/>
              </a:rPr>
              <a:t>file to download</a:t>
            </a:r>
          </a:p>
          <a:p>
            <a:pPr algn="ctr" eaLnBrk="0" hangingPunct="0">
              <a:defRPr/>
            </a:pPr>
            <a:r>
              <a:rPr lang="en-GB" dirty="0" smtClean="0">
                <a:solidFill>
                  <a:srgbClr val="33CC33"/>
                </a:solidFill>
                <a:latin typeface="+mj-lt"/>
                <a:ea typeface="+mn-ea"/>
              </a:rPr>
              <a:t>and </a:t>
            </a:r>
            <a:r>
              <a:rPr lang="en-GB" dirty="0" smtClean="0">
                <a:solidFill>
                  <a:srgbClr val="33CC33"/>
                </a:solidFill>
                <a:latin typeface="+mj-lt"/>
                <a:ea typeface="+mn-ea"/>
                <a:hlinkClick r:id="rId2"/>
              </a:rPr>
              <a:t>www.greenbuildingencyclopaedia.uk</a:t>
            </a:r>
            <a:r>
              <a:rPr lang="en-GB" dirty="0" smtClean="0">
                <a:solidFill>
                  <a:srgbClr val="33CC33"/>
                </a:solidFill>
                <a:latin typeface="+mj-lt"/>
                <a:ea typeface="+mn-ea"/>
              </a:rPr>
              <a:t>  </a:t>
            </a:r>
            <a:endParaRPr lang="en-GB" dirty="0">
              <a:solidFill>
                <a:srgbClr val="33CC33"/>
              </a:solidFill>
              <a:latin typeface="+mj-lt"/>
              <a:ea typeface="+mn-ea"/>
            </a:endParaRPr>
          </a:p>
        </p:txBody>
      </p:sp>
      <p:sp>
        <p:nvSpPr>
          <p:cNvPr id="2" name="Title 1"/>
          <p:cNvSpPr>
            <a:spLocks noGrp="1"/>
          </p:cNvSpPr>
          <p:nvPr>
            <p:ph type="title" idx="4294967295"/>
          </p:nvPr>
        </p:nvSpPr>
        <p:spPr/>
        <p:txBody>
          <a:bodyPr/>
          <a:lstStyle/>
          <a:p>
            <a:endParaRPr lang="en-US" b="0" dirty="0">
              <a:solidFill>
                <a:srgbClr val="33CC33"/>
              </a:solidFill>
              <a:latin typeface="+mn-lt"/>
            </a:endParaRPr>
          </a:p>
        </p:txBody>
      </p:sp>
      <p:sp>
        <p:nvSpPr>
          <p:cNvPr id="3" name="Date Placeholder 2"/>
          <p:cNvSpPr>
            <a:spLocks noGrp="1"/>
          </p:cNvSpPr>
          <p:nvPr>
            <p:ph type="dt" sz="half" idx="10"/>
          </p:nvPr>
        </p:nvSpPr>
        <p:spPr/>
        <p:txBody>
          <a:bodyPr/>
          <a:lstStyle/>
          <a:p>
            <a:fld id="{81B18F6C-C56A-D647-9A5E-342565A9574E}" type="datetime1">
              <a:rPr lang="en-GB" smtClean="0"/>
              <a:t>24/10/16</a:t>
            </a:fld>
            <a:endParaRPr lang="en-GB"/>
          </a:p>
        </p:txBody>
      </p:sp>
      <p:sp>
        <p:nvSpPr>
          <p:cNvPr id="4" name="Footer Placeholder 3"/>
          <p:cNvSpPr>
            <a:spLocks noGrp="1"/>
          </p:cNvSpPr>
          <p:nvPr>
            <p:ph type="ftr" sz="quarter" idx="11"/>
          </p:nvPr>
        </p:nvSpPr>
        <p:spPr/>
        <p:txBody>
          <a:bodyPr/>
          <a:lstStyle/>
          <a:p>
            <a:r>
              <a:rPr lang="en-GB" smtClean="0"/>
              <a:t>© GBE 2016 Ownership of Spaces</a:t>
            </a:r>
            <a:endParaRPr lang="en-GB"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4146" name="Title 4"/>
          <p:cNvSpPr>
            <a:spLocks noGrp="1"/>
          </p:cNvSpPr>
          <p:nvPr>
            <p:ph type="title"/>
          </p:nvPr>
        </p:nvSpPr>
        <p:spPr/>
        <p:txBody>
          <a:bodyPr/>
          <a:lstStyle/>
          <a:p>
            <a:pPr eaLnBrk="1" hangingPunct="1"/>
            <a:r>
              <a:rPr lang="en-GB" b="0" dirty="0">
                <a:solidFill>
                  <a:srgbClr val="33CC33"/>
                </a:solidFill>
                <a:latin typeface="+mn-lt"/>
              </a:rPr>
              <a:t>Sampler</a:t>
            </a:r>
          </a:p>
        </p:txBody>
      </p:sp>
      <p:sp>
        <p:nvSpPr>
          <p:cNvPr id="134147" name="Content Placeholder 5"/>
          <p:cNvSpPr>
            <a:spLocks noGrp="1"/>
          </p:cNvSpPr>
          <p:nvPr>
            <p:ph idx="1"/>
          </p:nvPr>
        </p:nvSpPr>
        <p:spPr/>
        <p:txBody>
          <a:bodyPr>
            <a:normAutofit fontScale="92500" lnSpcReduction="10000"/>
          </a:bodyPr>
          <a:lstStyle/>
          <a:p>
            <a:pPr eaLnBrk="1" hangingPunct="1"/>
            <a:r>
              <a:rPr lang="en-GB" b="0" dirty="0">
                <a:solidFill>
                  <a:srgbClr val="33CC33"/>
                </a:solidFill>
                <a:latin typeface="+mn-lt"/>
              </a:rPr>
              <a:t>This is a cut down version of the original file to give you a sample of the whole</a:t>
            </a:r>
          </a:p>
          <a:p>
            <a:pPr eaLnBrk="1" hangingPunct="1"/>
            <a:r>
              <a:rPr lang="en-GB" b="0" dirty="0">
                <a:solidFill>
                  <a:srgbClr val="33CC33"/>
                </a:solidFill>
                <a:latin typeface="+mn-lt"/>
              </a:rPr>
              <a:t>It</a:t>
            </a:r>
            <a:r>
              <a:rPr lang="ja-JP" altLang="en-GB" b="0" dirty="0">
                <a:solidFill>
                  <a:srgbClr val="33CC33"/>
                </a:solidFill>
                <a:latin typeface="+mn-lt"/>
              </a:rPr>
              <a:t>’</a:t>
            </a:r>
            <a:r>
              <a:rPr lang="en-GB" b="0" dirty="0">
                <a:solidFill>
                  <a:srgbClr val="33CC33"/>
                </a:solidFill>
                <a:latin typeface="+mn-lt"/>
              </a:rPr>
              <a:t>s the front end of the file with the middle and rear end deleted</a:t>
            </a:r>
          </a:p>
          <a:p>
            <a:pPr eaLnBrk="1" hangingPunct="1"/>
            <a:r>
              <a:rPr lang="en-GB" b="0" dirty="0">
                <a:solidFill>
                  <a:srgbClr val="33CC33"/>
                </a:solidFill>
                <a:latin typeface="+mn-lt"/>
              </a:rPr>
              <a:t>Go to </a:t>
            </a:r>
            <a:r>
              <a:rPr lang="en-GB" b="0" dirty="0" smtClean="0">
                <a:solidFill>
                  <a:srgbClr val="33CC33"/>
                </a:solidFill>
                <a:latin typeface="+mn-lt"/>
                <a:hlinkClick r:id="rId2"/>
              </a:rPr>
              <a:t>www.GreenBuildingEncyclopaedia.uk</a:t>
            </a:r>
            <a:endParaRPr lang="en-GB" b="0" dirty="0" smtClean="0">
              <a:solidFill>
                <a:srgbClr val="33CC33"/>
              </a:solidFill>
              <a:latin typeface="+mn-lt"/>
            </a:endParaRPr>
          </a:p>
          <a:p>
            <a:pPr eaLnBrk="1" hangingPunct="1"/>
            <a:r>
              <a:rPr lang="en-GB" b="0" dirty="0" smtClean="0">
                <a:solidFill>
                  <a:srgbClr val="33CC33"/>
                </a:solidFill>
                <a:latin typeface="+mn-lt"/>
              </a:rPr>
              <a:t>to </a:t>
            </a:r>
            <a:r>
              <a:rPr lang="en-GB" b="0" dirty="0">
                <a:solidFill>
                  <a:srgbClr val="33CC33"/>
                </a:solidFill>
                <a:latin typeface="+mn-lt"/>
              </a:rPr>
              <a:t>down load the whole file</a:t>
            </a:r>
          </a:p>
          <a:p>
            <a:pPr eaLnBrk="1" hangingPunct="1"/>
            <a:r>
              <a:rPr lang="en-GB" b="0" dirty="0">
                <a:solidFill>
                  <a:srgbClr val="33CC33"/>
                </a:solidFill>
                <a:latin typeface="+mn-lt"/>
              </a:rPr>
              <a:t>You will find a large number of other files there too</a:t>
            </a:r>
          </a:p>
        </p:txBody>
      </p:sp>
      <p:sp>
        <p:nvSpPr>
          <p:cNvPr id="5" name="Slide Number Placeholder 4"/>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9D5B227-62D8-6C47-B5A6-31323A36DC09}" type="slidenum">
              <a:rPr lang="en-GB" sz="1400">
                <a:solidFill>
                  <a:srgbClr val="33CC33"/>
                </a:solidFill>
                <a:latin typeface="Arial Rounded MT Bold" charset="0"/>
              </a:rPr>
              <a:pPr/>
              <a:t>26</a:t>
            </a:fld>
            <a:endParaRPr lang="en-GB" sz="1400">
              <a:solidFill>
                <a:srgbClr val="33CC33"/>
              </a:solidFill>
              <a:latin typeface="Arial Rounded MT Bold" charset="0"/>
            </a:endParaRPr>
          </a:p>
        </p:txBody>
      </p:sp>
      <p:sp>
        <p:nvSpPr>
          <p:cNvPr id="2" name="Date Placeholder 1"/>
          <p:cNvSpPr>
            <a:spLocks noGrp="1"/>
          </p:cNvSpPr>
          <p:nvPr>
            <p:ph type="dt" sz="half" idx="10"/>
          </p:nvPr>
        </p:nvSpPr>
        <p:spPr/>
        <p:txBody>
          <a:bodyPr/>
          <a:lstStyle/>
          <a:p>
            <a:fld id="{AC03F9C6-B522-D945-8EA4-4D76876963C7}"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GB" b="0" dirty="0">
                <a:solidFill>
                  <a:srgbClr val="33CC33"/>
                </a:solidFill>
                <a:latin typeface="+mn-lt"/>
              </a:rPr>
              <a:t>Feedback</a:t>
            </a:r>
          </a:p>
        </p:txBody>
      </p:sp>
      <p:sp>
        <p:nvSpPr>
          <p:cNvPr id="3" name="Content Placeholder 2"/>
          <p:cNvSpPr>
            <a:spLocks noGrp="1"/>
          </p:cNvSpPr>
          <p:nvPr>
            <p:ph idx="1"/>
          </p:nvPr>
        </p:nvSpPr>
        <p:spPr/>
        <p:txBody>
          <a:bodyPr>
            <a:normAutofit lnSpcReduction="10000"/>
          </a:bodyPr>
          <a:lstStyle/>
          <a:p>
            <a:pPr>
              <a:defRPr/>
            </a:pPr>
            <a:r>
              <a:rPr lang="en-GB" b="0" dirty="0" smtClean="0">
                <a:solidFill>
                  <a:srgbClr val="33CC33"/>
                </a:solidFill>
                <a:latin typeface="+mn-lt"/>
                <a:ea typeface="+mn-ea"/>
              </a:rPr>
              <a:t>These files are created by generalists with a big dollop of green flavour</a:t>
            </a:r>
          </a:p>
          <a:p>
            <a:pPr>
              <a:defRPr/>
            </a:pPr>
            <a:r>
              <a:rPr lang="en-GB" b="0" dirty="0" smtClean="0">
                <a:solidFill>
                  <a:srgbClr val="33CC33"/>
                </a:solidFill>
                <a:latin typeface="+mn-lt"/>
                <a:ea typeface="+mn-ea"/>
              </a:rPr>
              <a:t>These files are updated from time to time</a:t>
            </a:r>
          </a:p>
          <a:p>
            <a:pPr>
              <a:defRPr/>
            </a:pPr>
            <a:r>
              <a:rPr lang="en-GB" b="0" dirty="0" smtClean="0">
                <a:solidFill>
                  <a:srgbClr val="33CC33"/>
                </a:solidFill>
                <a:latin typeface="+mn-lt"/>
                <a:ea typeface="+mn-ea"/>
              </a:rPr>
              <a:t>We are not experts so from time to time these file may get out of date or may be wrong.</a:t>
            </a:r>
          </a:p>
          <a:p>
            <a:pPr>
              <a:defRPr/>
            </a:pPr>
            <a:r>
              <a:rPr lang="en-GB" b="0" dirty="0" smtClean="0">
                <a:solidFill>
                  <a:srgbClr val="33CC33"/>
                </a:solidFill>
                <a:latin typeface="+mn-lt"/>
                <a:ea typeface="+mn-ea"/>
              </a:rPr>
              <a:t>If you feel that we have got it wrong please let us know so we can put it right</a:t>
            </a:r>
            <a:endParaRPr lang="en-GB" b="0" dirty="0">
              <a:solidFill>
                <a:srgbClr val="33CC33"/>
              </a:solidFill>
              <a:latin typeface="+mn-lt"/>
              <a:ea typeface="+mn-ea"/>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E926CD96-59D2-534A-A031-851BE321729F}" type="slidenum">
              <a:rPr lang="en-GB" sz="1400">
                <a:solidFill>
                  <a:srgbClr val="33CC33"/>
                </a:solidFill>
                <a:latin typeface="Arial Rounded MT Bold" charset="0"/>
              </a:rPr>
              <a:pPr/>
              <a:t>27</a:t>
            </a:fld>
            <a:endParaRPr lang="en-GB" sz="1400">
              <a:solidFill>
                <a:srgbClr val="33CC33"/>
              </a:solidFill>
              <a:latin typeface="Arial Rounded MT Bold" charset="0"/>
            </a:endParaRPr>
          </a:p>
        </p:txBody>
      </p:sp>
      <p:sp>
        <p:nvSpPr>
          <p:cNvPr id="2" name="Date Placeholder 1"/>
          <p:cNvSpPr>
            <a:spLocks noGrp="1"/>
          </p:cNvSpPr>
          <p:nvPr>
            <p:ph type="dt" sz="half" idx="10"/>
          </p:nvPr>
        </p:nvSpPr>
        <p:spPr/>
        <p:txBody>
          <a:bodyPr/>
          <a:lstStyle/>
          <a:p>
            <a:fld id="{9F2CE762-EE74-A241-8200-F5077F5C9F51}" type="datetime1">
              <a:rPr lang="en-GB" smtClean="0"/>
              <a:t>24/10/16</a:t>
            </a:fld>
            <a:endParaRPr lang="en-GB"/>
          </a:p>
        </p:txBody>
      </p:sp>
      <p:sp>
        <p:nvSpPr>
          <p:cNvPr id="4" name="Footer Placeholder 3"/>
          <p:cNvSpPr>
            <a:spLocks noGrp="1"/>
          </p:cNvSpPr>
          <p:nvPr>
            <p:ph type="ftr" sz="quarter" idx="11"/>
          </p:nvPr>
        </p:nvSpPr>
        <p:spPr/>
        <p:txBody>
          <a:bodyPr/>
          <a:lstStyle/>
          <a:p>
            <a:r>
              <a:rPr lang="en-GB" smtClean="0"/>
              <a:t>© GBE 2016 Ownership of Spaces</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b="0" dirty="0" smtClean="0">
                <a:solidFill>
                  <a:srgbClr val="33CC33"/>
                </a:solidFill>
                <a:latin typeface="+mn-lt"/>
              </a:rPr>
              <a:t>© GBE 2016</a:t>
            </a:r>
          </a:p>
        </p:txBody>
      </p:sp>
      <p:sp>
        <p:nvSpPr>
          <p:cNvPr id="3" name="Content Placeholder 2"/>
          <p:cNvSpPr>
            <a:spLocks noGrp="1"/>
          </p:cNvSpPr>
          <p:nvPr>
            <p:ph idx="1"/>
          </p:nvPr>
        </p:nvSpPr>
        <p:spPr/>
        <p:txBody>
          <a:bodyPr>
            <a:noAutofit/>
          </a:bodyPr>
          <a:lstStyle/>
          <a:p>
            <a:pPr eaLnBrk="1" hangingPunct="1">
              <a:spcBef>
                <a:spcPts val="0"/>
              </a:spcBef>
              <a:spcAft>
                <a:spcPts val="0"/>
              </a:spcAft>
              <a:defRPr/>
            </a:pPr>
            <a:r>
              <a:rPr lang="en-GB" sz="2000" b="0" dirty="0" smtClean="0">
                <a:solidFill>
                  <a:srgbClr val="33CC33"/>
                </a:solidFill>
                <a:latin typeface="+mn-lt"/>
              </a:rPr>
              <a:t>Brian Murphy BSc Dip Arch (Hons+Dist)</a:t>
            </a:r>
          </a:p>
          <a:p>
            <a:pPr lvl="1" eaLnBrk="1" hangingPunct="1">
              <a:spcBef>
                <a:spcPts val="0"/>
              </a:spcBef>
              <a:spcAft>
                <a:spcPts val="0"/>
              </a:spcAft>
              <a:defRPr/>
            </a:pPr>
            <a:r>
              <a:rPr lang="en-GB" sz="2000" b="0" dirty="0" smtClean="0">
                <a:solidFill>
                  <a:srgbClr val="33CC33"/>
                </a:solidFill>
                <a:latin typeface="+mn-lt"/>
              </a:rPr>
              <a:t>Architect by Training</a:t>
            </a:r>
          </a:p>
          <a:p>
            <a:pPr lvl="1" eaLnBrk="1" hangingPunct="1">
              <a:spcBef>
                <a:spcPts val="0"/>
              </a:spcBef>
              <a:spcAft>
                <a:spcPts val="0"/>
              </a:spcAft>
              <a:defRPr/>
            </a:pPr>
            <a:r>
              <a:rPr lang="en-GB" sz="2000" b="0" dirty="0" smtClean="0">
                <a:solidFill>
                  <a:srgbClr val="33CC33"/>
                </a:solidFill>
                <a:latin typeface="+mn-lt"/>
              </a:rPr>
              <a:t>Specification Writer by Choice</a:t>
            </a:r>
          </a:p>
          <a:p>
            <a:pPr lvl="1" eaLnBrk="1" hangingPunct="1">
              <a:spcBef>
                <a:spcPts val="0"/>
              </a:spcBef>
              <a:spcAft>
                <a:spcPts val="0"/>
              </a:spcAft>
              <a:defRPr/>
            </a:pPr>
            <a:r>
              <a:rPr lang="en-GB" sz="2000" b="0" dirty="0" smtClean="0">
                <a:solidFill>
                  <a:srgbClr val="33CC33"/>
                </a:solidFill>
                <a:latin typeface="+mn-lt"/>
              </a:rPr>
              <a:t>Environmentalist by Actions</a:t>
            </a:r>
          </a:p>
          <a:p>
            <a:pPr eaLnBrk="1" hangingPunct="1">
              <a:spcBef>
                <a:spcPts val="0"/>
              </a:spcBef>
              <a:spcAft>
                <a:spcPts val="0"/>
              </a:spcAft>
              <a:defRPr/>
            </a:pPr>
            <a:r>
              <a:rPr lang="en-GB" sz="2000" b="0" dirty="0" smtClean="0">
                <a:solidFill>
                  <a:srgbClr val="33CC33"/>
                </a:solidFill>
                <a:latin typeface="+mn-lt"/>
              </a:rPr>
              <a:t>Greening up my act since 1999</a:t>
            </a:r>
          </a:p>
          <a:p>
            <a:pPr eaLnBrk="1" hangingPunct="1">
              <a:spcBef>
                <a:spcPts val="0"/>
              </a:spcBef>
              <a:spcAft>
                <a:spcPts val="0"/>
              </a:spcAft>
              <a:defRPr/>
            </a:pPr>
            <a:r>
              <a:rPr lang="en-GB" sz="2000" b="0" dirty="0" smtClean="0">
                <a:solidFill>
                  <a:srgbClr val="33CC33"/>
                </a:solidFill>
                <a:latin typeface="+mn-lt"/>
              </a:rPr>
              <a:t>Founded National Green Specification 2001</a:t>
            </a:r>
          </a:p>
          <a:p>
            <a:pPr eaLnBrk="1" hangingPunct="1">
              <a:spcBef>
                <a:spcPts val="0"/>
              </a:spcBef>
              <a:spcAft>
                <a:spcPts val="0"/>
              </a:spcAft>
              <a:defRPr/>
            </a:pPr>
            <a:r>
              <a:rPr lang="en-GB" sz="2000" b="0" dirty="0" smtClean="0">
                <a:solidFill>
                  <a:srgbClr val="33CC33"/>
                </a:solidFill>
                <a:latin typeface="+mn-lt"/>
              </a:rPr>
              <a:t>Launched www.greenspec.co.uk 2003</a:t>
            </a:r>
          </a:p>
          <a:p>
            <a:pPr eaLnBrk="1" hangingPunct="1">
              <a:spcBef>
                <a:spcPts val="0"/>
              </a:spcBef>
              <a:spcAft>
                <a:spcPts val="0"/>
              </a:spcAft>
              <a:defRPr/>
            </a:pPr>
            <a:r>
              <a:rPr lang="en-GB" sz="2000" b="0" dirty="0" smtClean="0">
                <a:solidFill>
                  <a:srgbClr val="33CC33"/>
                </a:solidFill>
                <a:latin typeface="+mn-lt"/>
              </a:rPr>
              <a:t>Created: GBE at </a:t>
            </a:r>
            <a:r>
              <a:rPr lang="en-GB" sz="2000" b="0" dirty="0" smtClean="0">
                <a:solidFill>
                  <a:srgbClr val="33CC33"/>
                </a:solidFill>
                <a:latin typeface="+mn-lt"/>
                <a:hlinkClick r:id="rId2"/>
              </a:rPr>
              <a:t>www.greenbuildingencyclopaedia.uk</a:t>
            </a:r>
            <a:r>
              <a:rPr lang="en-GB" sz="2000" b="0" dirty="0" smtClean="0">
                <a:solidFill>
                  <a:srgbClr val="33CC33"/>
                </a:solidFill>
                <a:latin typeface="+mn-lt"/>
              </a:rPr>
              <a:t> 2015</a:t>
            </a:r>
          </a:p>
          <a:p>
            <a:pPr eaLnBrk="1" hangingPunct="1">
              <a:spcBef>
                <a:spcPts val="0"/>
              </a:spcBef>
              <a:spcAft>
                <a:spcPts val="0"/>
              </a:spcAft>
              <a:defRPr/>
            </a:pPr>
            <a:r>
              <a:rPr lang="en-GB" sz="2000" b="0" dirty="0" smtClean="0">
                <a:solidFill>
                  <a:srgbClr val="33CC33"/>
                </a:solidFill>
                <a:latin typeface="+mn-lt"/>
              </a:rPr>
              <a:t>E   </a:t>
            </a:r>
            <a:r>
              <a:rPr lang="en-GB" sz="2000" b="0" dirty="0" smtClean="0">
                <a:solidFill>
                  <a:srgbClr val="33CC33"/>
                </a:solidFill>
                <a:latin typeface="+mn-lt"/>
                <a:hlinkClick r:id="rId3"/>
              </a:rPr>
              <a:t>BrianSpecMan@aol.com</a:t>
            </a:r>
            <a:endParaRPr lang="en-GB" sz="2000" b="0" dirty="0" smtClean="0">
              <a:solidFill>
                <a:srgbClr val="33CC33"/>
              </a:solidFill>
              <a:latin typeface="+mn-lt"/>
            </a:endParaRPr>
          </a:p>
          <a:p>
            <a:pPr eaLnBrk="1" hangingPunct="1">
              <a:spcBef>
                <a:spcPts val="0"/>
              </a:spcBef>
              <a:spcAft>
                <a:spcPts val="0"/>
              </a:spcAft>
              <a:defRPr/>
            </a:pPr>
            <a:r>
              <a:rPr lang="en-GB" sz="2000" b="0" dirty="0" smtClean="0">
                <a:solidFill>
                  <a:srgbClr val="33CC33"/>
                </a:solidFill>
                <a:latin typeface="+mn-lt"/>
              </a:rPr>
              <a:t>Twitter: </a:t>
            </a:r>
            <a:r>
              <a:rPr lang="en-GB" sz="2000" b="0" dirty="0" smtClean="0">
                <a:solidFill>
                  <a:srgbClr val="33CC33"/>
                </a:solidFill>
                <a:latin typeface="+mn-lt"/>
                <a:hlinkClick r:id="rId4"/>
              </a:rPr>
              <a:t>http://twitter.com/brianspecman</a:t>
            </a:r>
            <a:r>
              <a:rPr lang="en-GB" sz="2000" b="0" dirty="0" smtClean="0">
                <a:solidFill>
                  <a:srgbClr val="33CC33"/>
                </a:solidFill>
                <a:latin typeface="+mn-lt"/>
              </a:rPr>
              <a:t> </a:t>
            </a:r>
          </a:p>
          <a:p>
            <a:pPr eaLnBrk="1" hangingPunct="1">
              <a:spcBef>
                <a:spcPts val="0"/>
              </a:spcBef>
              <a:spcAft>
                <a:spcPts val="0"/>
              </a:spcAft>
              <a:defRPr/>
            </a:pPr>
            <a:r>
              <a:rPr lang="en-GB" sz="2000" b="0" dirty="0" smtClean="0">
                <a:solidFill>
                  <a:srgbClr val="33CC33"/>
                </a:solidFill>
                <a:latin typeface="+mn-lt"/>
              </a:rPr>
              <a:t>Facebook: </a:t>
            </a:r>
            <a:r>
              <a:rPr lang="en-GB" sz="2000" b="0" u="sng" dirty="0" smtClean="0">
                <a:solidFill>
                  <a:srgbClr val="33CC33"/>
                </a:solidFill>
                <a:latin typeface="+mn-lt"/>
                <a:hlinkClick r:id="rId5"/>
              </a:rPr>
              <a:t>http://www.facebook.com/brianspecman</a:t>
            </a:r>
            <a:endParaRPr lang="en-GB" sz="2000" b="0" u="sng" dirty="0">
              <a:solidFill>
                <a:srgbClr val="33CC33"/>
              </a:solidFill>
              <a:latin typeface="+mn-lt"/>
            </a:endParaRPr>
          </a:p>
        </p:txBody>
      </p:sp>
      <p:sp>
        <p:nvSpPr>
          <p:cNvPr id="5" name="Slide Number Placeholder 4"/>
          <p:cNvSpPr>
            <a:spLocks noGrp="1"/>
          </p:cNvSpPr>
          <p:nvPr>
            <p:ph type="sldNum" sz="quarter" idx="12"/>
          </p:nvPr>
        </p:nvSpPr>
        <p:spPr/>
        <p:txBody>
          <a:bodyPr/>
          <a:lstStyle/>
          <a:p>
            <a:fld id="{316DA97E-52C3-BE44-B953-8283158DFBE6}" type="slidenum">
              <a:rPr lang="en-GB" smtClean="0"/>
              <a:pPr/>
              <a:t>28</a:t>
            </a:fld>
            <a:endParaRPr lang="en-GB" dirty="0"/>
          </a:p>
        </p:txBody>
      </p:sp>
      <p:sp>
        <p:nvSpPr>
          <p:cNvPr id="2" name="Date Placeholder 1"/>
          <p:cNvSpPr>
            <a:spLocks noGrp="1"/>
          </p:cNvSpPr>
          <p:nvPr>
            <p:ph type="dt" sz="half" idx="10"/>
          </p:nvPr>
        </p:nvSpPr>
        <p:spPr/>
        <p:txBody>
          <a:bodyPr/>
          <a:lstStyle/>
          <a:p>
            <a:fld id="{58EDAA76-FF88-9440-A42F-4790FBD2426F}" type="datetime1">
              <a:rPr lang="en-GB" smtClean="0"/>
              <a:t>24/10/16</a:t>
            </a:fld>
            <a:endParaRPr lang="en-GB"/>
          </a:p>
        </p:txBody>
      </p:sp>
      <p:sp>
        <p:nvSpPr>
          <p:cNvPr id="4" name="Footer Placeholder 3"/>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5911163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1383E-CB39-E845-9B2D-168EBA23D398}"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3</a:t>
            </a:fld>
            <a:endParaRPr lang="en-GB"/>
          </a:p>
        </p:txBody>
      </p:sp>
      <p:sp>
        <p:nvSpPr>
          <p:cNvPr id="5" name="Text Placeholder 4"/>
          <p:cNvSpPr>
            <a:spLocks noGrp="1"/>
          </p:cNvSpPr>
          <p:nvPr>
            <p:ph type="body" idx="4294967295"/>
          </p:nvPr>
        </p:nvSpPr>
        <p:spPr/>
        <p:txBody>
          <a:bodyPr>
            <a:normAutofit fontScale="85000" lnSpcReduction="10000"/>
          </a:bodyPr>
          <a:lstStyle/>
          <a:p>
            <a:pPr lvl="0"/>
            <a:r>
              <a:rPr lang="en-US" sz="3200" b="0" dirty="0" smtClean="0">
                <a:solidFill>
                  <a:srgbClr val="33CC33"/>
                </a:solidFill>
                <a:effectLst/>
                <a:latin typeface="+mn-lt"/>
                <a:ea typeface="ＭＳ 明朝"/>
              </a:rPr>
              <a:t>The second was about infrastructures, systems and devices for pedestrian movement (manual and mechanical) and the various experiential phenomena associated with them.</a:t>
            </a:r>
          </a:p>
          <a:p>
            <a:pPr lvl="0"/>
            <a:r>
              <a:rPr lang="en-US" sz="3200" b="0" dirty="0" smtClean="0">
                <a:solidFill>
                  <a:srgbClr val="33CC33"/>
                </a:solidFill>
                <a:effectLst/>
                <a:latin typeface="+mn-lt"/>
                <a:ea typeface="ＭＳ 明朝"/>
              </a:rPr>
              <a:t>We also discussed a little about automated building systems versus manual operations, really with a view on spatial agency of humans.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Maybe following on from this you could pick up in more detail on such systems – computer heating, lighting, solar, ventilation control etc.</a:t>
            </a: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So far I have given 3rd year 2 lectures.</a:t>
            </a:r>
            <a:endParaRPr lang="en-US" b="0" dirty="0">
              <a:solidFill>
                <a:srgbClr val="33CC33"/>
              </a:solidFill>
              <a:latin typeface="+mn-lt"/>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7307673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56716-B4A7-C841-8752-05C798DFDFC4}"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4</a:t>
            </a:fld>
            <a:endParaRPr lang="en-GB"/>
          </a:p>
        </p:txBody>
      </p:sp>
      <p:sp>
        <p:nvSpPr>
          <p:cNvPr id="5" name="Text Placeholder 4"/>
          <p:cNvSpPr>
            <a:spLocks noGrp="1"/>
          </p:cNvSpPr>
          <p:nvPr>
            <p:ph type="body" idx="4294967295"/>
          </p:nvPr>
        </p:nvSpPr>
        <p:spPr/>
        <p:txBody>
          <a:bodyPr>
            <a:normAutofit fontScale="92500" lnSpcReduction="20000"/>
          </a:bodyPr>
          <a:lstStyle/>
          <a:p>
            <a:pPr lvl="0"/>
            <a:r>
              <a:rPr lang="en-US" sz="3200" b="0" dirty="0" smtClean="0">
                <a:solidFill>
                  <a:srgbClr val="33CC33"/>
                </a:solidFill>
                <a:effectLst/>
                <a:latin typeface="+mn-lt"/>
                <a:ea typeface="ＭＳ 明朝"/>
              </a:rPr>
              <a:t>Spatial agency of humans: </a:t>
            </a:r>
          </a:p>
          <a:p>
            <a:pPr lvl="0"/>
            <a:r>
              <a:rPr lang="en-US" sz="3200" b="0" dirty="0" smtClean="0">
                <a:solidFill>
                  <a:srgbClr val="33CC33"/>
                </a:solidFill>
                <a:effectLst/>
                <a:latin typeface="+mn-lt"/>
                <a:ea typeface="ＭＳ 明朝"/>
              </a:rPr>
              <a:t>Again, they are undergraduate students, so I was really just touching quite lightly by raising questions with them about psychological ‘ownership’ of space through active participation in environment configuration versus passive participation in space which perhaps automated control systems intensify.</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I </a:t>
            </a:r>
            <a:r>
              <a:rPr lang="en-US" sz="3200" b="0" dirty="0" err="1" smtClean="0">
                <a:solidFill>
                  <a:srgbClr val="33CC33"/>
                </a:solidFill>
                <a:effectLst/>
                <a:latin typeface="+mn-lt"/>
                <a:ea typeface="ＭＳ 明朝"/>
              </a:rPr>
              <a:t>realise</a:t>
            </a:r>
            <a:r>
              <a:rPr lang="en-US" sz="3200" b="0" dirty="0" smtClean="0">
                <a:solidFill>
                  <a:srgbClr val="33CC33"/>
                </a:solidFill>
                <a:effectLst/>
                <a:latin typeface="+mn-lt"/>
                <a:ea typeface="ＭＳ 明朝"/>
              </a:rPr>
              <a:t> this could become a very political discussion but I haven’t gone there in depth, but again feel free to discuss that.</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Andrew </a:t>
            </a:r>
            <a:r>
              <a:rPr lang="en-US" b="0" dirty="0" err="1" smtClean="0">
                <a:solidFill>
                  <a:srgbClr val="33CC33"/>
                </a:solidFill>
                <a:effectLst/>
                <a:latin typeface="+mn-lt"/>
                <a:ea typeface="ＭＳ 明朝"/>
              </a:rPr>
              <a:t>Stoane</a:t>
            </a:r>
            <a:r>
              <a:rPr lang="en-US" b="0" dirty="0" smtClean="0">
                <a:solidFill>
                  <a:srgbClr val="33CC33"/>
                </a:solidFill>
                <a:effectLst/>
                <a:latin typeface="+mn-lt"/>
                <a:ea typeface="ＭＳ 明朝"/>
              </a:rPr>
              <a:t>:</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03441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0D56D-C85E-9F48-87C9-EF4472371786}"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5</a:t>
            </a:fld>
            <a:endParaRPr lang="en-GB"/>
          </a:p>
        </p:txBody>
      </p:sp>
      <p:sp>
        <p:nvSpPr>
          <p:cNvPr id="5" name="Text Placeholder 4"/>
          <p:cNvSpPr>
            <a:spLocks noGrp="1"/>
          </p:cNvSpPr>
          <p:nvPr>
            <p:ph type="body" idx="4294967295"/>
          </p:nvPr>
        </p:nvSpPr>
        <p:spPr/>
        <p:txBody>
          <a:bodyPr/>
          <a:lstStyle/>
          <a:p>
            <a:pPr lvl="0"/>
            <a:r>
              <a:rPr lang="en-US" sz="3200" b="0" dirty="0" smtClean="0">
                <a:solidFill>
                  <a:srgbClr val="33CC33"/>
                </a:solidFill>
                <a:effectLst/>
                <a:latin typeface="+mn-lt"/>
                <a:ea typeface="ＭＳ 明朝"/>
              </a:rPr>
              <a:t>Public Street &gt; </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Semi-Public Front Garden &gt; </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Semi-Private Porch &gt; </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Private House &amp; Back Garden</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sz="4400" b="0" dirty="0" smtClean="0">
                <a:solidFill>
                  <a:srgbClr val="33CC33"/>
                </a:solidFill>
                <a:effectLst/>
                <a:latin typeface="+mn-lt"/>
                <a:ea typeface="ＭＳ 明朝"/>
              </a:rPr>
              <a:t>Private to Public realms</a:t>
            </a:r>
            <a:endParaRPr lang="en-US" sz="4400" b="0" dirty="0">
              <a:solidFill>
                <a:srgbClr val="33CC33"/>
              </a:solidFill>
            </a:endParaRPr>
          </a:p>
        </p:txBody>
      </p:sp>
    </p:spTree>
    <p:extLst>
      <p:ext uri="{BB962C8B-B14F-4D97-AF65-F5344CB8AC3E}">
        <p14:creationId xmlns:p14="http://schemas.microsoft.com/office/powerpoint/2010/main" val="855399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B65B0-BA4D-3444-AD1C-D57844A02789}"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6</a:t>
            </a:fld>
            <a:endParaRPr lang="en-GB"/>
          </a:p>
        </p:txBody>
      </p:sp>
      <p:sp>
        <p:nvSpPr>
          <p:cNvPr id="5" name="Text Placeholder 4"/>
          <p:cNvSpPr>
            <a:spLocks noGrp="1"/>
          </p:cNvSpPr>
          <p:nvPr>
            <p:ph type="body" idx="4294967295"/>
          </p:nvPr>
        </p:nvSpPr>
        <p:spPr/>
        <p:txBody>
          <a:bodyPr/>
          <a:lstStyle/>
          <a:p>
            <a:pPr lvl="0"/>
            <a:r>
              <a:rPr lang="en-US" sz="3200" b="0" dirty="0" smtClean="0">
                <a:solidFill>
                  <a:srgbClr val="33CC33"/>
                </a:solidFill>
                <a:effectLst/>
                <a:latin typeface="+mn-lt"/>
                <a:ea typeface="ＭＳ 明朝"/>
              </a:rPr>
              <a:t>Over which friendly conversations occur</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Weather is the ice breaker</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Where local personal gossip occurs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Where gardening tips are shared</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And invitations into garden to take a cutting</a:t>
            </a:r>
            <a:endParaRPr lang="en-GB" sz="28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sz="4400" b="0" dirty="0" smtClean="0">
                <a:solidFill>
                  <a:srgbClr val="33CC33"/>
                </a:solidFill>
                <a:effectLst/>
                <a:latin typeface="+mn-lt"/>
                <a:ea typeface="ＭＳ 明朝"/>
              </a:rPr>
              <a:t>The Garden Gate</a:t>
            </a:r>
            <a:endParaRPr lang="en-US" sz="4400" b="0" dirty="0">
              <a:solidFill>
                <a:srgbClr val="33CC33"/>
              </a:solidFill>
            </a:endParaRPr>
          </a:p>
        </p:txBody>
      </p:sp>
    </p:spTree>
    <p:extLst>
      <p:ext uri="{BB962C8B-B14F-4D97-AF65-F5344CB8AC3E}">
        <p14:creationId xmlns:p14="http://schemas.microsoft.com/office/powerpoint/2010/main" val="356110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F39745-C9DF-E945-9B89-6E002324187B}"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7</a:t>
            </a:fld>
            <a:endParaRPr lang="en-GB"/>
          </a:p>
        </p:txBody>
      </p:sp>
      <p:sp>
        <p:nvSpPr>
          <p:cNvPr id="5" name="Text Placeholder 4"/>
          <p:cNvSpPr>
            <a:spLocks noGrp="1"/>
          </p:cNvSpPr>
          <p:nvPr>
            <p:ph type="body" idx="4294967295"/>
          </p:nvPr>
        </p:nvSpPr>
        <p:spPr/>
        <p:txBody>
          <a:bodyPr>
            <a:normAutofit fontScale="92500" lnSpcReduction="20000"/>
          </a:bodyPr>
          <a:lstStyle/>
          <a:p>
            <a:pPr lvl="0"/>
            <a:r>
              <a:rPr lang="en-US" sz="3200" b="0" dirty="0" smtClean="0">
                <a:solidFill>
                  <a:srgbClr val="33CC33"/>
                </a:solidFill>
                <a:effectLst/>
                <a:latin typeface="+mn-lt"/>
                <a:ea typeface="ＭＳ 明朝"/>
              </a:rPr>
              <a:t>Entrance Porch: Keep people at arms length: Postman, Deliveries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Study or Kitchen: Permit in to do business: Insurance man, Renewable Energy rep.</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Dining Room: Have a meal together: Family, Friends and </a:t>
            </a:r>
            <a:r>
              <a:rPr lang="en-US" b="0" dirty="0" smtClean="0">
                <a:ea typeface="ＭＳ 明朝"/>
              </a:rPr>
              <a:t>1</a:t>
            </a:r>
            <a:r>
              <a:rPr lang="en-US" sz="3200" b="0" baseline="30000" dirty="0" smtClean="0">
                <a:solidFill>
                  <a:srgbClr val="33CC33"/>
                </a:solidFill>
                <a:effectLst/>
                <a:latin typeface="+mn-lt"/>
                <a:ea typeface="ＭＳ 明朝"/>
              </a:rPr>
              <a:t>st</a:t>
            </a:r>
            <a:r>
              <a:rPr lang="en-US" sz="3200" b="0" dirty="0" smtClean="0">
                <a:solidFill>
                  <a:srgbClr val="33CC33"/>
                </a:solidFill>
                <a:effectLst/>
                <a:latin typeface="+mn-lt"/>
                <a:ea typeface="ＭＳ 明朝"/>
              </a:rPr>
              <a:t> dates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Living Room: Get </a:t>
            </a:r>
            <a:r>
              <a:rPr lang="en-US" sz="3200" b="0" dirty="0" err="1" smtClean="0">
                <a:solidFill>
                  <a:srgbClr val="33CC33"/>
                </a:solidFill>
                <a:effectLst/>
                <a:latin typeface="+mn-lt"/>
                <a:ea typeface="ＭＳ 明朝"/>
              </a:rPr>
              <a:t>cosy</a:t>
            </a:r>
            <a:r>
              <a:rPr lang="en-US" sz="3200" b="0" dirty="0" smtClean="0">
                <a:solidFill>
                  <a:srgbClr val="33CC33"/>
                </a:solidFill>
                <a:effectLst/>
                <a:latin typeface="+mn-lt"/>
                <a:ea typeface="ＭＳ 明朝"/>
              </a:rPr>
              <a:t>: Family and Friends and 2</a:t>
            </a:r>
            <a:r>
              <a:rPr lang="en-US" sz="3200" b="0" baseline="30000" dirty="0" smtClean="0">
                <a:solidFill>
                  <a:srgbClr val="33CC33"/>
                </a:solidFill>
                <a:effectLst/>
                <a:latin typeface="+mn-lt"/>
                <a:ea typeface="ＭＳ 明朝"/>
              </a:rPr>
              <a:t>nd</a:t>
            </a:r>
            <a:r>
              <a:rPr lang="en-US" sz="3200" b="0" dirty="0" smtClean="0">
                <a:solidFill>
                  <a:srgbClr val="33CC33"/>
                </a:solidFill>
                <a:effectLst/>
                <a:latin typeface="+mn-lt"/>
                <a:ea typeface="ＭＳ 明朝"/>
              </a:rPr>
              <a:t> date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Bedroom: Sleep, Sleepovers or get intimate: Close friends, FWB, Lovers or Spouses and X date</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sz="4400" b="0" dirty="0" smtClean="0">
                <a:solidFill>
                  <a:srgbClr val="33CC33"/>
                </a:solidFill>
                <a:effectLst/>
                <a:latin typeface="+mn-lt"/>
                <a:ea typeface="ＭＳ 明朝"/>
              </a:rPr>
              <a:t>Internal Privacy &gt; Intimacy</a:t>
            </a:r>
            <a:endParaRPr lang="en-US" sz="44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3183307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3E84F-5E5E-1B49-8A5B-80891FB3AF31}" type="datetime1">
              <a:rPr lang="en-GB" smtClean="0"/>
              <a:t>24/10/16</a:t>
            </a:fld>
            <a:endParaRPr lang="en-GB"/>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
        <p:nvSpPr>
          <p:cNvPr id="4" name="Slide Number Placeholder 3"/>
          <p:cNvSpPr>
            <a:spLocks noGrp="1"/>
          </p:cNvSpPr>
          <p:nvPr>
            <p:ph type="sldNum" sz="quarter" idx="12"/>
          </p:nvPr>
        </p:nvSpPr>
        <p:spPr/>
        <p:txBody>
          <a:bodyPr/>
          <a:lstStyle/>
          <a:p>
            <a:fld id="{6D63CA87-9904-0A4D-A980-E7D2DDE7AB89}" type="slidenum">
              <a:rPr lang="en-GB" smtClean="0"/>
              <a:pPr/>
              <a:t>8</a:t>
            </a:fld>
            <a:endParaRPr lang="en-GB"/>
          </a:p>
        </p:txBody>
      </p:sp>
      <p:sp>
        <p:nvSpPr>
          <p:cNvPr id="5" name="Text Placeholder 4"/>
          <p:cNvSpPr>
            <a:spLocks noGrp="1"/>
          </p:cNvSpPr>
          <p:nvPr>
            <p:ph type="body" idx="4294967295"/>
          </p:nvPr>
        </p:nvSpPr>
        <p:spPr/>
        <p:txBody>
          <a:bodyPr/>
          <a:lstStyle/>
          <a:p>
            <a:pPr lvl="0"/>
            <a:r>
              <a:rPr lang="en-US" sz="3200" b="0" dirty="0" smtClean="0">
                <a:solidFill>
                  <a:srgbClr val="33CC33"/>
                </a:solidFill>
                <a:effectLst/>
                <a:latin typeface="+mn-lt"/>
                <a:ea typeface="ＭＳ 明朝"/>
              </a:rPr>
              <a:t>Wanting to be radical</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Enter the house/flat via the bedroom</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Floor layout breaks normal privacy &gt; intimacy ‘rules’</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I asked what that says about her </a:t>
            </a:r>
          </a:p>
          <a:p>
            <a:pPr lvl="0"/>
            <a:r>
              <a:rPr lang="en-US" sz="3200" b="0" dirty="0" smtClean="0">
                <a:solidFill>
                  <a:srgbClr val="33CC33"/>
                </a:solidFill>
                <a:effectLst/>
                <a:latin typeface="+mn-lt"/>
                <a:ea typeface="ＭＳ 明朝"/>
              </a:rPr>
              <a:t>and giving off the wrong signals</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Previous LSBU student’s </a:t>
            </a:r>
            <a:br>
              <a:rPr lang="en-US" b="0" dirty="0" smtClean="0">
                <a:solidFill>
                  <a:srgbClr val="33CC33"/>
                </a:solidFill>
                <a:effectLst/>
                <a:latin typeface="+mn-lt"/>
                <a:ea typeface="ＭＳ 明朝"/>
              </a:rPr>
            </a:br>
            <a:r>
              <a:rPr lang="en-US" b="0" dirty="0" smtClean="0">
                <a:solidFill>
                  <a:srgbClr val="33CC33"/>
                </a:solidFill>
                <a:effectLst/>
                <a:latin typeface="+mn-lt"/>
                <a:ea typeface="ＭＳ 明朝"/>
              </a:rPr>
              <a:t>house design:</a:t>
            </a:r>
            <a:endParaRPr lang="en-US" sz="6000" b="0" dirty="0">
              <a:solidFill>
                <a:srgbClr val="33CC33"/>
              </a:solidFill>
            </a:endParaRPr>
          </a:p>
        </p:txBody>
      </p:sp>
    </p:spTree>
    <p:extLst>
      <p:ext uri="{BB962C8B-B14F-4D97-AF65-F5344CB8AC3E}">
        <p14:creationId xmlns:p14="http://schemas.microsoft.com/office/powerpoint/2010/main" val="1556399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38FD4-0160-C440-9EA4-2B90C74D95E2}" type="datetime1">
              <a:rPr lang="en-GB" smtClean="0"/>
              <a:t>24/10/16</a:t>
            </a:fld>
            <a:endParaRPr lang="en-GB"/>
          </a:p>
        </p:txBody>
      </p:sp>
      <p:sp>
        <p:nvSpPr>
          <p:cNvPr id="4" name="Slide Number Placeholder 3"/>
          <p:cNvSpPr>
            <a:spLocks noGrp="1"/>
          </p:cNvSpPr>
          <p:nvPr>
            <p:ph type="sldNum" sz="quarter" idx="12"/>
          </p:nvPr>
        </p:nvSpPr>
        <p:spPr/>
        <p:txBody>
          <a:bodyPr/>
          <a:lstStyle/>
          <a:p>
            <a:fld id="{6D63CA87-9904-0A4D-A980-E7D2DDE7AB89}" type="slidenum">
              <a:rPr lang="en-GB" smtClean="0"/>
              <a:pPr/>
              <a:t>9</a:t>
            </a:fld>
            <a:endParaRPr lang="en-GB"/>
          </a:p>
        </p:txBody>
      </p:sp>
      <p:sp>
        <p:nvSpPr>
          <p:cNvPr id="5" name="Text Placeholder 4"/>
          <p:cNvSpPr>
            <a:spLocks noGrp="1"/>
          </p:cNvSpPr>
          <p:nvPr>
            <p:ph type="body" idx="4294967295"/>
          </p:nvPr>
        </p:nvSpPr>
        <p:spPr/>
        <p:txBody>
          <a:bodyPr>
            <a:normAutofit fontScale="85000" lnSpcReduction="10000"/>
          </a:bodyPr>
          <a:lstStyle/>
          <a:p>
            <a:pPr lvl="0"/>
            <a:r>
              <a:rPr lang="en-US" sz="3200" b="0" dirty="0" smtClean="0">
                <a:solidFill>
                  <a:srgbClr val="33CC33"/>
                </a:solidFill>
                <a:effectLst/>
                <a:latin typeface="+mn-lt"/>
                <a:ea typeface="ＭＳ 明朝"/>
              </a:rPr>
              <a:t>Because flats often only have one entrance/exit </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(other than firefighter’s ladder)</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And escape in the event of fire is a real issue</a:t>
            </a:r>
            <a:endParaRPr lang="en-GB" sz="32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And kitchens are a major source of fire </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(TV, ovens and fridge/freezer)</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Escape is not past the seat of the fire </a:t>
            </a:r>
            <a:endParaRPr lang="en-GB" sz="3200" b="0" dirty="0" smtClean="0">
              <a:solidFill>
                <a:srgbClr val="33CC33"/>
              </a:solidFill>
              <a:effectLst/>
              <a:latin typeface="+mn-lt"/>
              <a:ea typeface="ＭＳ 明朝"/>
            </a:endParaRPr>
          </a:p>
          <a:p>
            <a:pPr lvl="1"/>
            <a:r>
              <a:rPr lang="en-US" sz="2800" b="0" dirty="0" smtClean="0">
                <a:solidFill>
                  <a:srgbClr val="33CC33"/>
                </a:solidFill>
                <a:effectLst/>
                <a:latin typeface="+mn-lt"/>
                <a:ea typeface="ＭＳ 明朝"/>
              </a:rPr>
              <a:t>(even if with a fire door)</a:t>
            </a:r>
            <a:endParaRPr lang="en-GB" sz="2800" b="0" dirty="0" smtClean="0">
              <a:solidFill>
                <a:srgbClr val="33CC33"/>
              </a:solidFill>
              <a:effectLst/>
              <a:latin typeface="+mn-lt"/>
              <a:ea typeface="ＭＳ 明朝"/>
            </a:endParaRPr>
          </a:p>
          <a:p>
            <a:pPr lvl="0"/>
            <a:r>
              <a:rPr lang="en-US" sz="3200" b="0" dirty="0" smtClean="0">
                <a:solidFill>
                  <a:srgbClr val="33CC33"/>
                </a:solidFill>
                <a:effectLst/>
                <a:latin typeface="+mn-lt"/>
                <a:ea typeface="ＭＳ 明朝"/>
              </a:rPr>
              <a:t>So bedrooms are located near the exit and living rooms and kitchens furthest away </a:t>
            </a:r>
            <a:endParaRPr lang="en-GB" sz="3200" b="0" dirty="0" smtClean="0">
              <a:solidFill>
                <a:srgbClr val="33CC33"/>
              </a:solidFill>
              <a:effectLst/>
              <a:latin typeface="+mn-lt"/>
              <a:ea typeface="ＭＳ 明朝"/>
            </a:endParaRPr>
          </a:p>
        </p:txBody>
      </p:sp>
      <p:sp>
        <p:nvSpPr>
          <p:cNvPr id="6" name="Title 5"/>
          <p:cNvSpPr>
            <a:spLocks noGrp="1"/>
          </p:cNvSpPr>
          <p:nvPr>
            <p:ph type="title" idx="4294967295"/>
          </p:nvPr>
        </p:nvSpPr>
        <p:spPr/>
        <p:txBody>
          <a:bodyPr/>
          <a:lstStyle/>
          <a:p>
            <a:pPr lvl="0"/>
            <a:r>
              <a:rPr lang="en-US" b="0" dirty="0" smtClean="0">
                <a:solidFill>
                  <a:srgbClr val="33CC33"/>
                </a:solidFill>
                <a:effectLst/>
                <a:latin typeface="+mn-lt"/>
                <a:ea typeface="ＭＳ 明朝"/>
              </a:rPr>
              <a:t>Flats and Regulations</a:t>
            </a:r>
            <a:endParaRPr lang="en-US" sz="6000" b="0" dirty="0">
              <a:solidFill>
                <a:srgbClr val="33CC33"/>
              </a:solidFill>
            </a:endParaRPr>
          </a:p>
        </p:txBody>
      </p:sp>
      <p:sp>
        <p:nvSpPr>
          <p:cNvPr id="3" name="Footer Placeholder 2"/>
          <p:cNvSpPr>
            <a:spLocks noGrp="1"/>
          </p:cNvSpPr>
          <p:nvPr>
            <p:ph type="ftr" sz="quarter" idx="11"/>
          </p:nvPr>
        </p:nvSpPr>
        <p:spPr/>
        <p:txBody>
          <a:bodyPr/>
          <a:lstStyle/>
          <a:p>
            <a:r>
              <a:rPr lang="en-GB" smtClean="0"/>
              <a:t>© GBE 2016 Ownership of Spaces</a:t>
            </a:r>
            <a:endParaRPr lang="en-GB" dirty="0"/>
          </a:p>
        </p:txBody>
      </p:sp>
    </p:spTree>
    <p:extLst>
      <p:ext uri="{BB962C8B-B14F-4D97-AF65-F5344CB8AC3E}">
        <p14:creationId xmlns:p14="http://schemas.microsoft.com/office/powerpoint/2010/main" val="1004796344"/>
      </p:ext>
    </p:extLst>
  </p:cSld>
  <p:clrMapOvr>
    <a:masterClrMapping/>
  </p:clrMapOvr>
</p:sld>
</file>

<file path=ppt/theme/theme1.xml><?xml version="1.0" encoding="utf-8"?>
<a:theme xmlns:a="http://schemas.openxmlformats.org/drawingml/2006/main" name="GBE CPDLectureTemplate2016">
  <a:themeElements>
    <a:clrScheme name="NGS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GSTemplate">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GS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GS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GS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GS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GS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GS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GS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GBE CPDLectureTemplate2016.potx</Template>
  <TotalTime>6076</TotalTime>
  <Words>1573</Words>
  <Application>Microsoft Macintosh PowerPoint</Application>
  <PresentationFormat>On-screen Show (4:3)</PresentationFormat>
  <Paragraphs>273</Paragraphs>
  <Slides>28</Slides>
  <Notes>0</Notes>
  <HiddenSlides>2</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GBE CPDLectureTemplate2016</vt:lpstr>
      <vt:lpstr>Ownership of Space</vt:lpstr>
      <vt:lpstr>Semester 1, Technology 2 </vt:lpstr>
      <vt:lpstr>So far I have given 3rd year 2 lectures.</vt:lpstr>
      <vt:lpstr>Andrew Stoane:</vt:lpstr>
      <vt:lpstr>Private to Public realms</vt:lpstr>
      <vt:lpstr>The Garden Gate</vt:lpstr>
      <vt:lpstr>Internal Privacy &gt; Intimacy</vt:lpstr>
      <vt:lpstr>Previous LSBU student’s  house design:</vt:lpstr>
      <vt:lpstr>Flats and Regulations</vt:lpstr>
      <vt:lpstr>House, Flats and  Alteration Layouts</vt:lpstr>
      <vt:lpstr>Binuclear Courtyard House</vt:lpstr>
      <vt:lpstr>Ownership of office space:</vt:lpstr>
      <vt:lpstr>Smokers room</vt:lpstr>
      <vt:lpstr>Port Cochere &amp; Concierge</vt:lpstr>
      <vt:lpstr>Librarians Counter</vt:lpstr>
      <vt:lpstr>Receptionist Desk</vt:lpstr>
      <vt:lpstr>Publican and Bar</vt:lpstr>
      <vt:lpstr>Shop Counter</vt:lpstr>
      <vt:lpstr>Café, Waiters and Waitresses</vt:lpstr>
      <vt:lpstr>Public benches and seats</vt:lpstr>
      <vt:lpstr>Trees</vt:lpstr>
      <vt:lpstr>Trees and Zones of Influence</vt:lpstr>
      <vt:lpstr>Controls</vt:lpstr>
      <vt:lpstr>Spatial Agency of Humans</vt:lpstr>
      <vt:lpstr>PowerPoint Presentation</vt:lpstr>
      <vt:lpstr>Sampler</vt:lpstr>
      <vt:lpstr>Feedback</vt:lpstr>
      <vt:lpstr>© GBE 2016</vt:lpstr>
    </vt:vector>
  </TitlesOfParts>
  <Company>National Green Specification NGS GreenSpec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Efficiency</dc:title>
  <dc:creator>Brian Murphy BScDipArch HonsDist</dc:creator>
  <cp:lastModifiedBy>Brian Murphy</cp:lastModifiedBy>
  <cp:revision>138</cp:revision>
  <cp:lastPrinted>2016-10-24T20:11:58Z</cp:lastPrinted>
  <dcterms:created xsi:type="dcterms:W3CDTF">2006-12-27T15:24:34Z</dcterms:created>
  <dcterms:modified xsi:type="dcterms:W3CDTF">2016-10-24T20:12:05Z</dcterms:modified>
</cp:coreProperties>
</file>