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383" r:id="rId2"/>
    <p:sldId id="352" r:id="rId3"/>
    <p:sldId id="354" r:id="rId4"/>
    <p:sldId id="356" r:id="rId5"/>
    <p:sldId id="385" r:id="rId6"/>
    <p:sldId id="386" r:id="rId7"/>
    <p:sldId id="387" r:id="rId8"/>
    <p:sldId id="355" r:id="rId9"/>
    <p:sldId id="357" r:id="rId10"/>
    <p:sldId id="353" r:id="rId11"/>
    <p:sldId id="358" r:id="rId12"/>
    <p:sldId id="361" r:id="rId13"/>
    <p:sldId id="360" r:id="rId14"/>
    <p:sldId id="332" r:id="rId15"/>
    <p:sldId id="343" r:id="rId16"/>
    <p:sldId id="317" r:id="rId17"/>
    <p:sldId id="380" r:id="rId18"/>
    <p:sldId id="333" r:id="rId19"/>
    <p:sldId id="363" r:id="rId20"/>
    <p:sldId id="381" r:id="rId21"/>
    <p:sldId id="364" r:id="rId22"/>
    <p:sldId id="365" r:id="rId23"/>
    <p:sldId id="368" r:id="rId24"/>
    <p:sldId id="369" r:id="rId25"/>
    <p:sldId id="371" r:id="rId26"/>
    <p:sldId id="372" r:id="rId27"/>
    <p:sldId id="373" r:id="rId28"/>
    <p:sldId id="375" r:id="rId29"/>
    <p:sldId id="347" r:id="rId30"/>
    <p:sldId id="391" r:id="rId31"/>
    <p:sldId id="389" r:id="rId32"/>
    <p:sldId id="388" r:id="rId33"/>
    <p:sldId id="392" r:id="rId34"/>
    <p:sldId id="393" r:id="rId35"/>
    <p:sldId id="377" r:id="rId36"/>
    <p:sldId id="315" r:id="rId37"/>
    <p:sldId id="378" r:id="rId38"/>
    <p:sldId id="359" r:id="rId39"/>
    <p:sldId id="379" r:id="rId4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56" autoAdjust="0"/>
    <p:restoredTop sz="98619" autoAdjust="0"/>
  </p:normalViewPr>
  <p:slideViewPr>
    <p:cSldViewPr>
      <p:cViewPr varScale="1">
        <p:scale>
          <a:sx n="118" d="100"/>
          <a:sy n="118" d="100"/>
        </p:scale>
        <p:origin x="-1104" y="-112"/>
      </p:cViewPr>
      <p:guideLst>
        <p:guide orient="horz" pos="1778"/>
        <p:guide pos="31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792"/>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r>
              <a:rPr lang="en-US" smtClean="0"/>
              <a:t>LoftZone &amp; Green Building Encyclopaedia</a:t>
            </a:r>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F7F1E467-2018-DD49-A837-D22EB3547C39}" type="datetime1">
              <a:rPr lang="en-GB" smtClean="0"/>
              <a:t>10/01/17</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r>
              <a:rPr lang="en-US" smtClean="0"/>
              <a:t>GBE LitEdit LoftZoneCPD A02BRM100117.pdf</a:t>
            </a:r>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78E5CC83-6FC6-5A40-AC4E-155D0E25BB26}" type="slidenum">
              <a:rPr lang="en-US" smtClean="0"/>
              <a:t>‹#›</a:t>
            </a:fld>
            <a:endParaRPr lang="en-US"/>
          </a:p>
        </p:txBody>
      </p:sp>
    </p:spTree>
    <p:extLst>
      <p:ext uri="{BB962C8B-B14F-4D97-AF65-F5344CB8AC3E}">
        <p14:creationId xmlns:p14="http://schemas.microsoft.com/office/powerpoint/2010/main" val="363676526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r>
              <a:rPr lang="en-GB" smtClean="0"/>
              <a:t>LoftZone &amp; Green Building Encyclopaedia</a:t>
            </a:r>
            <a:endParaRPr lang="en-GB"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DB3F5966-5717-D143-9CF9-354A401D6EEF}" type="datetime1">
              <a:rPr lang="en-GB" smtClean="0"/>
              <a:t>10/01/17</a:t>
            </a:fld>
            <a:endParaRPr lang="en-GB"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r>
              <a:rPr lang="en-GB" smtClean="0"/>
              <a:t>GBE LitEdit LoftZoneCPD A02BRM100117.pdf</a:t>
            </a:r>
            <a:endParaRPr lang="en-GB"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4B7ABC42-B0F9-4F19-B3F7-7DED3373CC4A}" type="slidenum">
              <a:rPr lang="en-GB" smtClean="0"/>
              <a:pPr/>
              <a:t>‹#›</a:t>
            </a:fld>
            <a:endParaRPr lang="en-GB" dirty="0"/>
          </a:p>
        </p:txBody>
      </p:sp>
    </p:spTree>
    <p:extLst>
      <p:ext uri="{BB962C8B-B14F-4D97-AF65-F5344CB8AC3E}">
        <p14:creationId xmlns:p14="http://schemas.microsoft.com/office/powerpoint/2010/main" val="1316719801"/>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B7ABC42-B0F9-4F19-B3F7-7DED3373CC4A}" type="slidenum">
              <a:rPr lang="en-GB" smtClean="0"/>
              <a:pPr/>
              <a:t>1</a:t>
            </a:fld>
            <a:endParaRPr lang="en-GB" dirty="0"/>
          </a:p>
        </p:txBody>
      </p:sp>
      <p:sp>
        <p:nvSpPr>
          <p:cNvPr id="5" name="Date Placeholder 4"/>
          <p:cNvSpPr>
            <a:spLocks noGrp="1"/>
          </p:cNvSpPr>
          <p:nvPr>
            <p:ph type="dt" idx="11"/>
          </p:nvPr>
        </p:nvSpPr>
        <p:spPr/>
        <p:txBody>
          <a:bodyPr/>
          <a:lstStyle/>
          <a:p>
            <a:fld id="{4F0C4008-AC04-1842-874F-5A96CDF5944A}" type="datetime1">
              <a:rPr lang="en-GB" smtClean="0"/>
              <a:t>10/01/17</a:t>
            </a:fld>
            <a:endParaRPr lang="en-GB" dirty="0"/>
          </a:p>
        </p:txBody>
      </p:sp>
      <p:sp>
        <p:nvSpPr>
          <p:cNvPr id="6" name="Footer Placeholder 5"/>
          <p:cNvSpPr>
            <a:spLocks noGrp="1"/>
          </p:cNvSpPr>
          <p:nvPr>
            <p:ph type="ftr" sz="quarter" idx="12"/>
          </p:nvPr>
        </p:nvSpPr>
        <p:spPr/>
        <p:txBody>
          <a:bodyPr/>
          <a:lstStyle/>
          <a:p>
            <a:r>
              <a:rPr lang="en-GB" smtClean="0"/>
              <a:t>GBE LitEdit LoftZoneCPD A02BRM100117.pdf</a:t>
            </a:r>
            <a:endParaRPr lang="en-GB" dirty="0"/>
          </a:p>
        </p:txBody>
      </p:sp>
      <p:sp>
        <p:nvSpPr>
          <p:cNvPr id="7" name="Header Placeholder 6"/>
          <p:cNvSpPr>
            <a:spLocks noGrp="1"/>
          </p:cNvSpPr>
          <p:nvPr>
            <p:ph type="hdr" sz="quarter" idx="13"/>
          </p:nvPr>
        </p:nvSpPr>
        <p:spPr/>
        <p:txBody>
          <a:bodyPr/>
          <a:lstStyle/>
          <a:p>
            <a:r>
              <a:rPr lang="en-GB" smtClean="0"/>
              <a:t>LoftZone &amp; Green Building Encyclopaedia</a:t>
            </a:r>
            <a:endParaRPr lang="en-GB" dirty="0"/>
          </a:p>
        </p:txBody>
      </p:sp>
    </p:spTree>
    <p:extLst>
      <p:ext uri="{BB962C8B-B14F-4D97-AF65-F5344CB8AC3E}">
        <p14:creationId xmlns:p14="http://schemas.microsoft.com/office/powerpoint/2010/main" val="684037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12</a:t>
            </a:fld>
            <a:endParaRPr lang="en-GB" dirty="0"/>
          </a:p>
        </p:txBody>
      </p:sp>
      <p:sp>
        <p:nvSpPr>
          <p:cNvPr id="5" name="Date Placeholder 4"/>
          <p:cNvSpPr>
            <a:spLocks noGrp="1"/>
          </p:cNvSpPr>
          <p:nvPr>
            <p:ph type="dt" idx="11"/>
          </p:nvPr>
        </p:nvSpPr>
        <p:spPr/>
        <p:txBody>
          <a:bodyPr/>
          <a:lstStyle/>
          <a:p>
            <a:fld id="{62F48A03-4669-3848-AAC0-47B519652843}" type="datetime1">
              <a:rPr lang="en-GB" smtClean="0"/>
              <a:t>10/01/17</a:t>
            </a:fld>
            <a:endParaRPr lang="en-GB" dirty="0"/>
          </a:p>
        </p:txBody>
      </p:sp>
      <p:sp>
        <p:nvSpPr>
          <p:cNvPr id="6" name="Footer Placeholder 5"/>
          <p:cNvSpPr>
            <a:spLocks noGrp="1"/>
          </p:cNvSpPr>
          <p:nvPr>
            <p:ph type="ftr" sz="quarter" idx="12"/>
          </p:nvPr>
        </p:nvSpPr>
        <p:spPr/>
        <p:txBody>
          <a:bodyPr/>
          <a:lstStyle/>
          <a:p>
            <a:r>
              <a:rPr lang="en-GB" smtClean="0"/>
              <a:t>GBE LitEdit LoftZoneCPD A02BRM100117.pdf</a:t>
            </a:r>
            <a:endParaRPr lang="en-GB" dirty="0"/>
          </a:p>
        </p:txBody>
      </p:sp>
      <p:sp>
        <p:nvSpPr>
          <p:cNvPr id="7" name="Header Placeholder 6"/>
          <p:cNvSpPr>
            <a:spLocks noGrp="1"/>
          </p:cNvSpPr>
          <p:nvPr>
            <p:ph type="hdr" sz="quarter" idx="13"/>
          </p:nvPr>
        </p:nvSpPr>
        <p:spPr/>
        <p:txBody>
          <a:bodyPr/>
          <a:lstStyle/>
          <a:p>
            <a:r>
              <a:rPr lang="en-GB" smtClean="0"/>
              <a:t>LoftZone &amp; Green Building Encyclopaedia</a:t>
            </a:r>
            <a:endParaRPr lang="en-GB" dirty="0"/>
          </a:p>
        </p:txBody>
      </p:sp>
    </p:spTree>
    <p:extLst>
      <p:ext uri="{BB962C8B-B14F-4D97-AF65-F5344CB8AC3E}">
        <p14:creationId xmlns:p14="http://schemas.microsoft.com/office/powerpoint/2010/main" val="1907165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13</a:t>
            </a:fld>
            <a:endParaRPr lang="en-GB" dirty="0"/>
          </a:p>
        </p:txBody>
      </p:sp>
      <p:sp>
        <p:nvSpPr>
          <p:cNvPr id="5" name="Date Placeholder 4"/>
          <p:cNvSpPr>
            <a:spLocks noGrp="1"/>
          </p:cNvSpPr>
          <p:nvPr>
            <p:ph type="dt" idx="11"/>
          </p:nvPr>
        </p:nvSpPr>
        <p:spPr/>
        <p:txBody>
          <a:bodyPr/>
          <a:lstStyle/>
          <a:p>
            <a:fld id="{B4AAF268-5FCF-C94A-9DED-679AB512B4C5}" type="datetime1">
              <a:rPr lang="en-GB" smtClean="0"/>
              <a:t>10/01/17</a:t>
            </a:fld>
            <a:endParaRPr lang="en-GB" dirty="0"/>
          </a:p>
        </p:txBody>
      </p:sp>
      <p:sp>
        <p:nvSpPr>
          <p:cNvPr id="6" name="Footer Placeholder 5"/>
          <p:cNvSpPr>
            <a:spLocks noGrp="1"/>
          </p:cNvSpPr>
          <p:nvPr>
            <p:ph type="ftr" sz="quarter" idx="12"/>
          </p:nvPr>
        </p:nvSpPr>
        <p:spPr/>
        <p:txBody>
          <a:bodyPr/>
          <a:lstStyle/>
          <a:p>
            <a:r>
              <a:rPr lang="en-GB" smtClean="0"/>
              <a:t>GBE LitEdit LoftZoneCPD A02BRM100117.pdf</a:t>
            </a:r>
            <a:endParaRPr lang="en-GB" dirty="0"/>
          </a:p>
        </p:txBody>
      </p:sp>
      <p:sp>
        <p:nvSpPr>
          <p:cNvPr id="7" name="Header Placeholder 6"/>
          <p:cNvSpPr>
            <a:spLocks noGrp="1"/>
          </p:cNvSpPr>
          <p:nvPr>
            <p:ph type="hdr" sz="quarter" idx="13"/>
          </p:nvPr>
        </p:nvSpPr>
        <p:spPr/>
        <p:txBody>
          <a:bodyPr/>
          <a:lstStyle/>
          <a:p>
            <a:r>
              <a:rPr lang="en-GB" smtClean="0"/>
              <a:t>LoftZone &amp; Green Building Encyclopaedia</a:t>
            </a:r>
            <a:endParaRPr lang="en-GB" dirty="0"/>
          </a:p>
        </p:txBody>
      </p:sp>
    </p:spTree>
    <p:extLst>
      <p:ext uri="{BB962C8B-B14F-4D97-AF65-F5344CB8AC3E}">
        <p14:creationId xmlns:p14="http://schemas.microsoft.com/office/powerpoint/2010/main" val="1323509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14</a:t>
            </a:fld>
            <a:endParaRPr lang="en-GB"/>
          </a:p>
        </p:txBody>
      </p:sp>
      <p:sp>
        <p:nvSpPr>
          <p:cNvPr id="5" name="Date Placeholder 4"/>
          <p:cNvSpPr>
            <a:spLocks noGrp="1"/>
          </p:cNvSpPr>
          <p:nvPr>
            <p:ph type="dt" idx="11"/>
          </p:nvPr>
        </p:nvSpPr>
        <p:spPr/>
        <p:txBody>
          <a:bodyPr/>
          <a:lstStyle/>
          <a:p>
            <a:fld id="{A88297F3-FF01-3C4A-83F1-5093C5FC164E}" type="datetime1">
              <a:rPr lang="en-GB" smtClean="0"/>
              <a:t>10/01/17</a:t>
            </a:fld>
            <a:endParaRPr lang="en-GB" dirty="0"/>
          </a:p>
        </p:txBody>
      </p:sp>
      <p:sp>
        <p:nvSpPr>
          <p:cNvPr id="6" name="Footer Placeholder 5"/>
          <p:cNvSpPr>
            <a:spLocks noGrp="1"/>
          </p:cNvSpPr>
          <p:nvPr>
            <p:ph type="ftr" sz="quarter" idx="12"/>
          </p:nvPr>
        </p:nvSpPr>
        <p:spPr/>
        <p:txBody>
          <a:bodyPr/>
          <a:lstStyle/>
          <a:p>
            <a:r>
              <a:rPr lang="en-GB" smtClean="0"/>
              <a:t>GBE LitEdit LoftZoneCPD A02BRM100117.pdf</a:t>
            </a:r>
            <a:endParaRPr lang="en-GB" dirty="0"/>
          </a:p>
        </p:txBody>
      </p:sp>
      <p:sp>
        <p:nvSpPr>
          <p:cNvPr id="7" name="Header Placeholder 6"/>
          <p:cNvSpPr>
            <a:spLocks noGrp="1"/>
          </p:cNvSpPr>
          <p:nvPr>
            <p:ph type="hdr" sz="quarter" idx="13"/>
          </p:nvPr>
        </p:nvSpPr>
        <p:spPr/>
        <p:txBody>
          <a:bodyPr/>
          <a:lstStyle/>
          <a:p>
            <a:r>
              <a:rPr lang="en-GB" smtClean="0"/>
              <a:t>LoftZone &amp; Green Building Encyclopaedia</a:t>
            </a:r>
            <a:endParaRPr lang="en-GB" dirty="0"/>
          </a:p>
        </p:txBody>
      </p:sp>
    </p:spTree>
    <p:extLst>
      <p:ext uri="{BB962C8B-B14F-4D97-AF65-F5344CB8AC3E}">
        <p14:creationId xmlns:p14="http://schemas.microsoft.com/office/powerpoint/2010/main" val="490326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15</a:t>
            </a:fld>
            <a:endParaRPr lang="en-GB"/>
          </a:p>
        </p:txBody>
      </p:sp>
      <p:sp>
        <p:nvSpPr>
          <p:cNvPr id="5" name="Date Placeholder 4"/>
          <p:cNvSpPr>
            <a:spLocks noGrp="1"/>
          </p:cNvSpPr>
          <p:nvPr>
            <p:ph type="dt" idx="11"/>
          </p:nvPr>
        </p:nvSpPr>
        <p:spPr/>
        <p:txBody>
          <a:bodyPr/>
          <a:lstStyle/>
          <a:p>
            <a:fld id="{65741536-FEE7-BB47-B46C-879F7B256BB6}" type="datetime1">
              <a:rPr lang="en-GB" smtClean="0"/>
              <a:t>10/01/17</a:t>
            </a:fld>
            <a:endParaRPr lang="en-GB" dirty="0"/>
          </a:p>
        </p:txBody>
      </p:sp>
      <p:sp>
        <p:nvSpPr>
          <p:cNvPr id="6" name="Footer Placeholder 5"/>
          <p:cNvSpPr>
            <a:spLocks noGrp="1"/>
          </p:cNvSpPr>
          <p:nvPr>
            <p:ph type="ftr" sz="quarter" idx="12"/>
          </p:nvPr>
        </p:nvSpPr>
        <p:spPr/>
        <p:txBody>
          <a:bodyPr/>
          <a:lstStyle/>
          <a:p>
            <a:r>
              <a:rPr lang="en-GB" smtClean="0"/>
              <a:t>GBE LitEdit LoftZoneCPD A02BRM100117.pdf</a:t>
            </a:r>
            <a:endParaRPr lang="en-GB" dirty="0"/>
          </a:p>
        </p:txBody>
      </p:sp>
      <p:sp>
        <p:nvSpPr>
          <p:cNvPr id="7" name="Header Placeholder 6"/>
          <p:cNvSpPr>
            <a:spLocks noGrp="1"/>
          </p:cNvSpPr>
          <p:nvPr>
            <p:ph type="hdr" sz="quarter" idx="13"/>
          </p:nvPr>
        </p:nvSpPr>
        <p:spPr/>
        <p:txBody>
          <a:bodyPr/>
          <a:lstStyle/>
          <a:p>
            <a:r>
              <a:rPr lang="en-GB" smtClean="0"/>
              <a:t>LoftZone &amp; Green Building Encyclopaedia</a:t>
            </a:r>
            <a:endParaRPr lang="en-GB" dirty="0"/>
          </a:p>
        </p:txBody>
      </p:sp>
    </p:spTree>
    <p:extLst>
      <p:ext uri="{BB962C8B-B14F-4D97-AF65-F5344CB8AC3E}">
        <p14:creationId xmlns:p14="http://schemas.microsoft.com/office/powerpoint/2010/main" val="546831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16</a:t>
            </a:fld>
            <a:endParaRPr lang="en-GB"/>
          </a:p>
        </p:txBody>
      </p:sp>
      <p:sp>
        <p:nvSpPr>
          <p:cNvPr id="5" name="Date Placeholder 4"/>
          <p:cNvSpPr>
            <a:spLocks noGrp="1"/>
          </p:cNvSpPr>
          <p:nvPr>
            <p:ph type="dt" idx="11"/>
          </p:nvPr>
        </p:nvSpPr>
        <p:spPr/>
        <p:txBody>
          <a:bodyPr/>
          <a:lstStyle/>
          <a:p>
            <a:fld id="{34F32D4E-72F0-8948-B219-E19BEE622C0A}" type="datetime1">
              <a:rPr lang="en-GB" smtClean="0"/>
              <a:t>10/01/17</a:t>
            </a:fld>
            <a:endParaRPr lang="en-GB" dirty="0"/>
          </a:p>
        </p:txBody>
      </p:sp>
      <p:sp>
        <p:nvSpPr>
          <p:cNvPr id="6" name="Footer Placeholder 5"/>
          <p:cNvSpPr>
            <a:spLocks noGrp="1"/>
          </p:cNvSpPr>
          <p:nvPr>
            <p:ph type="ftr" sz="quarter" idx="12"/>
          </p:nvPr>
        </p:nvSpPr>
        <p:spPr/>
        <p:txBody>
          <a:bodyPr/>
          <a:lstStyle/>
          <a:p>
            <a:r>
              <a:rPr lang="en-GB" smtClean="0"/>
              <a:t>GBE LitEdit LoftZoneCPD A02BRM100117.pdf</a:t>
            </a:r>
            <a:endParaRPr lang="en-GB" dirty="0"/>
          </a:p>
        </p:txBody>
      </p:sp>
      <p:sp>
        <p:nvSpPr>
          <p:cNvPr id="7" name="Header Placeholder 6"/>
          <p:cNvSpPr>
            <a:spLocks noGrp="1"/>
          </p:cNvSpPr>
          <p:nvPr>
            <p:ph type="hdr" sz="quarter" idx="13"/>
          </p:nvPr>
        </p:nvSpPr>
        <p:spPr/>
        <p:txBody>
          <a:bodyPr/>
          <a:lstStyle/>
          <a:p>
            <a:r>
              <a:rPr lang="en-GB" smtClean="0"/>
              <a:t>LoftZone &amp; Green Building Encyclopaedia</a:t>
            </a:r>
            <a:endParaRPr lang="en-GB" dirty="0"/>
          </a:p>
        </p:txBody>
      </p:sp>
    </p:spTree>
    <p:extLst>
      <p:ext uri="{BB962C8B-B14F-4D97-AF65-F5344CB8AC3E}">
        <p14:creationId xmlns:p14="http://schemas.microsoft.com/office/powerpoint/2010/main" val="2492415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17</a:t>
            </a:fld>
            <a:endParaRPr lang="en-GB" dirty="0"/>
          </a:p>
        </p:txBody>
      </p:sp>
      <p:sp>
        <p:nvSpPr>
          <p:cNvPr id="5" name="Date Placeholder 4"/>
          <p:cNvSpPr>
            <a:spLocks noGrp="1"/>
          </p:cNvSpPr>
          <p:nvPr>
            <p:ph type="dt" idx="11"/>
          </p:nvPr>
        </p:nvSpPr>
        <p:spPr/>
        <p:txBody>
          <a:bodyPr/>
          <a:lstStyle/>
          <a:p>
            <a:fld id="{9CC0A9CC-BE8E-9248-9BC5-BF49B307CF33}" type="datetime1">
              <a:rPr lang="en-GB" smtClean="0"/>
              <a:t>10/01/17</a:t>
            </a:fld>
            <a:endParaRPr lang="en-GB" dirty="0"/>
          </a:p>
        </p:txBody>
      </p:sp>
      <p:sp>
        <p:nvSpPr>
          <p:cNvPr id="6" name="Footer Placeholder 5"/>
          <p:cNvSpPr>
            <a:spLocks noGrp="1"/>
          </p:cNvSpPr>
          <p:nvPr>
            <p:ph type="ftr" sz="quarter" idx="12"/>
          </p:nvPr>
        </p:nvSpPr>
        <p:spPr/>
        <p:txBody>
          <a:bodyPr/>
          <a:lstStyle/>
          <a:p>
            <a:r>
              <a:rPr lang="en-GB" smtClean="0"/>
              <a:t>GBE LitEdit LoftZoneCPD A02BRM100117.pdf</a:t>
            </a:r>
            <a:endParaRPr lang="en-GB" dirty="0"/>
          </a:p>
        </p:txBody>
      </p:sp>
      <p:sp>
        <p:nvSpPr>
          <p:cNvPr id="7" name="Header Placeholder 6"/>
          <p:cNvSpPr>
            <a:spLocks noGrp="1"/>
          </p:cNvSpPr>
          <p:nvPr>
            <p:ph type="hdr" sz="quarter" idx="13"/>
          </p:nvPr>
        </p:nvSpPr>
        <p:spPr/>
        <p:txBody>
          <a:bodyPr/>
          <a:lstStyle/>
          <a:p>
            <a:r>
              <a:rPr lang="en-GB" smtClean="0"/>
              <a:t>LoftZone &amp; Green Building Encyclopaedia</a:t>
            </a:r>
            <a:endParaRPr lang="en-GB" dirty="0"/>
          </a:p>
        </p:txBody>
      </p:sp>
    </p:spTree>
    <p:extLst>
      <p:ext uri="{BB962C8B-B14F-4D97-AF65-F5344CB8AC3E}">
        <p14:creationId xmlns:p14="http://schemas.microsoft.com/office/powerpoint/2010/main" val="3972516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18</a:t>
            </a:fld>
            <a:endParaRPr lang="en-GB" dirty="0"/>
          </a:p>
        </p:txBody>
      </p:sp>
      <p:sp>
        <p:nvSpPr>
          <p:cNvPr id="5" name="Date Placeholder 4"/>
          <p:cNvSpPr>
            <a:spLocks noGrp="1"/>
          </p:cNvSpPr>
          <p:nvPr>
            <p:ph type="dt" idx="11"/>
          </p:nvPr>
        </p:nvSpPr>
        <p:spPr/>
        <p:txBody>
          <a:bodyPr/>
          <a:lstStyle/>
          <a:p>
            <a:fld id="{60C79B0E-F340-A241-A6BD-2160F4BBDCC7}" type="datetime1">
              <a:rPr lang="en-GB" smtClean="0"/>
              <a:t>10/01/17</a:t>
            </a:fld>
            <a:endParaRPr lang="en-GB" dirty="0"/>
          </a:p>
        </p:txBody>
      </p:sp>
      <p:sp>
        <p:nvSpPr>
          <p:cNvPr id="6" name="Footer Placeholder 5"/>
          <p:cNvSpPr>
            <a:spLocks noGrp="1"/>
          </p:cNvSpPr>
          <p:nvPr>
            <p:ph type="ftr" sz="quarter" idx="12"/>
          </p:nvPr>
        </p:nvSpPr>
        <p:spPr/>
        <p:txBody>
          <a:bodyPr/>
          <a:lstStyle/>
          <a:p>
            <a:r>
              <a:rPr lang="en-GB" smtClean="0"/>
              <a:t>GBE LitEdit LoftZoneCPD A02BRM100117.pdf</a:t>
            </a:r>
            <a:endParaRPr lang="en-GB" dirty="0"/>
          </a:p>
        </p:txBody>
      </p:sp>
      <p:sp>
        <p:nvSpPr>
          <p:cNvPr id="7" name="Header Placeholder 6"/>
          <p:cNvSpPr>
            <a:spLocks noGrp="1"/>
          </p:cNvSpPr>
          <p:nvPr>
            <p:ph type="hdr" sz="quarter" idx="13"/>
          </p:nvPr>
        </p:nvSpPr>
        <p:spPr/>
        <p:txBody>
          <a:bodyPr/>
          <a:lstStyle/>
          <a:p>
            <a:r>
              <a:rPr lang="en-GB" smtClean="0"/>
              <a:t>LoftZone &amp; Green Building Encyclopaedia</a:t>
            </a:r>
            <a:endParaRPr lang="en-GB" dirty="0"/>
          </a:p>
        </p:txBody>
      </p:sp>
    </p:spTree>
    <p:extLst>
      <p:ext uri="{BB962C8B-B14F-4D97-AF65-F5344CB8AC3E}">
        <p14:creationId xmlns:p14="http://schemas.microsoft.com/office/powerpoint/2010/main" val="2054332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19</a:t>
            </a:fld>
            <a:endParaRPr lang="en-GB" dirty="0"/>
          </a:p>
        </p:txBody>
      </p:sp>
      <p:sp>
        <p:nvSpPr>
          <p:cNvPr id="5" name="Date Placeholder 4"/>
          <p:cNvSpPr>
            <a:spLocks noGrp="1"/>
          </p:cNvSpPr>
          <p:nvPr>
            <p:ph type="dt" idx="11"/>
          </p:nvPr>
        </p:nvSpPr>
        <p:spPr/>
        <p:txBody>
          <a:bodyPr/>
          <a:lstStyle/>
          <a:p>
            <a:fld id="{9FDC0C0C-E803-8349-9402-6F0E0FF19DFF}" type="datetime1">
              <a:rPr lang="en-GB" smtClean="0"/>
              <a:t>10/01/17</a:t>
            </a:fld>
            <a:endParaRPr lang="en-GB" dirty="0"/>
          </a:p>
        </p:txBody>
      </p:sp>
      <p:sp>
        <p:nvSpPr>
          <p:cNvPr id="6" name="Footer Placeholder 5"/>
          <p:cNvSpPr>
            <a:spLocks noGrp="1"/>
          </p:cNvSpPr>
          <p:nvPr>
            <p:ph type="ftr" sz="quarter" idx="12"/>
          </p:nvPr>
        </p:nvSpPr>
        <p:spPr/>
        <p:txBody>
          <a:bodyPr/>
          <a:lstStyle/>
          <a:p>
            <a:r>
              <a:rPr lang="en-GB" smtClean="0"/>
              <a:t>GBE LitEdit LoftZoneCPD A02BRM100117.pdf</a:t>
            </a:r>
            <a:endParaRPr lang="en-GB" dirty="0"/>
          </a:p>
        </p:txBody>
      </p:sp>
      <p:sp>
        <p:nvSpPr>
          <p:cNvPr id="7" name="Header Placeholder 6"/>
          <p:cNvSpPr>
            <a:spLocks noGrp="1"/>
          </p:cNvSpPr>
          <p:nvPr>
            <p:ph type="hdr" sz="quarter" idx="13"/>
          </p:nvPr>
        </p:nvSpPr>
        <p:spPr/>
        <p:txBody>
          <a:bodyPr/>
          <a:lstStyle/>
          <a:p>
            <a:r>
              <a:rPr lang="en-GB" smtClean="0"/>
              <a:t>LoftZone &amp; Green Building Encyclopaedia</a:t>
            </a:r>
            <a:endParaRPr lang="en-GB" dirty="0"/>
          </a:p>
        </p:txBody>
      </p:sp>
    </p:spTree>
    <p:extLst>
      <p:ext uri="{BB962C8B-B14F-4D97-AF65-F5344CB8AC3E}">
        <p14:creationId xmlns:p14="http://schemas.microsoft.com/office/powerpoint/2010/main" val="1168015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20</a:t>
            </a:fld>
            <a:endParaRPr lang="en-GB" dirty="0"/>
          </a:p>
        </p:txBody>
      </p:sp>
      <p:sp>
        <p:nvSpPr>
          <p:cNvPr id="5" name="Date Placeholder 4"/>
          <p:cNvSpPr>
            <a:spLocks noGrp="1"/>
          </p:cNvSpPr>
          <p:nvPr>
            <p:ph type="dt" idx="11"/>
          </p:nvPr>
        </p:nvSpPr>
        <p:spPr/>
        <p:txBody>
          <a:bodyPr/>
          <a:lstStyle/>
          <a:p>
            <a:fld id="{A0A04EC7-8DC4-D343-8EC8-4C415DA13D58}" type="datetime1">
              <a:rPr lang="en-GB" smtClean="0"/>
              <a:t>10/01/17</a:t>
            </a:fld>
            <a:endParaRPr lang="en-GB" dirty="0"/>
          </a:p>
        </p:txBody>
      </p:sp>
      <p:sp>
        <p:nvSpPr>
          <p:cNvPr id="6" name="Footer Placeholder 5"/>
          <p:cNvSpPr>
            <a:spLocks noGrp="1"/>
          </p:cNvSpPr>
          <p:nvPr>
            <p:ph type="ftr" sz="quarter" idx="12"/>
          </p:nvPr>
        </p:nvSpPr>
        <p:spPr/>
        <p:txBody>
          <a:bodyPr/>
          <a:lstStyle/>
          <a:p>
            <a:r>
              <a:rPr lang="en-GB" smtClean="0"/>
              <a:t>GBE LitEdit LoftZoneCPD A02BRM100117.pdf</a:t>
            </a:r>
            <a:endParaRPr lang="en-GB" dirty="0"/>
          </a:p>
        </p:txBody>
      </p:sp>
      <p:sp>
        <p:nvSpPr>
          <p:cNvPr id="7" name="Header Placeholder 6"/>
          <p:cNvSpPr>
            <a:spLocks noGrp="1"/>
          </p:cNvSpPr>
          <p:nvPr>
            <p:ph type="hdr" sz="quarter" idx="13"/>
          </p:nvPr>
        </p:nvSpPr>
        <p:spPr/>
        <p:txBody>
          <a:bodyPr/>
          <a:lstStyle/>
          <a:p>
            <a:r>
              <a:rPr lang="en-GB" smtClean="0"/>
              <a:t>LoftZone &amp; Green Building Encyclopaedia</a:t>
            </a:r>
            <a:endParaRPr lang="en-GB" dirty="0"/>
          </a:p>
        </p:txBody>
      </p:sp>
    </p:spTree>
    <p:extLst>
      <p:ext uri="{BB962C8B-B14F-4D97-AF65-F5344CB8AC3E}">
        <p14:creationId xmlns:p14="http://schemas.microsoft.com/office/powerpoint/2010/main" val="1350071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21</a:t>
            </a:fld>
            <a:endParaRPr lang="en-GB" dirty="0"/>
          </a:p>
        </p:txBody>
      </p:sp>
      <p:sp>
        <p:nvSpPr>
          <p:cNvPr id="5" name="Date Placeholder 4"/>
          <p:cNvSpPr>
            <a:spLocks noGrp="1"/>
          </p:cNvSpPr>
          <p:nvPr>
            <p:ph type="dt" idx="11"/>
          </p:nvPr>
        </p:nvSpPr>
        <p:spPr/>
        <p:txBody>
          <a:bodyPr/>
          <a:lstStyle/>
          <a:p>
            <a:fld id="{ABC902C9-1D1F-5447-9DC6-4D059EE53EC0}" type="datetime1">
              <a:rPr lang="en-GB" smtClean="0"/>
              <a:t>10/01/17</a:t>
            </a:fld>
            <a:endParaRPr lang="en-GB" dirty="0"/>
          </a:p>
        </p:txBody>
      </p:sp>
      <p:sp>
        <p:nvSpPr>
          <p:cNvPr id="6" name="Footer Placeholder 5"/>
          <p:cNvSpPr>
            <a:spLocks noGrp="1"/>
          </p:cNvSpPr>
          <p:nvPr>
            <p:ph type="ftr" sz="quarter" idx="12"/>
          </p:nvPr>
        </p:nvSpPr>
        <p:spPr/>
        <p:txBody>
          <a:bodyPr/>
          <a:lstStyle/>
          <a:p>
            <a:r>
              <a:rPr lang="en-GB" smtClean="0"/>
              <a:t>GBE LitEdit LoftZoneCPD A02BRM100117.pdf</a:t>
            </a:r>
            <a:endParaRPr lang="en-GB" dirty="0"/>
          </a:p>
        </p:txBody>
      </p:sp>
      <p:sp>
        <p:nvSpPr>
          <p:cNvPr id="7" name="Header Placeholder 6"/>
          <p:cNvSpPr>
            <a:spLocks noGrp="1"/>
          </p:cNvSpPr>
          <p:nvPr>
            <p:ph type="hdr" sz="quarter" idx="13"/>
          </p:nvPr>
        </p:nvSpPr>
        <p:spPr/>
        <p:txBody>
          <a:bodyPr/>
          <a:lstStyle/>
          <a:p>
            <a:r>
              <a:rPr lang="en-GB" smtClean="0"/>
              <a:t>LoftZone &amp; Green Building Encyclopaedia</a:t>
            </a:r>
            <a:endParaRPr lang="en-GB" dirty="0"/>
          </a:p>
        </p:txBody>
      </p:sp>
    </p:spTree>
    <p:extLst>
      <p:ext uri="{BB962C8B-B14F-4D97-AF65-F5344CB8AC3E}">
        <p14:creationId xmlns:p14="http://schemas.microsoft.com/office/powerpoint/2010/main" val="1386617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At same time as last item: Test Questions and Answers</a:t>
            </a:r>
          </a:p>
          <a:p>
            <a:r>
              <a:rPr lang="en-GB" dirty="0" smtClean="0"/>
              <a:t>Spoken:</a:t>
            </a:r>
            <a:r>
              <a:rPr lang="en-GB" baseline="0" dirty="0" smtClean="0"/>
              <a:t> There is no such thing as a free lunch</a:t>
            </a:r>
          </a:p>
          <a:p>
            <a:r>
              <a:rPr lang="en-GB" baseline="0" dirty="0" smtClean="0"/>
              <a:t>Gesture: Smile</a:t>
            </a:r>
            <a:endParaRPr lang="en-GB" dirty="0"/>
          </a:p>
        </p:txBody>
      </p:sp>
      <p:sp>
        <p:nvSpPr>
          <p:cNvPr id="4" name="Slide Number Placeholder 3"/>
          <p:cNvSpPr>
            <a:spLocks noGrp="1"/>
          </p:cNvSpPr>
          <p:nvPr>
            <p:ph type="sldNum" sz="quarter" idx="10"/>
          </p:nvPr>
        </p:nvSpPr>
        <p:spPr/>
        <p:txBody>
          <a:bodyPr/>
          <a:lstStyle/>
          <a:p>
            <a:fld id="{4B7ABC42-B0F9-4F19-B3F7-7DED3373CC4A}" type="slidenum">
              <a:rPr lang="en-GB" smtClean="0"/>
              <a:pPr/>
              <a:t>2</a:t>
            </a:fld>
            <a:endParaRPr lang="en-GB" dirty="0"/>
          </a:p>
        </p:txBody>
      </p:sp>
      <p:sp>
        <p:nvSpPr>
          <p:cNvPr id="5" name="Date Placeholder 4"/>
          <p:cNvSpPr>
            <a:spLocks noGrp="1"/>
          </p:cNvSpPr>
          <p:nvPr>
            <p:ph type="dt" idx="11"/>
          </p:nvPr>
        </p:nvSpPr>
        <p:spPr/>
        <p:txBody>
          <a:bodyPr/>
          <a:lstStyle/>
          <a:p>
            <a:fld id="{F706A9B6-8A79-6542-9BFA-D68B90646534}" type="datetime1">
              <a:rPr lang="en-GB" smtClean="0"/>
              <a:t>10/01/17</a:t>
            </a:fld>
            <a:endParaRPr lang="en-GB" dirty="0"/>
          </a:p>
        </p:txBody>
      </p:sp>
      <p:sp>
        <p:nvSpPr>
          <p:cNvPr id="6" name="Footer Placeholder 5"/>
          <p:cNvSpPr>
            <a:spLocks noGrp="1"/>
          </p:cNvSpPr>
          <p:nvPr>
            <p:ph type="ftr" sz="quarter" idx="12"/>
          </p:nvPr>
        </p:nvSpPr>
        <p:spPr/>
        <p:txBody>
          <a:bodyPr/>
          <a:lstStyle/>
          <a:p>
            <a:r>
              <a:rPr lang="en-GB" smtClean="0"/>
              <a:t>GBE LitEdit LoftZoneCPD A02BRM100117.pdf</a:t>
            </a:r>
            <a:endParaRPr lang="en-GB" dirty="0"/>
          </a:p>
        </p:txBody>
      </p:sp>
      <p:sp>
        <p:nvSpPr>
          <p:cNvPr id="7" name="Header Placeholder 6"/>
          <p:cNvSpPr>
            <a:spLocks noGrp="1"/>
          </p:cNvSpPr>
          <p:nvPr>
            <p:ph type="hdr" sz="quarter" idx="13"/>
          </p:nvPr>
        </p:nvSpPr>
        <p:spPr/>
        <p:txBody>
          <a:bodyPr/>
          <a:lstStyle/>
          <a:p>
            <a:r>
              <a:rPr lang="en-GB" smtClean="0"/>
              <a:t>LoftZone &amp; Green Building Encyclopaedia</a:t>
            </a:r>
            <a:endParaRPr lang="en-GB" dirty="0"/>
          </a:p>
        </p:txBody>
      </p:sp>
    </p:spTree>
    <p:extLst>
      <p:ext uri="{BB962C8B-B14F-4D97-AF65-F5344CB8AC3E}">
        <p14:creationId xmlns:p14="http://schemas.microsoft.com/office/powerpoint/2010/main" val="3176107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22</a:t>
            </a:fld>
            <a:endParaRPr lang="en-GB" dirty="0"/>
          </a:p>
        </p:txBody>
      </p:sp>
      <p:sp>
        <p:nvSpPr>
          <p:cNvPr id="5" name="Date Placeholder 4"/>
          <p:cNvSpPr>
            <a:spLocks noGrp="1"/>
          </p:cNvSpPr>
          <p:nvPr>
            <p:ph type="dt" idx="11"/>
          </p:nvPr>
        </p:nvSpPr>
        <p:spPr/>
        <p:txBody>
          <a:bodyPr/>
          <a:lstStyle/>
          <a:p>
            <a:fld id="{0322D86A-DB2D-0445-A9A3-70BE0E58E36A}" type="datetime1">
              <a:rPr lang="en-GB" smtClean="0"/>
              <a:t>10/01/17</a:t>
            </a:fld>
            <a:endParaRPr lang="en-GB" dirty="0"/>
          </a:p>
        </p:txBody>
      </p:sp>
      <p:sp>
        <p:nvSpPr>
          <p:cNvPr id="6" name="Footer Placeholder 5"/>
          <p:cNvSpPr>
            <a:spLocks noGrp="1"/>
          </p:cNvSpPr>
          <p:nvPr>
            <p:ph type="ftr" sz="quarter" idx="12"/>
          </p:nvPr>
        </p:nvSpPr>
        <p:spPr/>
        <p:txBody>
          <a:bodyPr/>
          <a:lstStyle/>
          <a:p>
            <a:r>
              <a:rPr lang="en-GB" smtClean="0"/>
              <a:t>GBE LitEdit LoftZoneCPD A02BRM100117.pdf</a:t>
            </a:r>
            <a:endParaRPr lang="en-GB" dirty="0"/>
          </a:p>
        </p:txBody>
      </p:sp>
      <p:sp>
        <p:nvSpPr>
          <p:cNvPr id="7" name="Header Placeholder 6"/>
          <p:cNvSpPr>
            <a:spLocks noGrp="1"/>
          </p:cNvSpPr>
          <p:nvPr>
            <p:ph type="hdr" sz="quarter" idx="13"/>
          </p:nvPr>
        </p:nvSpPr>
        <p:spPr/>
        <p:txBody>
          <a:bodyPr/>
          <a:lstStyle/>
          <a:p>
            <a:r>
              <a:rPr lang="en-GB" smtClean="0"/>
              <a:t>LoftZone &amp; Green Building Encyclopaedia</a:t>
            </a:r>
            <a:endParaRPr lang="en-GB" dirty="0"/>
          </a:p>
        </p:txBody>
      </p:sp>
    </p:spTree>
    <p:extLst>
      <p:ext uri="{BB962C8B-B14F-4D97-AF65-F5344CB8AC3E}">
        <p14:creationId xmlns:p14="http://schemas.microsoft.com/office/powerpoint/2010/main" val="1236378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23</a:t>
            </a:fld>
            <a:endParaRPr lang="en-GB" dirty="0"/>
          </a:p>
        </p:txBody>
      </p:sp>
      <p:sp>
        <p:nvSpPr>
          <p:cNvPr id="5" name="Date Placeholder 4"/>
          <p:cNvSpPr>
            <a:spLocks noGrp="1"/>
          </p:cNvSpPr>
          <p:nvPr>
            <p:ph type="dt" idx="11"/>
          </p:nvPr>
        </p:nvSpPr>
        <p:spPr/>
        <p:txBody>
          <a:bodyPr/>
          <a:lstStyle/>
          <a:p>
            <a:fld id="{019A94F0-E49E-E743-ADBB-64471DEA5EDD}" type="datetime1">
              <a:rPr lang="en-GB" smtClean="0"/>
              <a:t>10/01/17</a:t>
            </a:fld>
            <a:endParaRPr lang="en-GB" dirty="0"/>
          </a:p>
        </p:txBody>
      </p:sp>
      <p:sp>
        <p:nvSpPr>
          <p:cNvPr id="6" name="Footer Placeholder 5"/>
          <p:cNvSpPr>
            <a:spLocks noGrp="1"/>
          </p:cNvSpPr>
          <p:nvPr>
            <p:ph type="ftr" sz="quarter" idx="12"/>
          </p:nvPr>
        </p:nvSpPr>
        <p:spPr/>
        <p:txBody>
          <a:bodyPr/>
          <a:lstStyle/>
          <a:p>
            <a:r>
              <a:rPr lang="en-GB" smtClean="0"/>
              <a:t>GBE LitEdit LoftZoneCPD A02BRM100117.pdf</a:t>
            </a:r>
            <a:endParaRPr lang="en-GB" dirty="0"/>
          </a:p>
        </p:txBody>
      </p:sp>
      <p:sp>
        <p:nvSpPr>
          <p:cNvPr id="7" name="Header Placeholder 6"/>
          <p:cNvSpPr>
            <a:spLocks noGrp="1"/>
          </p:cNvSpPr>
          <p:nvPr>
            <p:ph type="hdr" sz="quarter" idx="13"/>
          </p:nvPr>
        </p:nvSpPr>
        <p:spPr/>
        <p:txBody>
          <a:bodyPr/>
          <a:lstStyle/>
          <a:p>
            <a:r>
              <a:rPr lang="en-GB" smtClean="0"/>
              <a:t>LoftZone &amp; Green Building Encyclopaedia</a:t>
            </a:r>
            <a:endParaRPr lang="en-GB" dirty="0"/>
          </a:p>
        </p:txBody>
      </p:sp>
    </p:spTree>
    <p:extLst>
      <p:ext uri="{BB962C8B-B14F-4D97-AF65-F5344CB8AC3E}">
        <p14:creationId xmlns:p14="http://schemas.microsoft.com/office/powerpoint/2010/main" val="249841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24</a:t>
            </a:fld>
            <a:endParaRPr lang="en-GB" dirty="0"/>
          </a:p>
        </p:txBody>
      </p:sp>
      <p:sp>
        <p:nvSpPr>
          <p:cNvPr id="5" name="Date Placeholder 4"/>
          <p:cNvSpPr>
            <a:spLocks noGrp="1"/>
          </p:cNvSpPr>
          <p:nvPr>
            <p:ph type="dt" idx="11"/>
          </p:nvPr>
        </p:nvSpPr>
        <p:spPr/>
        <p:txBody>
          <a:bodyPr/>
          <a:lstStyle/>
          <a:p>
            <a:fld id="{2D5655E7-F73B-3642-97C8-13859095DDFC}" type="datetime1">
              <a:rPr lang="en-GB" smtClean="0"/>
              <a:t>10/01/17</a:t>
            </a:fld>
            <a:endParaRPr lang="en-GB" dirty="0"/>
          </a:p>
        </p:txBody>
      </p:sp>
      <p:sp>
        <p:nvSpPr>
          <p:cNvPr id="6" name="Footer Placeholder 5"/>
          <p:cNvSpPr>
            <a:spLocks noGrp="1"/>
          </p:cNvSpPr>
          <p:nvPr>
            <p:ph type="ftr" sz="quarter" idx="12"/>
          </p:nvPr>
        </p:nvSpPr>
        <p:spPr/>
        <p:txBody>
          <a:bodyPr/>
          <a:lstStyle/>
          <a:p>
            <a:r>
              <a:rPr lang="en-GB" smtClean="0"/>
              <a:t>GBE LitEdit LoftZoneCPD A02BRM100117.pdf</a:t>
            </a:r>
            <a:endParaRPr lang="en-GB" dirty="0"/>
          </a:p>
        </p:txBody>
      </p:sp>
      <p:sp>
        <p:nvSpPr>
          <p:cNvPr id="7" name="Header Placeholder 6"/>
          <p:cNvSpPr>
            <a:spLocks noGrp="1"/>
          </p:cNvSpPr>
          <p:nvPr>
            <p:ph type="hdr" sz="quarter" idx="13"/>
          </p:nvPr>
        </p:nvSpPr>
        <p:spPr/>
        <p:txBody>
          <a:bodyPr/>
          <a:lstStyle/>
          <a:p>
            <a:r>
              <a:rPr lang="en-GB" smtClean="0"/>
              <a:t>LoftZone &amp; Green Building Encyclopaedia</a:t>
            </a:r>
            <a:endParaRPr lang="en-GB" dirty="0"/>
          </a:p>
        </p:txBody>
      </p:sp>
    </p:spTree>
    <p:extLst>
      <p:ext uri="{BB962C8B-B14F-4D97-AF65-F5344CB8AC3E}">
        <p14:creationId xmlns:p14="http://schemas.microsoft.com/office/powerpoint/2010/main" val="4173439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25</a:t>
            </a:fld>
            <a:endParaRPr lang="en-GB" dirty="0"/>
          </a:p>
        </p:txBody>
      </p:sp>
      <p:sp>
        <p:nvSpPr>
          <p:cNvPr id="5" name="Date Placeholder 4"/>
          <p:cNvSpPr>
            <a:spLocks noGrp="1"/>
          </p:cNvSpPr>
          <p:nvPr>
            <p:ph type="dt" idx="11"/>
          </p:nvPr>
        </p:nvSpPr>
        <p:spPr/>
        <p:txBody>
          <a:bodyPr/>
          <a:lstStyle/>
          <a:p>
            <a:fld id="{23D30B04-DEE6-FD4A-A0E8-790391DB4913}" type="datetime1">
              <a:rPr lang="en-GB" smtClean="0"/>
              <a:t>10/01/17</a:t>
            </a:fld>
            <a:endParaRPr lang="en-GB" dirty="0"/>
          </a:p>
        </p:txBody>
      </p:sp>
      <p:sp>
        <p:nvSpPr>
          <p:cNvPr id="6" name="Footer Placeholder 5"/>
          <p:cNvSpPr>
            <a:spLocks noGrp="1"/>
          </p:cNvSpPr>
          <p:nvPr>
            <p:ph type="ftr" sz="quarter" idx="12"/>
          </p:nvPr>
        </p:nvSpPr>
        <p:spPr/>
        <p:txBody>
          <a:bodyPr/>
          <a:lstStyle/>
          <a:p>
            <a:r>
              <a:rPr lang="en-GB" smtClean="0"/>
              <a:t>GBE LitEdit LoftZoneCPD A02BRM100117.pdf</a:t>
            </a:r>
            <a:endParaRPr lang="en-GB" dirty="0"/>
          </a:p>
        </p:txBody>
      </p:sp>
      <p:sp>
        <p:nvSpPr>
          <p:cNvPr id="7" name="Header Placeholder 6"/>
          <p:cNvSpPr>
            <a:spLocks noGrp="1"/>
          </p:cNvSpPr>
          <p:nvPr>
            <p:ph type="hdr" sz="quarter" idx="13"/>
          </p:nvPr>
        </p:nvSpPr>
        <p:spPr/>
        <p:txBody>
          <a:bodyPr/>
          <a:lstStyle/>
          <a:p>
            <a:r>
              <a:rPr lang="en-GB" smtClean="0"/>
              <a:t>LoftZone &amp; Green Building Encyclopaedia</a:t>
            </a:r>
            <a:endParaRPr lang="en-GB" dirty="0"/>
          </a:p>
        </p:txBody>
      </p:sp>
    </p:spTree>
    <p:extLst>
      <p:ext uri="{BB962C8B-B14F-4D97-AF65-F5344CB8AC3E}">
        <p14:creationId xmlns:p14="http://schemas.microsoft.com/office/powerpoint/2010/main" val="1685668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26</a:t>
            </a:fld>
            <a:endParaRPr lang="en-GB" dirty="0"/>
          </a:p>
        </p:txBody>
      </p:sp>
      <p:sp>
        <p:nvSpPr>
          <p:cNvPr id="5" name="Date Placeholder 4"/>
          <p:cNvSpPr>
            <a:spLocks noGrp="1"/>
          </p:cNvSpPr>
          <p:nvPr>
            <p:ph type="dt" idx="11"/>
          </p:nvPr>
        </p:nvSpPr>
        <p:spPr/>
        <p:txBody>
          <a:bodyPr/>
          <a:lstStyle/>
          <a:p>
            <a:fld id="{1446EF05-6F23-DA44-93A5-B526E42F8609}" type="datetime1">
              <a:rPr lang="en-GB" smtClean="0"/>
              <a:t>10/01/17</a:t>
            </a:fld>
            <a:endParaRPr lang="en-GB" dirty="0"/>
          </a:p>
        </p:txBody>
      </p:sp>
      <p:sp>
        <p:nvSpPr>
          <p:cNvPr id="6" name="Footer Placeholder 5"/>
          <p:cNvSpPr>
            <a:spLocks noGrp="1"/>
          </p:cNvSpPr>
          <p:nvPr>
            <p:ph type="ftr" sz="quarter" idx="12"/>
          </p:nvPr>
        </p:nvSpPr>
        <p:spPr/>
        <p:txBody>
          <a:bodyPr/>
          <a:lstStyle/>
          <a:p>
            <a:r>
              <a:rPr lang="en-GB" smtClean="0"/>
              <a:t>GBE LitEdit LoftZoneCPD A02BRM100117.pdf</a:t>
            </a:r>
            <a:endParaRPr lang="en-GB" dirty="0"/>
          </a:p>
        </p:txBody>
      </p:sp>
      <p:sp>
        <p:nvSpPr>
          <p:cNvPr id="7" name="Header Placeholder 6"/>
          <p:cNvSpPr>
            <a:spLocks noGrp="1"/>
          </p:cNvSpPr>
          <p:nvPr>
            <p:ph type="hdr" sz="quarter" idx="13"/>
          </p:nvPr>
        </p:nvSpPr>
        <p:spPr/>
        <p:txBody>
          <a:bodyPr/>
          <a:lstStyle/>
          <a:p>
            <a:r>
              <a:rPr lang="en-GB" smtClean="0"/>
              <a:t>LoftZone &amp; Green Building Encyclopaedia</a:t>
            </a:r>
            <a:endParaRPr lang="en-GB" dirty="0"/>
          </a:p>
        </p:txBody>
      </p:sp>
    </p:spTree>
    <p:extLst>
      <p:ext uri="{BB962C8B-B14F-4D97-AF65-F5344CB8AC3E}">
        <p14:creationId xmlns:p14="http://schemas.microsoft.com/office/powerpoint/2010/main" val="13378560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27</a:t>
            </a:fld>
            <a:endParaRPr lang="en-GB" dirty="0"/>
          </a:p>
        </p:txBody>
      </p:sp>
      <p:sp>
        <p:nvSpPr>
          <p:cNvPr id="5" name="Date Placeholder 4"/>
          <p:cNvSpPr>
            <a:spLocks noGrp="1"/>
          </p:cNvSpPr>
          <p:nvPr>
            <p:ph type="dt" idx="11"/>
          </p:nvPr>
        </p:nvSpPr>
        <p:spPr/>
        <p:txBody>
          <a:bodyPr/>
          <a:lstStyle/>
          <a:p>
            <a:fld id="{45D1BFCD-B860-7943-AEF4-C06038231BE2}" type="datetime1">
              <a:rPr lang="en-GB" smtClean="0"/>
              <a:t>10/01/17</a:t>
            </a:fld>
            <a:endParaRPr lang="en-GB" dirty="0"/>
          </a:p>
        </p:txBody>
      </p:sp>
      <p:sp>
        <p:nvSpPr>
          <p:cNvPr id="6" name="Footer Placeholder 5"/>
          <p:cNvSpPr>
            <a:spLocks noGrp="1"/>
          </p:cNvSpPr>
          <p:nvPr>
            <p:ph type="ftr" sz="quarter" idx="12"/>
          </p:nvPr>
        </p:nvSpPr>
        <p:spPr/>
        <p:txBody>
          <a:bodyPr/>
          <a:lstStyle/>
          <a:p>
            <a:r>
              <a:rPr lang="en-GB" smtClean="0"/>
              <a:t>GBE LitEdit LoftZoneCPD A02BRM100117.pdf</a:t>
            </a:r>
            <a:endParaRPr lang="en-GB" dirty="0"/>
          </a:p>
        </p:txBody>
      </p:sp>
      <p:sp>
        <p:nvSpPr>
          <p:cNvPr id="7" name="Header Placeholder 6"/>
          <p:cNvSpPr>
            <a:spLocks noGrp="1"/>
          </p:cNvSpPr>
          <p:nvPr>
            <p:ph type="hdr" sz="quarter" idx="13"/>
          </p:nvPr>
        </p:nvSpPr>
        <p:spPr/>
        <p:txBody>
          <a:bodyPr/>
          <a:lstStyle/>
          <a:p>
            <a:r>
              <a:rPr lang="en-GB" smtClean="0"/>
              <a:t>LoftZone &amp; Green Building Encyclopaedia</a:t>
            </a:r>
            <a:endParaRPr lang="en-GB" dirty="0"/>
          </a:p>
        </p:txBody>
      </p:sp>
    </p:spTree>
    <p:extLst>
      <p:ext uri="{BB962C8B-B14F-4D97-AF65-F5344CB8AC3E}">
        <p14:creationId xmlns:p14="http://schemas.microsoft.com/office/powerpoint/2010/main" val="29689020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28</a:t>
            </a:fld>
            <a:endParaRPr lang="en-GB" dirty="0"/>
          </a:p>
        </p:txBody>
      </p:sp>
      <p:sp>
        <p:nvSpPr>
          <p:cNvPr id="5" name="Date Placeholder 4"/>
          <p:cNvSpPr>
            <a:spLocks noGrp="1"/>
          </p:cNvSpPr>
          <p:nvPr>
            <p:ph type="dt" idx="11"/>
          </p:nvPr>
        </p:nvSpPr>
        <p:spPr/>
        <p:txBody>
          <a:bodyPr/>
          <a:lstStyle/>
          <a:p>
            <a:fld id="{155F8B29-73C3-5043-8252-AEE369AB2A64}" type="datetime1">
              <a:rPr lang="en-GB" smtClean="0"/>
              <a:t>10/01/17</a:t>
            </a:fld>
            <a:endParaRPr lang="en-GB" dirty="0"/>
          </a:p>
        </p:txBody>
      </p:sp>
      <p:sp>
        <p:nvSpPr>
          <p:cNvPr id="6" name="Footer Placeholder 5"/>
          <p:cNvSpPr>
            <a:spLocks noGrp="1"/>
          </p:cNvSpPr>
          <p:nvPr>
            <p:ph type="ftr" sz="quarter" idx="12"/>
          </p:nvPr>
        </p:nvSpPr>
        <p:spPr/>
        <p:txBody>
          <a:bodyPr/>
          <a:lstStyle/>
          <a:p>
            <a:r>
              <a:rPr lang="en-GB" smtClean="0"/>
              <a:t>GBE LitEdit LoftZoneCPD A02BRM100117.pdf</a:t>
            </a:r>
            <a:endParaRPr lang="en-GB" dirty="0"/>
          </a:p>
        </p:txBody>
      </p:sp>
      <p:sp>
        <p:nvSpPr>
          <p:cNvPr id="7" name="Header Placeholder 6"/>
          <p:cNvSpPr>
            <a:spLocks noGrp="1"/>
          </p:cNvSpPr>
          <p:nvPr>
            <p:ph type="hdr" sz="quarter" idx="13"/>
          </p:nvPr>
        </p:nvSpPr>
        <p:spPr/>
        <p:txBody>
          <a:bodyPr/>
          <a:lstStyle/>
          <a:p>
            <a:r>
              <a:rPr lang="en-GB" smtClean="0"/>
              <a:t>LoftZone &amp; Green Building Encyclopaedia</a:t>
            </a:r>
            <a:endParaRPr lang="en-GB" dirty="0"/>
          </a:p>
        </p:txBody>
      </p:sp>
    </p:spTree>
    <p:extLst>
      <p:ext uri="{BB962C8B-B14F-4D97-AF65-F5344CB8AC3E}">
        <p14:creationId xmlns:p14="http://schemas.microsoft.com/office/powerpoint/2010/main" val="491052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29</a:t>
            </a:fld>
            <a:endParaRPr lang="en-GB" dirty="0"/>
          </a:p>
        </p:txBody>
      </p:sp>
      <p:sp>
        <p:nvSpPr>
          <p:cNvPr id="5" name="Date Placeholder 4"/>
          <p:cNvSpPr>
            <a:spLocks noGrp="1"/>
          </p:cNvSpPr>
          <p:nvPr>
            <p:ph type="dt" idx="11"/>
          </p:nvPr>
        </p:nvSpPr>
        <p:spPr/>
        <p:txBody>
          <a:bodyPr/>
          <a:lstStyle/>
          <a:p>
            <a:fld id="{0E331AD4-83D2-DC49-964B-5B15CE95EB98}" type="datetime1">
              <a:rPr lang="en-GB" smtClean="0"/>
              <a:t>10/01/17</a:t>
            </a:fld>
            <a:endParaRPr lang="en-GB" dirty="0"/>
          </a:p>
        </p:txBody>
      </p:sp>
      <p:sp>
        <p:nvSpPr>
          <p:cNvPr id="6" name="Footer Placeholder 5"/>
          <p:cNvSpPr>
            <a:spLocks noGrp="1"/>
          </p:cNvSpPr>
          <p:nvPr>
            <p:ph type="ftr" sz="quarter" idx="12"/>
          </p:nvPr>
        </p:nvSpPr>
        <p:spPr/>
        <p:txBody>
          <a:bodyPr/>
          <a:lstStyle/>
          <a:p>
            <a:r>
              <a:rPr lang="en-GB" smtClean="0"/>
              <a:t>GBE LitEdit LoftZoneCPD A02BRM100117.pdf</a:t>
            </a:r>
            <a:endParaRPr lang="en-GB" dirty="0"/>
          </a:p>
        </p:txBody>
      </p:sp>
      <p:sp>
        <p:nvSpPr>
          <p:cNvPr id="7" name="Header Placeholder 6"/>
          <p:cNvSpPr>
            <a:spLocks noGrp="1"/>
          </p:cNvSpPr>
          <p:nvPr>
            <p:ph type="hdr" sz="quarter" idx="13"/>
          </p:nvPr>
        </p:nvSpPr>
        <p:spPr/>
        <p:txBody>
          <a:bodyPr/>
          <a:lstStyle/>
          <a:p>
            <a:r>
              <a:rPr lang="en-GB" smtClean="0"/>
              <a:t>LoftZone &amp; Green Building Encyclopaedia</a:t>
            </a:r>
            <a:endParaRPr lang="en-GB" dirty="0"/>
          </a:p>
        </p:txBody>
      </p:sp>
    </p:spTree>
    <p:extLst>
      <p:ext uri="{BB962C8B-B14F-4D97-AF65-F5344CB8AC3E}">
        <p14:creationId xmlns:p14="http://schemas.microsoft.com/office/powerpoint/2010/main" val="38473810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35</a:t>
            </a:fld>
            <a:endParaRPr lang="en-GB" dirty="0"/>
          </a:p>
        </p:txBody>
      </p:sp>
      <p:sp>
        <p:nvSpPr>
          <p:cNvPr id="5" name="Date Placeholder 4"/>
          <p:cNvSpPr>
            <a:spLocks noGrp="1"/>
          </p:cNvSpPr>
          <p:nvPr>
            <p:ph type="dt" idx="11"/>
          </p:nvPr>
        </p:nvSpPr>
        <p:spPr/>
        <p:txBody>
          <a:bodyPr/>
          <a:lstStyle/>
          <a:p>
            <a:fld id="{73B43E80-0992-A949-8E8C-6E61ACA31A3D}" type="datetime1">
              <a:rPr lang="en-GB" smtClean="0"/>
              <a:t>10/01/17</a:t>
            </a:fld>
            <a:endParaRPr lang="en-GB" dirty="0"/>
          </a:p>
        </p:txBody>
      </p:sp>
      <p:sp>
        <p:nvSpPr>
          <p:cNvPr id="6" name="Footer Placeholder 5"/>
          <p:cNvSpPr>
            <a:spLocks noGrp="1"/>
          </p:cNvSpPr>
          <p:nvPr>
            <p:ph type="ftr" sz="quarter" idx="12"/>
          </p:nvPr>
        </p:nvSpPr>
        <p:spPr/>
        <p:txBody>
          <a:bodyPr/>
          <a:lstStyle/>
          <a:p>
            <a:r>
              <a:rPr lang="en-GB" smtClean="0"/>
              <a:t>GBE LitEdit LoftZoneCPD A02BRM100117.pdf</a:t>
            </a:r>
            <a:endParaRPr lang="en-GB" dirty="0"/>
          </a:p>
        </p:txBody>
      </p:sp>
      <p:sp>
        <p:nvSpPr>
          <p:cNvPr id="7" name="Header Placeholder 6"/>
          <p:cNvSpPr>
            <a:spLocks noGrp="1"/>
          </p:cNvSpPr>
          <p:nvPr>
            <p:ph type="hdr" sz="quarter" idx="13"/>
          </p:nvPr>
        </p:nvSpPr>
        <p:spPr/>
        <p:txBody>
          <a:bodyPr/>
          <a:lstStyle/>
          <a:p>
            <a:r>
              <a:rPr lang="en-GB" smtClean="0"/>
              <a:t>LoftZone &amp; Green Building Encyclopaedia</a:t>
            </a:r>
            <a:endParaRPr lang="en-GB" dirty="0"/>
          </a:p>
        </p:txBody>
      </p:sp>
    </p:spTree>
    <p:extLst>
      <p:ext uri="{BB962C8B-B14F-4D97-AF65-F5344CB8AC3E}">
        <p14:creationId xmlns:p14="http://schemas.microsoft.com/office/powerpoint/2010/main" val="3203610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36</a:t>
            </a:fld>
            <a:endParaRPr lang="en-GB" dirty="0"/>
          </a:p>
        </p:txBody>
      </p:sp>
      <p:sp>
        <p:nvSpPr>
          <p:cNvPr id="5" name="Date Placeholder 4"/>
          <p:cNvSpPr>
            <a:spLocks noGrp="1"/>
          </p:cNvSpPr>
          <p:nvPr>
            <p:ph type="dt" idx="11"/>
          </p:nvPr>
        </p:nvSpPr>
        <p:spPr/>
        <p:txBody>
          <a:bodyPr/>
          <a:lstStyle/>
          <a:p>
            <a:fld id="{77CA49E4-360C-7342-8984-C78461EC50EC}" type="datetime1">
              <a:rPr lang="en-GB" smtClean="0"/>
              <a:t>10/01/17</a:t>
            </a:fld>
            <a:endParaRPr lang="en-GB" dirty="0"/>
          </a:p>
        </p:txBody>
      </p:sp>
      <p:sp>
        <p:nvSpPr>
          <p:cNvPr id="6" name="Footer Placeholder 5"/>
          <p:cNvSpPr>
            <a:spLocks noGrp="1"/>
          </p:cNvSpPr>
          <p:nvPr>
            <p:ph type="ftr" sz="quarter" idx="12"/>
          </p:nvPr>
        </p:nvSpPr>
        <p:spPr/>
        <p:txBody>
          <a:bodyPr/>
          <a:lstStyle/>
          <a:p>
            <a:r>
              <a:rPr lang="en-GB" smtClean="0"/>
              <a:t>GBE LitEdit LoftZoneCPD A02BRM100117.pdf</a:t>
            </a:r>
            <a:endParaRPr lang="en-GB" dirty="0"/>
          </a:p>
        </p:txBody>
      </p:sp>
      <p:sp>
        <p:nvSpPr>
          <p:cNvPr id="7" name="Header Placeholder 6"/>
          <p:cNvSpPr>
            <a:spLocks noGrp="1"/>
          </p:cNvSpPr>
          <p:nvPr>
            <p:ph type="hdr" sz="quarter" idx="13"/>
          </p:nvPr>
        </p:nvSpPr>
        <p:spPr/>
        <p:txBody>
          <a:bodyPr/>
          <a:lstStyle/>
          <a:p>
            <a:r>
              <a:rPr lang="en-GB" smtClean="0"/>
              <a:t>LoftZone &amp; Green Building Encyclopaedia</a:t>
            </a:r>
            <a:endParaRPr lang="en-GB" dirty="0"/>
          </a:p>
        </p:txBody>
      </p:sp>
    </p:spTree>
    <p:extLst>
      <p:ext uri="{BB962C8B-B14F-4D97-AF65-F5344CB8AC3E}">
        <p14:creationId xmlns:p14="http://schemas.microsoft.com/office/powerpoint/2010/main" val="675608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3</a:t>
            </a:fld>
            <a:endParaRPr lang="en-GB" dirty="0"/>
          </a:p>
        </p:txBody>
      </p:sp>
      <p:sp>
        <p:nvSpPr>
          <p:cNvPr id="5" name="Date Placeholder 4"/>
          <p:cNvSpPr>
            <a:spLocks noGrp="1"/>
          </p:cNvSpPr>
          <p:nvPr>
            <p:ph type="dt" idx="11"/>
          </p:nvPr>
        </p:nvSpPr>
        <p:spPr/>
        <p:txBody>
          <a:bodyPr/>
          <a:lstStyle/>
          <a:p>
            <a:fld id="{EAD7D814-090F-434C-9FF0-A57FC58C09DF}" type="datetime1">
              <a:rPr lang="en-GB" smtClean="0"/>
              <a:t>10/01/17</a:t>
            </a:fld>
            <a:endParaRPr lang="en-GB" dirty="0"/>
          </a:p>
        </p:txBody>
      </p:sp>
      <p:sp>
        <p:nvSpPr>
          <p:cNvPr id="6" name="Footer Placeholder 5"/>
          <p:cNvSpPr>
            <a:spLocks noGrp="1"/>
          </p:cNvSpPr>
          <p:nvPr>
            <p:ph type="ftr" sz="quarter" idx="12"/>
          </p:nvPr>
        </p:nvSpPr>
        <p:spPr/>
        <p:txBody>
          <a:bodyPr/>
          <a:lstStyle/>
          <a:p>
            <a:r>
              <a:rPr lang="en-GB" smtClean="0"/>
              <a:t>GBE LitEdit LoftZoneCPD A02BRM100117.pdf</a:t>
            </a:r>
            <a:endParaRPr lang="en-GB" dirty="0"/>
          </a:p>
        </p:txBody>
      </p:sp>
      <p:sp>
        <p:nvSpPr>
          <p:cNvPr id="7" name="Header Placeholder 6"/>
          <p:cNvSpPr>
            <a:spLocks noGrp="1"/>
          </p:cNvSpPr>
          <p:nvPr>
            <p:ph type="hdr" sz="quarter" idx="13"/>
          </p:nvPr>
        </p:nvSpPr>
        <p:spPr/>
        <p:txBody>
          <a:bodyPr/>
          <a:lstStyle/>
          <a:p>
            <a:r>
              <a:rPr lang="en-GB" smtClean="0"/>
              <a:t>LoftZone &amp; Green Building Encyclopaedia</a:t>
            </a:r>
            <a:endParaRPr lang="en-GB" dirty="0"/>
          </a:p>
        </p:txBody>
      </p:sp>
    </p:spTree>
    <p:extLst>
      <p:ext uri="{BB962C8B-B14F-4D97-AF65-F5344CB8AC3E}">
        <p14:creationId xmlns:p14="http://schemas.microsoft.com/office/powerpoint/2010/main" val="4447105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37</a:t>
            </a:fld>
            <a:endParaRPr lang="en-GB" dirty="0"/>
          </a:p>
        </p:txBody>
      </p:sp>
      <p:sp>
        <p:nvSpPr>
          <p:cNvPr id="5" name="Date Placeholder 4"/>
          <p:cNvSpPr>
            <a:spLocks noGrp="1"/>
          </p:cNvSpPr>
          <p:nvPr>
            <p:ph type="dt" idx="11"/>
          </p:nvPr>
        </p:nvSpPr>
        <p:spPr/>
        <p:txBody>
          <a:bodyPr/>
          <a:lstStyle/>
          <a:p>
            <a:fld id="{9A79D7C1-1DD4-1C44-9127-4FFB4BE141D9}" type="datetime1">
              <a:rPr lang="en-GB" smtClean="0"/>
              <a:t>10/01/17</a:t>
            </a:fld>
            <a:endParaRPr lang="en-GB" dirty="0"/>
          </a:p>
        </p:txBody>
      </p:sp>
      <p:sp>
        <p:nvSpPr>
          <p:cNvPr id="6" name="Footer Placeholder 5"/>
          <p:cNvSpPr>
            <a:spLocks noGrp="1"/>
          </p:cNvSpPr>
          <p:nvPr>
            <p:ph type="ftr" sz="quarter" idx="12"/>
          </p:nvPr>
        </p:nvSpPr>
        <p:spPr/>
        <p:txBody>
          <a:bodyPr/>
          <a:lstStyle/>
          <a:p>
            <a:r>
              <a:rPr lang="en-GB" smtClean="0"/>
              <a:t>GBE LitEdit LoftZoneCPD A02BRM100117.pdf</a:t>
            </a:r>
            <a:endParaRPr lang="en-GB" dirty="0"/>
          </a:p>
        </p:txBody>
      </p:sp>
      <p:sp>
        <p:nvSpPr>
          <p:cNvPr id="7" name="Header Placeholder 6"/>
          <p:cNvSpPr>
            <a:spLocks noGrp="1"/>
          </p:cNvSpPr>
          <p:nvPr>
            <p:ph type="hdr" sz="quarter" idx="13"/>
          </p:nvPr>
        </p:nvSpPr>
        <p:spPr/>
        <p:txBody>
          <a:bodyPr/>
          <a:lstStyle/>
          <a:p>
            <a:r>
              <a:rPr lang="en-GB" smtClean="0"/>
              <a:t>LoftZone &amp; Green Building Encyclopaedia</a:t>
            </a:r>
            <a:endParaRPr lang="en-GB" dirty="0"/>
          </a:p>
        </p:txBody>
      </p:sp>
    </p:spTree>
    <p:extLst>
      <p:ext uri="{BB962C8B-B14F-4D97-AF65-F5344CB8AC3E}">
        <p14:creationId xmlns:p14="http://schemas.microsoft.com/office/powerpoint/2010/main" val="41055438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38</a:t>
            </a:fld>
            <a:endParaRPr lang="en-GB" dirty="0"/>
          </a:p>
        </p:txBody>
      </p:sp>
      <p:sp>
        <p:nvSpPr>
          <p:cNvPr id="5" name="Date Placeholder 4"/>
          <p:cNvSpPr>
            <a:spLocks noGrp="1"/>
          </p:cNvSpPr>
          <p:nvPr>
            <p:ph type="dt" idx="11"/>
          </p:nvPr>
        </p:nvSpPr>
        <p:spPr/>
        <p:txBody>
          <a:bodyPr/>
          <a:lstStyle/>
          <a:p>
            <a:fld id="{8DD01E20-6351-B548-80D9-BAF1CF8177F9}" type="datetime1">
              <a:rPr lang="en-GB" smtClean="0"/>
              <a:t>10/01/17</a:t>
            </a:fld>
            <a:endParaRPr lang="en-GB" dirty="0"/>
          </a:p>
        </p:txBody>
      </p:sp>
      <p:sp>
        <p:nvSpPr>
          <p:cNvPr id="6" name="Footer Placeholder 5"/>
          <p:cNvSpPr>
            <a:spLocks noGrp="1"/>
          </p:cNvSpPr>
          <p:nvPr>
            <p:ph type="ftr" sz="quarter" idx="12"/>
          </p:nvPr>
        </p:nvSpPr>
        <p:spPr/>
        <p:txBody>
          <a:bodyPr/>
          <a:lstStyle/>
          <a:p>
            <a:r>
              <a:rPr lang="en-GB" smtClean="0"/>
              <a:t>GBE LitEdit LoftZoneCPD A02BRM100117.pdf</a:t>
            </a:r>
            <a:endParaRPr lang="en-GB" dirty="0"/>
          </a:p>
        </p:txBody>
      </p:sp>
      <p:sp>
        <p:nvSpPr>
          <p:cNvPr id="7" name="Header Placeholder 6"/>
          <p:cNvSpPr>
            <a:spLocks noGrp="1"/>
          </p:cNvSpPr>
          <p:nvPr>
            <p:ph type="hdr" sz="quarter" idx="13"/>
          </p:nvPr>
        </p:nvSpPr>
        <p:spPr/>
        <p:txBody>
          <a:bodyPr/>
          <a:lstStyle/>
          <a:p>
            <a:r>
              <a:rPr lang="en-GB" smtClean="0"/>
              <a:t>LoftZone &amp; Green Building Encyclopaedia</a:t>
            </a:r>
            <a:endParaRPr lang="en-GB" dirty="0"/>
          </a:p>
        </p:txBody>
      </p:sp>
    </p:spTree>
    <p:extLst>
      <p:ext uri="{BB962C8B-B14F-4D97-AF65-F5344CB8AC3E}">
        <p14:creationId xmlns:p14="http://schemas.microsoft.com/office/powerpoint/2010/main" val="36808831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39</a:t>
            </a:fld>
            <a:endParaRPr lang="en-GB" dirty="0"/>
          </a:p>
        </p:txBody>
      </p:sp>
      <p:sp>
        <p:nvSpPr>
          <p:cNvPr id="5" name="Date Placeholder 4"/>
          <p:cNvSpPr>
            <a:spLocks noGrp="1"/>
          </p:cNvSpPr>
          <p:nvPr>
            <p:ph type="dt" idx="11"/>
          </p:nvPr>
        </p:nvSpPr>
        <p:spPr/>
        <p:txBody>
          <a:bodyPr/>
          <a:lstStyle/>
          <a:p>
            <a:fld id="{71F1F2BE-08EE-6C47-AA9B-7CA42408001F}" type="datetime1">
              <a:rPr lang="en-GB" smtClean="0"/>
              <a:t>10/01/17</a:t>
            </a:fld>
            <a:endParaRPr lang="en-GB" dirty="0"/>
          </a:p>
        </p:txBody>
      </p:sp>
      <p:sp>
        <p:nvSpPr>
          <p:cNvPr id="6" name="Footer Placeholder 5"/>
          <p:cNvSpPr>
            <a:spLocks noGrp="1"/>
          </p:cNvSpPr>
          <p:nvPr>
            <p:ph type="ftr" sz="quarter" idx="12"/>
          </p:nvPr>
        </p:nvSpPr>
        <p:spPr/>
        <p:txBody>
          <a:bodyPr/>
          <a:lstStyle/>
          <a:p>
            <a:r>
              <a:rPr lang="en-GB" smtClean="0"/>
              <a:t>GBE LitEdit LoftZoneCPD A02BRM100117.pdf</a:t>
            </a:r>
            <a:endParaRPr lang="en-GB" dirty="0"/>
          </a:p>
        </p:txBody>
      </p:sp>
      <p:sp>
        <p:nvSpPr>
          <p:cNvPr id="7" name="Header Placeholder 6"/>
          <p:cNvSpPr>
            <a:spLocks noGrp="1"/>
          </p:cNvSpPr>
          <p:nvPr>
            <p:ph type="hdr" sz="quarter" idx="13"/>
          </p:nvPr>
        </p:nvSpPr>
        <p:spPr/>
        <p:txBody>
          <a:bodyPr/>
          <a:lstStyle/>
          <a:p>
            <a:r>
              <a:rPr lang="en-GB" smtClean="0"/>
              <a:t>LoftZone &amp; Green Building Encyclopaedia</a:t>
            </a:r>
            <a:endParaRPr lang="en-GB" dirty="0"/>
          </a:p>
        </p:txBody>
      </p:sp>
    </p:spTree>
    <p:extLst>
      <p:ext uri="{BB962C8B-B14F-4D97-AF65-F5344CB8AC3E}">
        <p14:creationId xmlns:p14="http://schemas.microsoft.com/office/powerpoint/2010/main" val="2371511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4</a:t>
            </a:fld>
            <a:endParaRPr lang="en-GB" dirty="0"/>
          </a:p>
        </p:txBody>
      </p:sp>
      <p:sp>
        <p:nvSpPr>
          <p:cNvPr id="5" name="Date Placeholder 4"/>
          <p:cNvSpPr>
            <a:spLocks noGrp="1"/>
          </p:cNvSpPr>
          <p:nvPr>
            <p:ph type="dt" idx="11"/>
          </p:nvPr>
        </p:nvSpPr>
        <p:spPr/>
        <p:txBody>
          <a:bodyPr/>
          <a:lstStyle/>
          <a:p>
            <a:fld id="{C5DCA94A-2DBB-8942-91CE-D50F24D28B3A}" type="datetime1">
              <a:rPr lang="en-GB" smtClean="0"/>
              <a:t>10/01/17</a:t>
            </a:fld>
            <a:endParaRPr lang="en-GB" dirty="0"/>
          </a:p>
        </p:txBody>
      </p:sp>
      <p:sp>
        <p:nvSpPr>
          <p:cNvPr id="6" name="Footer Placeholder 5"/>
          <p:cNvSpPr>
            <a:spLocks noGrp="1"/>
          </p:cNvSpPr>
          <p:nvPr>
            <p:ph type="ftr" sz="quarter" idx="12"/>
          </p:nvPr>
        </p:nvSpPr>
        <p:spPr/>
        <p:txBody>
          <a:bodyPr/>
          <a:lstStyle/>
          <a:p>
            <a:r>
              <a:rPr lang="en-GB" smtClean="0"/>
              <a:t>GBE LitEdit LoftZoneCPD A02BRM100117.pdf</a:t>
            </a:r>
            <a:endParaRPr lang="en-GB" dirty="0"/>
          </a:p>
        </p:txBody>
      </p:sp>
      <p:sp>
        <p:nvSpPr>
          <p:cNvPr id="7" name="Header Placeholder 6"/>
          <p:cNvSpPr>
            <a:spLocks noGrp="1"/>
          </p:cNvSpPr>
          <p:nvPr>
            <p:ph type="hdr" sz="quarter" idx="13"/>
          </p:nvPr>
        </p:nvSpPr>
        <p:spPr/>
        <p:txBody>
          <a:bodyPr/>
          <a:lstStyle/>
          <a:p>
            <a:r>
              <a:rPr lang="en-GB" smtClean="0"/>
              <a:t>LoftZone &amp; Green Building Encyclopaedia</a:t>
            </a:r>
            <a:endParaRPr lang="en-GB" dirty="0"/>
          </a:p>
        </p:txBody>
      </p:sp>
    </p:spTree>
    <p:extLst>
      <p:ext uri="{BB962C8B-B14F-4D97-AF65-F5344CB8AC3E}">
        <p14:creationId xmlns:p14="http://schemas.microsoft.com/office/powerpoint/2010/main" val="1757210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5</a:t>
            </a:fld>
            <a:endParaRPr lang="en-GB" dirty="0"/>
          </a:p>
        </p:txBody>
      </p:sp>
      <p:sp>
        <p:nvSpPr>
          <p:cNvPr id="5" name="Date Placeholder 4"/>
          <p:cNvSpPr>
            <a:spLocks noGrp="1"/>
          </p:cNvSpPr>
          <p:nvPr>
            <p:ph type="dt" idx="11"/>
          </p:nvPr>
        </p:nvSpPr>
        <p:spPr/>
        <p:txBody>
          <a:bodyPr/>
          <a:lstStyle/>
          <a:p>
            <a:fld id="{B3374E3E-6597-8141-9865-4CB3C695095F}" type="datetime1">
              <a:rPr lang="en-GB" smtClean="0"/>
              <a:t>10/01/17</a:t>
            </a:fld>
            <a:endParaRPr lang="en-GB" dirty="0"/>
          </a:p>
        </p:txBody>
      </p:sp>
      <p:sp>
        <p:nvSpPr>
          <p:cNvPr id="6" name="Footer Placeholder 5"/>
          <p:cNvSpPr>
            <a:spLocks noGrp="1"/>
          </p:cNvSpPr>
          <p:nvPr>
            <p:ph type="ftr" sz="quarter" idx="12"/>
          </p:nvPr>
        </p:nvSpPr>
        <p:spPr/>
        <p:txBody>
          <a:bodyPr/>
          <a:lstStyle/>
          <a:p>
            <a:r>
              <a:rPr lang="en-GB" smtClean="0"/>
              <a:t>GBE LitEdit LoftZoneCPD A02BRM100117.pdf</a:t>
            </a:r>
            <a:endParaRPr lang="en-GB" dirty="0"/>
          </a:p>
        </p:txBody>
      </p:sp>
      <p:sp>
        <p:nvSpPr>
          <p:cNvPr id="7" name="Header Placeholder 6"/>
          <p:cNvSpPr>
            <a:spLocks noGrp="1"/>
          </p:cNvSpPr>
          <p:nvPr>
            <p:ph type="hdr" sz="quarter" idx="13"/>
          </p:nvPr>
        </p:nvSpPr>
        <p:spPr/>
        <p:txBody>
          <a:bodyPr/>
          <a:lstStyle/>
          <a:p>
            <a:r>
              <a:rPr lang="en-GB" smtClean="0"/>
              <a:t>LoftZone &amp; Green Building Encyclopaedia</a:t>
            </a:r>
            <a:endParaRPr lang="en-GB" dirty="0"/>
          </a:p>
        </p:txBody>
      </p:sp>
    </p:spTree>
    <p:extLst>
      <p:ext uri="{BB962C8B-B14F-4D97-AF65-F5344CB8AC3E}">
        <p14:creationId xmlns:p14="http://schemas.microsoft.com/office/powerpoint/2010/main" val="1757210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8</a:t>
            </a:fld>
            <a:endParaRPr lang="en-GB" dirty="0"/>
          </a:p>
        </p:txBody>
      </p:sp>
      <p:sp>
        <p:nvSpPr>
          <p:cNvPr id="5" name="Date Placeholder 4"/>
          <p:cNvSpPr>
            <a:spLocks noGrp="1"/>
          </p:cNvSpPr>
          <p:nvPr>
            <p:ph type="dt" idx="11"/>
          </p:nvPr>
        </p:nvSpPr>
        <p:spPr/>
        <p:txBody>
          <a:bodyPr/>
          <a:lstStyle/>
          <a:p>
            <a:fld id="{9C641377-20D6-9641-8510-1DFD6856AAAE}" type="datetime1">
              <a:rPr lang="en-GB" smtClean="0"/>
              <a:t>10/01/17</a:t>
            </a:fld>
            <a:endParaRPr lang="en-GB" dirty="0"/>
          </a:p>
        </p:txBody>
      </p:sp>
      <p:sp>
        <p:nvSpPr>
          <p:cNvPr id="6" name="Footer Placeholder 5"/>
          <p:cNvSpPr>
            <a:spLocks noGrp="1"/>
          </p:cNvSpPr>
          <p:nvPr>
            <p:ph type="ftr" sz="quarter" idx="12"/>
          </p:nvPr>
        </p:nvSpPr>
        <p:spPr/>
        <p:txBody>
          <a:bodyPr/>
          <a:lstStyle/>
          <a:p>
            <a:r>
              <a:rPr lang="en-GB" smtClean="0"/>
              <a:t>GBE LitEdit LoftZoneCPD A02BRM100117.pdf</a:t>
            </a:r>
            <a:endParaRPr lang="en-GB" dirty="0"/>
          </a:p>
        </p:txBody>
      </p:sp>
      <p:sp>
        <p:nvSpPr>
          <p:cNvPr id="7" name="Header Placeholder 6"/>
          <p:cNvSpPr>
            <a:spLocks noGrp="1"/>
          </p:cNvSpPr>
          <p:nvPr>
            <p:ph type="hdr" sz="quarter" idx="13"/>
          </p:nvPr>
        </p:nvSpPr>
        <p:spPr/>
        <p:txBody>
          <a:bodyPr/>
          <a:lstStyle/>
          <a:p>
            <a:r>
              <a:rPr lang="en-GB" smtClean="0"/>
              <a:t>LoftZone &amp; Green Building Encyclopaedia</a:t>
            </a:r>
            <a:endParaRPr lang="en-GB" dirty="0"/>
          </a:p>
        </p:txBody>
      </p:sp>
    </p:spTree>
    <p:extLst>
      <p:ext uri="{BB962C8B-B14F-4D97-AF65-F5344CB8AC3E}">
        <p14:creationId xmlns:p14="http://schemas.microsoft.com/office/powerpoint/2010/main" val="3068337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9</a:t>
            </a:fld>
            <a:endParaRPr lang="en-GB" dirty="0"/>
          </a:p>
        </p:txBody>
      </p:sp>
      <p:sp>
        <p:nvSpPr>
          <p:cNvPr id="5" name="Date Placeholder 4"/>
          <p:cNvSpPr>
            <a:spLocks noGrp="1"/>
          </p:cNvSpPr>
          <p:nvPr>
            <p:ph type="dt" idx="11"/>
          </p:nvPr>
        </p:nvSpPr>
        <p:spPr/>
        <p:txBody>
          <a:bodyPr/>
          <a:lstStyle/>
          <a:p>
            <a:fld id="{9C8F0F32-92AC-DB4F-B3C4-E46C3B94E67C}" type="datetime1">
              <a:rPr lang="en-GB" smtClean="0"/>
              <a:t>10/01/17</a:t>
            </a:fld>
            <a:endParaRPr lang="en-GB" dirty="0"/>
          </a:p>
        </p:txBody>
      </p:sp>
      <p:sp>
        <p:nvSpPr>
          <p:cNvPr id="6" name="Footer Placeholder 5"/>
          <p:cNvSpPr>
            <a:spLocks noGrp="1"/>
          </p:cNvSpPr>
          <p:nvPr>
            <p:ph type="ftr" sz="quarter" idx="12"/>
          </p:nvPr>
        </p:nvSpPr>
        <p:spPr/>
        <p:txBody>
          <a:bodyPr/>
          <a:lstStyle/>
          <a:p>
            <a:r>
              <a:rPr lang="en-GB" smtClean="0"/>
              <a:t>GBE LitEdit LoftZoneCPD A02BRM100117.pdf</a:t>
            </a:r>
            <a:endParaRPr lang="en-GB" dirty="0"/>
          </a:p>
        </p:txBody>
      </p:sp>
      <p:sp>
        <p:nvSpPr>
          <p:cNvPr id="7" name="Header Placeholder 6"/>
          <p:cNvSpPr>
            <a:spLocks noGrp="1"/>
          </p:cNvSpPr>
          <p:nvPr>
            <p:ph type="hdr" sz="quarter" idx="13"/>
          </p:nvPr>
        </p:nvSpPr>
        <p:spPr/>
        <p:txBody>
          <a:bodyPr/>
          <a:lstStyle/>
          <a:p>
            <a:r>
              <a:rPr lang="en-GB" smtClean="0"/>
              <a:t>LoftZone &amp; Green Building Encyclopaedia</a:t>
            </a:r>
            <a:endParaRPr lang="en-GB" dirty="0"/>
          </a:p>
        </p:txBody>
      </p:sp>
    </p:spTree>
    <p:extLst>
      <p:ext uri="{BB962C8B-B14F-4D97-AF65-F5344CB8AC3E}">
        <p14:creationId xmlns:p14="http://schemas.microsoft.com/office/powerpoint/2010/main" val="1774788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10</a:t>
            </a:fld>
            <a:endParaRPr lang="en-GB" dirty="0"/>
          </a:p>
        </p:txBody>
      </p:sp>
      <p:sp>
        <p:nvSpPr>
          <p:cNvPr id="5" name="Date Placeholder 4"/>
          <p:cNvSpPr>
            <a:spLocks noGrp="1"/>
          </p:cNvSpPr>
          <p:nvPr>
            <p:ph type="dt" idx="11"/>
          </p:nvPr>
        </p:nvSpPr>
        <p:spPr/>
        <p:txBody>
          <a:bodyPr/>
          <a:lstStyle/>
          <a:p>
            <a:fld id="{FB91B723-5341-7542-A175-26717E9CFDD9}" type="datetime1">
              <a:rPr lang="en-GB" smtClean="0"/>
              <a:t>10/01/17</a:t>
            </a:fld>
            <a:endParaRPr lang="en-GB" dirty="0"/>
          </a:p>
        </p:txBody>
      </p:sp>
      <p:sp>
        <p:nvSpPr>
          <p:cNvPr id="6" name="Footer Placeholder 5"/>
          <p:cNvSpPr>
            <a:spLocks noGrp="1"/>
          </p:cNvSpPr>
          <p:nvPr>
            <p:ph type="ftr" sz="quarter" idx="12"/>
          </p:nvPr>
        </p:nvSpPr>
        <p:spPr/>
        <p:txBody>
          <a:bodyPr/>
          <a:lstStyle/>
          <a:p>
            <a:r>
              <a:rPr lang="en-GB" smtClean="0"/>
              <a:t>GBE LitEdit LoftZoneCPD A02BRM100117.pdf</a:t>
            </a:r>
            <a:endParaRPr lang="en-GB" dirty="0"/>
          </a:p>
        </p:txBody>
      </p:sp>
      <p:sp>
        <p:nvSpPr>
          <p:cNvPr id="7" name="Header Placeholder 6"/>
          <p:cNvSpPr>
            <a:spLocks noGrp="1"/>
          </p:cNvSpPr>
          <p:nvPr>
            <p:ph type="hdr" sz="quarter" idx="13"/>
          </p:nvPr>
        </p:nvSpPr>
        <p:spPr/>
        <p:txBody>
          <a:bodyPr/>
          <a:lstStyle/>
          <a:p>
            <a:r>
              <a:rPr lang="en-GB" smtClean="0"/>
              <a:t>LoftZone &amp; Green Building Encyclopaedia</a:t>
            </a:r>
            <a:endParaRPr lang="en-GB" dirty="0"/>
          </a:p>
        </p:txBody>
      </p:sp>
    </p:spTree>
    <p:extLst>
      <p:ext uri="{BB962C8B-B14F-4D97-AF65-F5344CB8AC3E}">
        <p14:creationId xmlns:p14="http://schemas.microsoft.com/office/powerpoint/2010/main" val="2434361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7ABC42-B0F9-4F19-B3F7-7DED3373CC4A}" type="slidenum">
              <a:rPr lang="en-GB" smtClean="0"/>
              <a:pPr/>
              <a:t>11</a:t>
            </a:fld>
            <a:endParaRPr lang="en-GB" dirty="0"/>
          </a:p>
        </p:txBody>
      </p:sp>
      <p:sp>
        <p:nvSpPr>
          <p:cNvPr id="5" name="Date Placeholder 4"/>
          <p:cNvSpPr>
            <a:spLocks noGrp="1"/>
          </p:cNvSpPr>
          <p:nvPr>
            <p:ph type="dt" idx="11"/>
          </p:nvPr>
        </p:nvSpPr>
        <p:spPr/>
        <p:txBody>
          <a:bodyPr/>
          <a:lstStyle/>
          <a:p>
            <a:fld id="{3802AA53-6A15-CC47-9151-94F82027C3AB}" type="datetime1">
              <a:rPr lang="en-GB" smtClean="0"/>
              <a:t>10/01/17</a:t>
            </a:fld>
            <a:endParaRPr lang="en-GB" dirty="0"/>
          </a:p>
        </p:txBody>
      </p:sp>
      <p:sp>
        <p:nvSpPr>
          <p:cNvPr id="6" name="Footer Placeholder 5"/>
          <p:cNvSpPr>
            <a:spLocks noGrp="1"/>
          </p:cNvSpPr>
          <p:nvPr>
            <p:ph type="ftr" sz="quarter" idx="12"/>
          </p:nvPr>
        </p:nvSpPr>
        <p:spPr/>
        <p:txBody>
          <a:bodyPr/>
          <a:lstStyle/>
          <a:p>
            <a:r>
              <a:rPr lang="en-GB" smtClean="0"/>
              <a:t>GBE LitEdit LoftZoneCPD A02BRM100117.pdf</a:t>
            </a:r>
            <a:endParaRPr lang="en-GB" dirty="0"/>
          </a:p>
        </p:txBody>
      </p:sp>
      <p:sp>
        <p:nvSpPr>
          <p:cNvPr id="7" name="Header Placeholder 6"/>
          <p:cNvSpPr>
            <a:spLocks noGrp="1"/>
          </p:cNvSpPr>
          <p:nvPr>
            <p:ph type="hdr" sz="quarter" idx="13"/>
          </p:nvPr>
        </p:nvSpPr>
        <p:spPr/>
        <p:txBody>
          <a:bodyPr/>
          <a:lstStyle/>
          <a:p>
            <a:r>
              <a:rPr lang="en-GB" smtClean="0"/>
              <a:t>LoftZone &amp; Green Building Encyclopaedia</a:t>
            </a:r>
            <a:endParaRPr lang="en-GB" dirty="0"/>
          </a:p>
        </p:txBody>
      </p:sp>
    </p:spTree>
    <p:extLst>
      <p:ext uri="{BB962C8B-B14F-4D97-AF65-F5344CB8AC3E}">
        <p14:creationId xmlns:p14="http://schemas.microsoft.com/office/powerpoint/2010/main" val="3437267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C9329D0-4292-8C4A-ABB5-276EE3E092FB}" type="datetime1">
              <a:rPr lang="en-GB" smtClean="0"/>
              <a:t>10/01/17</a:t>
            </a:fld>
            <a:endParaRPr lang="en-GB" dirty="0"/>
          </a:p>
        </p:txBody>
      </p:sp>
      <p:sp>
        <p:nvSpPr>
          <p:cNvPr id="5" name="Footer Placeholder 4"/>
          <p:cNvSpPr>
            <a:spLocks noGrp="1"/>
          </p:cNvSpPr>
          <p:nvPr>
            <p:ph type="ftr" sz="quarter" idx="11"/>
          </p:nvPr>
        </p:nvSpPr>
        <p:spPr/>
        <p:txBody>
          <a:bodyPr/>
          <a:lstStyle/>
          <a:p>
            <a:r>
              <a:rPr lang="en-GB" smtClean="0"/>
              <a:t>GBE LitEditLoftZoneCPD A02BRM100117.pptx</a:t>
            </a:r>
            <a:endParaRPr lang="en-GB" dirty="0"/>
          </a:p>
        </p:txBody>
      </p:sp>
      <p:sp>
        <p:nvSpPr>
          <p:cNvPr id="6" name="Slide Number Placeholder 5"/>
          <p:cNvSpPr>
            <a:spLocks noGrp="1"/>
          </p:cNvSpPr>
          <p:nvPr>
            <p:ph type="sldNum" sz="quarter" idx="12"/>
          </p:nvPr>
        </p:nvSpPr>
        <p:spPr/>
        <p:txBody>
          <a:bodyPr/>
          <a:lstStyle/>
          <a:p>
            <a:fld id="{5C3DC54D-097A-473F-95AD-09E2E87EDBCD}"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7270E9-546F-7A44-A4EA-F2FB679DBB8C}" type="datetime1">
              <a:rPr lang="en-GB" smtClean="0"/>
              <a:t>10/01/17</a:t>
            </a:fld>
            <a:endParaRPr lang="en-GB" dirty="0"/>
          </a:p>
        </p:txBody>
      </p:sp>
      <p:sp>
        <p:nvSpPr>
          <p:cNvPr id="5" name="Footer Placeholder 4"/>
          <p:cNvSpPr>
            <a:spLocks noGrp="1"/>
          </p:cNvSpPr>
          <p:nvPr>
            <p:ph type="ftr" sz="quarter" idx="11"/>
          </p:nvPr>
        </p:nvSpPr>
        <p:spPr/>
        <p:txBody>
          <a:bodyPr/>
          <a:lstStyle/>
          <a:p>
            <a:r>
              <a:rPr lang="en-GB" smtClean="0"/>
              <a:t>GBE LitEditLoftZoneCPD A02BRM100117.pptx</a:t>
            </a:r>
            <a:endParaRPr lang="en-GB" dirty="0"/>
          </a:p>
        </p:txBody>
      </p:sp>
      <p:sp>
        <p:nvSpPr>
          <p:cNvPr id="6" name="Slide Number Placeholder 5"/>
          <p:cNvSpPr>
            <a:spLocks noGrp="1"/>
          </p:cNvSpPr>
          <p:nvPr>
            <p:ph type="sldNum" sz="quarter" idx="12"/>
          </p:nvPr>
        </p:nvSpPr>
        <p:spPr/>
        <p:txBody>
          <a:bodyPr/>
          <a:lstStyle/>
          <a:p>
            <a:fld id="{5C3DC54D-097A-473F-95AD-09E2E87EDBCD}"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52736"/>
            <a:ext cx="2057400" cy="507342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052736"/>
            <a:ext cx="6019800" cy="50734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247C93-7C82-014C-9EB6-754F1DF0ECCB}" type="datetime1">
              <a:rPr lang="en-GB" smtClean="0"/>
              <a:t>10/01/17</a:t>
            </a:fld>
            <a:endParaRPr lang="en-GB" dirty="0"/>
          </a:p>
        </p:txBody>
      </p:sp>
      <p:sp>
        <p:nvSpPr>
          <p:cNvPr id="5" name="Footer Placeholder 4"/>
          <p:cNvSpPr>
            <a:spLocks noGrp="1"/>
          </p:cNvSpPr>
          <p:nvPr>
            <p:ph type="ftr" sz="quarter" idx="11"/>
          </p:nvPr>
        </p:nvSpPr>
        <p:spPr/>
        <p:txBody>
          <a:bodyPr/>
          <a:lstStyle/>
          <a:p>
            <a:r>
              <a:rPr lang="en-GB" smtClean="0"/>
              <a:t>GBE LitEditLoftZoneCPD A02BRM100117.pptx</a:t>
            </a:r>
            <a:endParaRPr lang="en-GB" dirty="0"/>
          </a:p>
        </p:txBody>
      </p:sp>
      <p:sp>
        <p:nvSpPr>
          <p:cNvPr id="6" name="Slide Number Placeholder 5"/>
          <p:cNvSpPr>
            <a:spLocks noGrp="1"/>
          </p:cNvSpPr>
          <p:nvPr>
            <p:ph type="sldNum" sz="quarter" idx="12"/>
          </p:nvPr>
        </p:nvSpPr>
        <p:spPr/>
        <p:txBody>
          <a:bodyPr/>
          <a:lstStyle/>
          <a:p>
            <a:fld id="{5C3DC54D-097A-473F-95AD-09E2E87EDBCD}"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C18172-625D-684E-AAF5-55F8939118B2}" type="datetime1">
              <a:rPr lang="en-GB" smtClean="0"/>
              <a:t>10/01/17</a:t>
            </a:fld>
            <a:endParaRPr lang="en-GB" dirty="0"/>
          </a:p>
        </p:txBody>
      </p:sp>
      <p:sp>
        <p:nvSpPr>
          <p:cNvPr id="5" name="Footer Placeholder 4"/>
          <p:cNvSpPr>
            <a:spLocks noGrp="1"/>
          </p:cNvSpPr>
          <p:nvPr>
            <p:ph type="ftr" sz="quarter" idx="11"/>
          </p:nvPr>
        </p:nvSpPr>
        <p:spPr/>
        <p:txBody>
          <a:bodyPr/>
          <a:lstStyle/>
          <a:p>
            <a:r>
              <a:rPr lang="en-GB" smtClean="0"/>
              <a:t>GBE LitEditLoftZoneCPD A02BRM100117.pptx</a:t>
            </a:r>
            <a:endParaRPr lang="en-GB" dirty="0"/>
          </a:p>
        </p:txBody>
      </p:sp>
      <p:sp>
        <p:nvSpPr>
          <p:cNvPr id="6" name="Slide Number Placeholder 5"/>
          <p:cNvSpPr>
            <a:spLocks noGrp="1"/>
          </p:cNvSpPr>
          <p:nvPr>
            <p:ph type="sldNum" sz="quarter" idx="12"/>
          </p:nvPr>
        </p:nvSpPr>
        <p:spPr/>
        <p:txBody>
          <a:bodyPr/>
          <a:lstStyle/>
          <a:p>
            <a:fld id="{5C3DC54D-097A-473F-95AD-09E2E87EDBCD}"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DB84A2-31D1-394D-BFA9-CD092EF4A237}" type="datetime1">
              <a:rPr lang="en-GB" smtClean="0"/>
              <a:t>10/01/17</a:t>
            </a:fld>
            <a:endParaRPr lang="en-GB" dirty="0"/>
          </a:p>
        </p:txBody>
      </p:sp>
      <p:sp>
        <p:nvSpPr>
          <p:cNvPr id="5" name="Footer Placeholder 4"/>
          <p:cNvSpPr>
            <a:spLocks noGrp="1"/>
          </p:cNvSpPr>
          <p:nvPr>
            <p:ph type="ftr" sz="quarter" idx="11"/>
          </p:nvPr>
        </p:nvSpPr>
        <p:spPr/>
        <p:txBody>
          <a:bodyPr/>
          <a:lstStyle/>
          <a:p>
            <a:r>
              <a:rPr lang="en-GB" smtClean="0"/>
              <a:t>GBE LitEditLoftZoneCPD A02BRM100117.pptx</a:t>
            </a:r>
            <a:endParaRPr lang="en-GB" dirty="0"/>
          </a:p>
        </p:txBody>
      </p:sp>
      <p:sp>
        <p:nvSpPr>
          <p:cNvPr id="6" name="Slide Number Placeholder 5"/>
          <p:cNvSpPr>
            <a:spLocks noGrp="1"/>
          </p:cNvSpPr>
          <p:nvPr>
            <p:ph type="sldNum" sz="quarter" idx="12"/>
          </p:nvPr>
        </p:nvSpPr>
        <p:spPr/>
        <p:txBody>
          <a:bodyPr/>
          <a:lstStyle/>
          <a:p>
            <a:fld id="{5C3DC54D-097A-473F-95AD-09E2E87EDBCD}"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060848"/>
            <a:ext cx="4038600" cy="4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060848"/>
            <a:ext cx="4038600" cy="4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90658A5C-1776-DD48-895E-62FB47DC98B1}" type="datetime1">
              <a:rPr lang="en-GB" smtClean="0"/>
              <a:t>10/01/17</a:t>
            </a:fld>
            <a:endParaRPr lang="en-GB" dirty="0"/>
          </a:p>
        </p:txBody>
      </p:sp>
      <p:sp>
        <p:nvSpPr>
          <p:cNvPr id="6" name="Footer Placeholder 5"/>
          <p:cNvSpPr>
            <a:spLocks noGrp="1"/>
          </p:cNvSpPr>
          <p:nvPr>
            <p:ph type="ftr" sz="quarter" idx="11"/>
          </p:nvPr>
        </p:nvSpPr>
        <p:spPr/>
        <p:txBody>
          <a:bodyPr/>
          <a:lstStyle/>
          <a:p>
            <a:r>
              <a:rPr lang="en-GB" smtClean="0"/>
              <a:t>GBE LitEditLoftZoneCPD A02BRM100117.pptx</a:t>
            </a:r>
            <a:endParaRPr lang="en-GB" dirty="0"/>
          </a:p>
        </p:txBody>
      </p:sp>
      <p:sp>
        <p:nvSpPr>
          <p:cNvPr id="7" name="Slide Number Placeholder 6"/>
          <p:cNvSpPr>
            <a:spLocks noGrp="1"/>
          </p:cNvSpPr>
          <p:nvPr>
            <p:ph type="sldNum" sz="quarter" idx="12"/>
          </p:nvPr>
        </p:nvSpPr>
        <p:spPr/>
        <p:txBody>
          <a:bodyPr/>
          <a:lstStyle/>
          <a:p>
            <a:fld id="{5C3DC54D-097A-473F-95AD-09E2E87EDBCD}"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92514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636912"/>
            <a:ext cx="4040188" cy="38164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6" y="192514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636912"/>
            <a:ext cx="4041775" cy="38164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fld id="{9A20D931-0CE0-A249-8B4C-FFE51D230FBA}" type="datetime1">
              <a:rPr lang="en-GB" smtClean="0"/>
              <a:t>10/01/17</a:t>
            </a:fld>
            <a:endParaRPr lang="en-GB" dirty="0"/>
          </a:p>
        </p:txBody>
      </p:sp>
      <p:sp>
        <p:nvSpPr>
          <p:cNvPr id="8" name="Footer Placeholder 7"/>
          <p:cNvSpPr>
            <a:spLocks noGrp="1"/>
          </p:cNvSpPr>
          <p:nvPr>
            <p:ph type="ftr" sz="quarter" idx="11"/>
          </p:nvPr>
        </p:nvSpPr>
        <p:spPr/>
        <p:txBody>
          <a:bodyPr/>
          <a:lstStyle/>
          <a:p>
            <a:r>
              <a:rPr lang="en-GB" smtClean="0"/>
              <a:t>GBE LitEditLoftZoneCPD A02BRM100117.pptx</a:t>
            </a:r>
            <a:endParaRPr lang="en-GB" dirty="0"/>
          </a:p>
        </p:txBody>
      </p:sp>
      <p:sp>
        <p:nvSpPr>
          <p:cNvPr id="9" name="Slide Number Placeholder 8"/>
          <p:cNvSpPr>
            <a:spLocks noGrp="1"/>
          </p:cNvSpPr>
          <p:nvPr>
            <p:ph type="sldNum" sz="quarter" idx="12"/>
          </p:nvPr>
        </p:nvSpPr>
        <p:spPr/>
        <p:txBody>
          <a:bodyPr/>
          <a:lstStyle/>
          <a:p>
            <a:fld id="{5C3DC54D-097A-473F-95AD-09E2E87EDBCD}"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D979E84-16EA-C24E-95E5-D1ADB0C3B01C}" type="datetime1">
              <a:rPr lang="en-GB" smtClean="0"/>
              <a:t>10/01/17</a:t>
            </a:fld>
            <a:endParaRPr lang="en-GB" dirty="0"/>
          </a:p>
        </p:txBody>
      </p:sp>
      <p:sp>
        <p:nvSpPr>
          <p:cNvPr id="4" name="Footer Placeholder 3"/>
          <p:cNvSpPr>
            <a:spLocks noGrp="1"/>
          </p:cNvSpPr>
          <p:nvPr>
            <p:ph type="ftr" sz="quarter" idx="11"/>
          </p:nvPr>
        </p:nvSpPr>
        <p:spPr/>
        <p:txBody>
          <a:bodyPr/>
          <a:lstStyle/>
          <a:p>
            <a:r>
              <a:rPr lang="en-GB" smtClean="0"/>
              <a:t>GBE LitEditLoftZoneCPD A02BRM100117.pptx</a:t>
            </a:r>
            <a:endParaRPr lang="en-GB" dirty="0"/>
          </a:p>
        </p:txBody>
      </p:sp>
      <p:sp>
        <p:nvSpPr>
          <p:cNvPr id="5" name="Slide Number Placeholder 4"/>
          <p:cNvSpPr>
            <a:spLocks noGrp="1"/>
          </p:cNvSpPr>
          <p:nvPr>
            <p:ph type="sldNum" sz="quarter" idx="12"/>
          </p:nvPr>
        </p:nvSpPr>
        <p:spPr/>
        <p:txBody>
          <a:bodyPr/>
          <a:lstStyle/>
          <a:p>
            <a:fld id="{5C3DC54D-097A-473F-95AD-09E2E87EDBCD}"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37B064-4A7D-8349-9832-BDBFC3988409}" type="datetime1">
              <a:rPr lang="en-GB" smtClean="0"/>
              <a:t>10/01/17</a:t>
            </a:fld>
            <a:endParaRPr lang="en-GB" dirty="0"/>
          </a:p>
        </p:txBody>
      </p:sp>
      <p:sp>
        <p:nvSpPr>
          <p:cNvPr id="3" name="Footer Placeholder 2"/>
          <p:cNvSpPr>
            <a:spLocks noGrp="1"/>
          </p:cNvSpPr>
          <p:nvPr>
            <p:ph type="ftr" sz="quarter" idx="11"/>
          </p:nvPr>
        </p:nvSpPr>
        <p:spPr/>
        <p:txBody>
          <a:bodyPr/>
          <a:lstStyle/>
          <a:p>
            <a:r>
              <a:rPr lang="en-GB" smtClean="0"/>
              <a:t>GBE LitEditLoftZoneCPD A02BRM100117.pptx</a:t>
            </a:r>
            <a:endParaRPr lang="en-GB" dirty="0"/>
          </a:p>
        </p:txBody>
      </p:sp>
      <p:sp>
        <p:nvSpPr>
          <p:cNvPr id="4" name="Slide Number Placeholder 3"/>
          <p:cNvSpPr>
            <a:spLocks noGrp="1"/>
          </p:cNvSpPr>
          <p:nvPr>
            <p:ph type="sldNum" sz="quarter" idx="12"/>
          </p:nvPr>
        </p:nvSpPr>
        <p:spPr/>
        <p:txBody>
          <a:bodyPr/>
          <a:lstStyle/>
          <a:p>
            <a:fld id="{5C3DC54D-097A-473F-95AD-09E2E87EDBCD}"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980727"/>
            <a:ext cx="3008313" cy="935385"/>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980728"/>
            <a:ext cx="5111751" cy="54726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2067234"/>
            <a:ext cx="3008313" cy="438610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DD8190-4459-E545-AD40-7C6C2387CCA5}" type="datetime1">
              <a:rPr lang="en-GB" smtClean="0"/>
              <a:t>10/01/17</a:t>
            </a:fld>
            <a:endParaRPr lang="en-GB" dirty="0"/>
          </a:p>
        </p:txBody>
      </p:sp>
      <p:sp>
        <p:nvSpPr>
          <p:cNvPr id="6" name="Footer Placeholder 5"/>
          <p:cNvSpPr>
            <a:spLocks noGrp="1"/>
          </p:cNvSpPr>
          <p:nvPr>
            <p:ph type="ftr" sz="quarter" idx="11"/>
          </p:nvPr>
        </p:nvSpPr>
        <p:spPr/>
        <p:txBody>
          <a:bodyPr/>
          <a:lstStyle/>
          <a:p>
            <a:r>
              <a:rPr lang="en-GB" smtClean="0"/>
              <a:t>GBE LitEditLoftZoneCPD A02BRM100117.pptx</a:t>
            </a:r>
            <a:endParaRPr lang="en-GB" dirty="0"/>
          </a:p>
        </p:txBody>
      </p:sp>
      <p:sp>
        <p:nvSpPr>
          <p:cNvPr id="7" name="Slide Number Placeholder 6"/>
          <p:cNvSpPr>
            <a:spLocks noGrp="1"/>
          </p:cNvSpPr>
          <p:nvPr>
            <p:ph type="sldNum" sz="quarter" idx="12"/>
          </p:nvPr>
        </p:nvSpPr>
        <p:spPr/>
        <p:txBody>
          <a:bodyPr/>
          <a:lstStyle/>
          <a:p>
            <a:fld id="{5C3DC54D-097A-473F-95AD-09E2E87EDBCD}"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81736"/>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1052736"/>
            <a:ext cx="5486400" cy="39559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64847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FEBD10-169F-5844-962B-E26A8E7C211A}" type="datetime1">
              <a:rPr lang="en-GB" smtClean="0"/>
              <a:t>10/01/17</a:t>
            </a:fld>
            <a:endParaRPr lang="en-GB" dirty="0"/>
          </a:p>
        </p:txBody>
      </p:sp>
      <p:sp>
        <p:nvSpPr>
          <p:cNvPr id="6" name="Footer Placeholder 5"/>
          <p:cNvSpPr>
            <a:spLocks noGrp="1"/>
          </p:cNvSpPr>
          <p:nvPr>
            <p:ph type="ftr" sz="quarter" idx="11"/>
          </p:nvPr>
        </p:nvSpPr>
        <p:spPr/>
        <p:txBody>
          <a:bodyPr/>
          <a:lstStyle/>
          <a:p>
            <a:r>
              <a:rPr lang="en-GB" smtClean="0"/>
              <a:t>GBE LitEditLoftZoneCPD A02BRM100117.pptx</a:t>
            </a:r>
            <a:endParaRPr lang="en-GB" dirty="0"/>
          </a:p>
        </p:txBody>
      </p:sp>
      <p:sp>
        <p:nvSpPr>
          <p:cNvPr id="7" name="Slide Number Placeholder 6"/>
          <p:cNvSpPr>
            <a:spLocks noGrp="1"/>
          </p:cNvSpPr>
          <p:nvPr>
            <p:ph type="sldNum" sz="quarter" idx="12"/>
          </p:nvPr>
        </p:nvSpPr>
        <p:spPr/>
        <p:txBody>
          <a:bodyPr/>
          <a:lstStyle/>
          <a:p>
            <a:fld id="{5C3DC54D-097A-473F-95AD-09E2E87EDBCD}"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tif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52736"/>
            <a:ext cx="8229600" cy="79208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988840"/>
            <a:ext cx="8686800" cy="446449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35496" y="652025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611E0B-0134-C84C-89EF-94F4419A2793}" type="datetime1">
              <a:rPr lang="en-GB" smtClean="0"/>
              <a:t>10/01/17</a:t>
            </a:fld>
            <a:endParaRPr lang="en-GB" dirty="0"/>
          </a:p>
        </p:txBody>
      </p:sp>
      <p:sp>
        <p:nvSpPr>
          <p:cNvPr id="5" name="Footer Placeholder 4"/>
          <p:cNvSpPr>
            <a:spLocks noGrp="1"/>
          </p:cNvSpPr>
          <p:nvPr>
            <p:ph type="ftr" sz="quarter" idx="3"/>
          </p:nvPr>
        </p:nvSpPr>
        <p:spPr>
          <a:xfrm>
            <a:off x="3124200" y="6520259"/>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GBE LitEditLoftZoneCPD A02BRM100117.pptx</a:t>
            </a:r>
            <a:endParaRPr lang="en-GB" dirty="0"/>
          </a:p>
        </p:txBody>
      </p:sp>
      <p:sp>
        <p:nvSpPr>
          <p:cNvPr id="6" name="Slide Number Placeholder 5"/>
          <p:cNvSpPr>
            <a:spLocks noGrp="1"/>
          </p:cNvSpPr>
          <p:nvPr>
            <p:ph type="sldNum" sz="quarter" idx="4"/>
          </p:nvPr>
        </p:nvSpPr>
        <p:spPr>
          <a:xfrm>
            <a:off x="6974904" y="652025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3DC54D-097A-473F-95AD-09E2E87EDBCD}" type="slidenum">
              <a:rPr lang="en-GB" smtClean="0"/>
              <a:pPr/>
              <a:t>‹#›</a:t>
            </a:fld>
            <a:endParaRPr lang="en-GB" dirty="0"/>
          </a:p>
        </p:txBody>
      </p:sp>
      <p:pic>
        <p:nvPicPr>
          <p:cNvPr id="8" name="Picture 2"/>
          <p:cNvPicPr>
            <a:picLocks noChangeAspect="1" noChangeArrowheads="1"/>
          </p:cNvPicPr>
          <p:nvPr/>
        </p:nvPicPr>
        <p:blipFill>
          <a:blip r:embed="rId13" cstate="print"/>
          <a:srcRect/>
          <a:stretch>
            <a:fillRect/>
          </a:stretch>
        </p:blipFill>
        <p:spPr bwMode="auto">
          <a:xfrm>
            <a:off x="175374" y="-171942"/>
            <a:ext cx="3964578" cy="1296686"/>
          </a:xfrm>
          <a:prstGeom prst="rect">
            <a:avLst/>
          </a:prstGeom>
          <a:noFill/>
          <a:ln w="9525">
            <a:noFill/>
            <a:miter lim="800000"/>
            <a:headEnd/>
            <a:tailEnd/>
          </a:ln>
        </p:spPr>
      </p:pic>
      <p:pic>
        <p:nvPicPr>
          <p:cNvPr id="9" name="Picture 3"/>
          <p:cNvPicPr>
            <a:picLocks noChangeAspect="1" noChangeArrowheads="1"/>
          </p:cNvPicPr>
          <p:nvPr/>
        </p:nvPicPr>
        <p:blipFill>
          <a:blip r:embed="rId14" cstate="print"/>
          <a:srcRect/>
          <a:stretch>
            <a:fillRect/>
          </a:stretch>
        </p:blipFill>
        <p:spPr bwMode="auto">
          <a:xfrm>
            <a:off x="7668344" y="51454"/>
            <a:ext cx="1091085" cy="902967"/>
          </a:xfrm>
          <a:prstGeom prst="rect">
            <a:avLst/>
          </a:prstGeom>
          <a:noFill/>
          <a:ln w="9525">
            <a:noFill/>
            <a:miter lim="800000"/>
            <a:headEnd/>
            <a:tailEnd/>
          </a:ln>
        </p:spPr>
      </p:pic>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156177" y="227922"/>
            <a:ext cx="1224135" cy="71602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hyperlink" Target="https://www.gov.uk/government/uploads/system/uploads/attachment_data/file/345141/uk_housing_fact_file_2013.pdf" TargetMode="External"/><Relationship Id="rId5" Type="http://schemas.openxmlformats.org/officeDocument/2006/relationships/hyperlink" Target="https://www.ofgem.gov.uk/ofgem-publications/83100/energycompaniesobligation-measures-pdf" TargetMode="External"/><Relationship Id="rId6" Type="http://schemas.openxmlformats.org/officeDocument/2006/relationships/hyperlink" Target="http://www.publications.parliament.uk/pa/cm200405/cmselect/cmenvaud/135/13507.htm%23a23"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3.tiff"/><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hyperlink" Target="http://greenbuildingencyclopaedia.uk/wp-content/uploads/2017/01/GBE-Calculator-LoftZoneStoreFloorUValue-A05BRM100117.xlsx" TargetMode="External"/><Relationship Id="rId4" Type="http://schemas.openxmlformats.org/officeDocument/2006/relationships/image" Target="../media/image27.png"/><Relationship Id="rId1" Type="http://schemas.openxmlformats.org/officeDocument/2006/relationships/slideLayout" Target="../slideLayouts/slideLayout5.xml"/><Relationship Id="rId2" Type="http://schemas.openxmlformats.org/officeDocument/2006/relationships/hyperlink" Target="http://greenbuildingencyclopaedia.uk/encyclopaedia/files/calculators/loft-insulation-u-value-raised-deck-support-psi-value-calculator/"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6"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www.aecb.net/carbonlite/carbonlite-programme/" TargetMode="External"/><Relationship Id="rId4" Type="http://schemas.openxmlformats.org/officeDocument/2006/relationships/hyperlink" Target="http://www.passiv.de/downloads/03_certification_criteria_enerphit_en.pdf" TargetMode="External"/><Relationship Id="rId5" Type="http://schemas.openxmlformats.org/officeDocument/2006/relationships/hyperlink" Target="http://www.aecb.net/carbonlite/carbonlite-programme/carbonlite-retrofit-training-course/"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greenbuildingencyclopaedia.uk/encyclopaedia/code/defects/gbe-loft-insulation-defect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476672"/>
            <a:ext cx="6156176" cy="1064030"/>
          </a:xfrm>
          <a:prstGeom prst="rect">
            <a:avLst/>
          </a:prstGeom>
        </p:spPr>
      </p:pic>
      <p:sp>
        <p:nvSpPr>
          <p:cNvPr id="3" name="Subtitle 2"/>
          <p:cNvSpPr>
            <a:spLocks noGrp="1"/>
          </p:cNvSpPr>
          <p:nvPr>
            <p:ph type="subTitle" idx="1"/>
          </p:nvPr>
        </p:nvSpPr>
        <p:spPr>
          <a:xfrm>
            <a:off x="0" y="5373216"/>
            <a:ext cx="9144000" cy="1368152"/>
          </a:xfrm>
        </p:spPr>
        <p:txBody>
          <a:bodyPr>
            <a:normAutofit/>
          </a:bodyPr>
          <a:lstStyle/>
          <a:p>
            <a:pPr rtl="0" eaLnBrk="1" latinLnBrk="0" hangingPunct="1"/>
            <a:r>
              <a:rPr lang="en-GB" sz="2800" b="0" kern="1200" dirty="0" smtClean="0">
                <a:solidFill>
                  <a:schemeClr val="tx1">
                    <a:tint val="75000"/>
                  </a:schemeClr>
                </a:solidFill>
                <a:effectLst/>
                <a:latin typeface="Arial"/>
                <a:ea typeface="+mn-ea"/>
                <a:cs typeface="Arial"/>
              </a:rPr>
              <a:t>One hour CPD Seminar for architecture </a:t>
            </a:r>
          </a:p>
          <a:p>
            <a:pPr rtl="0" eaLnBrk="1" latinLnBrk="0" hangingPunct="1"/>
            <a:r>
              <a:rPr lang="en-GB" sz="2800" b="0" kern="1200" dirty="0" smtClean="0">
                <a:solidFill>
                  <a:schemeClr val="tx1">
                    <a:tint val="75000"/>
                  </a:schemeClr>
                </a:solidFill>
                <a:effectLst/>
                <a:latin typeface="Arial"/>
                <a:ea typeface="+mn-ea"/>
                <a:cs typeface="Arial"/>
              </a:rPr>
              <a:t>and construction professionals</a:t>
            </a:r>
            <a:endParaRPr lang="en-GB" sz="2800" b="0" dirty="0" smtClean="0">
              <a:effectLst/>
              <a:latin typeface="Arial"/>
              <a:cs typeface="Arial"/>
            </a:endParaRPr>
          </a:p>
        </p:txBody>
      </p:sp>
      <p:sp>
        <p:nvSpPr>
          <p:cNvPr id="4" name="Title 3"/>
          <p:cNvSpPr>
            <a:spLocks noGrp="1"/>
          </p:cNvSpPr>
          <p:nvPr>
            <p:ph type="ctrTitle"/>
          </p:nvPr>
        </p:nvSpPr>
        <p:spPr>
          <a:xfrm>
            <a:off x="36512" y="2751063"/>
            <a:ext cx="9144000" cy="1470025"/>
          </a:xfrm>
        </p:spPr>
        <p:txBody>
          <a:bodyPr>
            <a:noAutofit/>
          </a:bodyPr>
          <a:lstStyle/>
          <a:p>
            <a:r>
              <a:rPr lang="en-GB" sz="4800" b="0" kern="1200" dirty="0" smtClean="0">
                <a:effectLst/>
                <a:latin typeface="Arial"/>
                <a:ea typeface="+mn-ea"/>
                <a:cs typeface="Arial"/>
              </a:rPr>
              <a:t>Loft insulation isn’t working in 80% of UK houses</a:t>
            </a:r>
            <a:br>
              <a:rPr lang="en-GB" sz="4800" b="0" kern="1200" dirty="0" smtClean="0">
                <a:effectLst/>
                <a:latin typeface="Arial"/>
                <a:ea typeface="+mn-ea"/>
                <a:cs typeface="Arial"/>
              </a:rPr>
            </a:br>
            <a:r>
              <a:rPr lang="en-GB" sz="4800" dirty="0" smtClean="0">
                <a:latin typeface="Arial"/>
                <a:ea typeface="+mn-ea"/>
                <a:cs typeface="Arial"/>
              </a:rPr>
              <a:t>W</a:t>
            </a:r>
            <a:r>
              <a:rPr lang="en-GB" sz="4800" b="0" kern="1200" dirty="0" smtClean="0">
                <a:effectLst/>
                <a:latin typeface="Arial"/>
                <a:ea typeface="+mn-ea"/>
                <a:cs typeface="Arial"/>
              </a:rPr>
              <a:t>hat can </a:t>
            </a:r>
            <a:r>
              <a:rPr lang="en-GB" sz="4800" dirty="0" smtClean="0">
                <a:latin typeface="Arial"/>
                <a:ea typeface="+mn-ea"/>
                <a:cs typeface="Arial"/>
              </a:rPr>
              <a:t>we do </a:t>
            </a:r>
            <a:r>
              <a:rPr lang="en-GB" sz="4800" b="0" kern="1200" dirty="0" smtClean="0">
                <a:effectLst/>
                <a:latin typeface="Arial"/>
                <a:ea typeface="+mn-ea"/>
                <a:cs typeface="Arial"/>
              </a:rPr>
              <a:t>about it?</a:t>
            </a:r>
            <a:endParaRPr lang="en-US" sz="4800" b="0" dirty="0">
              <a:latin typeface="Arial"/>
              <a:cs typeface="Arial"/>
            </a:endParaRPr>
          </a:p>
        </p:txBody>
      </p:sp>
    </p:spTree>
    <p:extLst>
      <p:ext uri="{BB962C8B-B14F-4D97-AF65-F5344CB8AC3E}">
        <p14:creationId xmlns:p14="http://schemas.microsoft.com/office/powerpoint/2010/main" val="87926886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5056" y="2132856"/>
            <a:ext cx="8425415" cy="4248466"/>
          </a:xfrm>
        </p:spPr>
        <p:txBody>
          <a:bodyPr>
            <a:normAutofit/>
          </a:bodyPr>
          <a:lstStyle/>
          <a:p>
            <a:pPr lvl="0"/>
            <a:r>
              <a:rPr lang="en-GB" sz="2400" dirty="0" smtClean="0"/>
              <a:t>Unfortunately no, the performance is spoiled by: </a:t>
            </a:r>
          </a:p>
          <a:p>
            <a:pPr lvl="1"/>
            <a:r>
              <a:rPr lang="en-GB" sz="2400" dirty="0"/>
              <a:t>S</a:t>
            </a:r>
            <a:r>
              <a:rPr lang="en-GB" sz="2400" dirty="0" smtClean="0"/>
              <a:t>ignificant ‘In-Use Factors’ </a:t>
            </a:r>
          </a:p>
          <a:p>
            <a:pPr lvl="1"/>
            <a:r>
              <a:rPr lang="en-GB" sz="2400" dirty="0" smtClean="0"/>
              <a:t>This means that loft thermal conductivity insulation does not work as well as it was meant to</a:t>
            </a:r>
          </a:p>
          <a:p>
            <a:pPr lvl="0"/>
            <a:r>
              <a:rPr lang="en-GB" sz="2400" dirty="0" smtClean="0"/>
              <a:t>Assuming that the insulation has been fitted correctly:</a:t>
            </a:r>
          </a:p>
          <a:p>
            <a:pPr lvl="1"/>
            <a:r>
              <a:rPr lang="en-GB" sz="2000" dirty="0"/>
              <a:t>W</a:t>
            </a:r>
            <a:r>
              <a:rPr lang="en-GB" sz="2000" dirty="0" smtClean="0"/>
              <a:t>ithout gaps and </a:t>
            </a:r>
          </a:p>
          <a:p>
            <a:pPr lvl="1"/>
            <a:r>
              <a:rPr lang="en-GB" sz="2000" dirty="0" smtClean="0"/>
              <a:t>Permitting cross-ventilation at eaves</a:t>
            </a:r>
          </a:p>
          <a:p>
            <a:pPr lvl="0"/>
            <a:r>
              <a:rPr lang="en-GB" sz="2400" dirty="0"/>
              <a:t>T</a:t>
            </a:r>
            <a:r>
              <a:rPr lang="en-GB" sz="2400" dirty="0" smtClean="0"/>
              <a:t>hen ‘In-Use Factors’ come into play</a:t>
            </a:r>
            <a:r>
              <a:rPr lang="is-IS" sz="2400" dirty="0" smtClean="0"/>
              <a:t>…</a:t>
            </a:r>
            <a:endParaRPr lang="en-GB" sz="2400" dirty="0" smtClean="0"/>
          </a:p>
        </p:txBody>
      </p:sp>
      <p:sp>
        <p:nvSpPr>
          <p:cNvPr id="2" name="Title 1"/>
          <p:cNvSpPr>
            <a:spLocks noGrp="1"/>
          </p:cNvSpPr>
          <p:nvPr>
            <p:ph type="title"/>
          </p:nvPr>
        </p:nvSpPr>
        <p:spPr>
          <a:xfrm>
            <a:off x="0" y="1052736"/>
            <a:ext cx="9144000" cy="792088"/>
          </a:xfrm>
        </p:spPr>
        <p:txBody>
          <a:bodyPr>
            <a:normAutofit fontScale="90000"/>
          </a:bodyPr>
          <a:lstStyle/>
          <a:p>
            <a:r>
              <a:rPr lang="en-GB" sz="3800" b="1" dirty="0" smtClean="0"/>
              <a:t> So, once a loft is properly insulated, </a:t>
            </a:r>
            <a:br>
              <a:rPr lang="en-GB" sz="3800" b="1" dirty="0" smtClean="0"/>
            </a:br>
            <a:r>
              <a:rPr lang="en-GB" sz="3800" b="1" dirty="0" smtClean="0"/>
              <a:t>is everything okay? </a:t>
            </a:r>
            <a:endParaRPr lang="en-US" dirty="0"/>
          </a:p>
        </p:txBody>
      </p:sp>
    </p:spTree>
    <p:extLst>
      <p:ext uri="{BB962C8B-B14F-4D97-AF65-F5344CB8AC3E}">
        <p14:creationId xmlns:p14="http://schemas.microsoft.com/office/powerpoint/2010/main" val="647916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5056" y="2060848"/>
            <a:ext cx="8425415" cy="4320474"/>
          </a:xfrm>
        </p:spPr>
        <p:txBody>
          <a:bodyPr>
            <a:normAutofit fontScale="92500" lnSpcReduction="20000"/>
          </a:bodyPr>
          <a:lstStyle/>
          <a:p>
            <a:r>
              <a:rPr lang="en-GB" sz="2400" dirty="0"/>
              <a:t>Compression of the loft insulation </a:t>
            </a:r>
            <a:endParaRPr lang="en-GB" sz="2400" dirty="0" smtClean="0"/>
          </a:p>
          <a:p>
            <a:pPr lvl="1"/>
            <a:r>
              <a:rPr lang="en-GB" sz="2000" dirty="0" smtClean="0"/>
              <a:t>e.g</a:t>
            </a:r>
            <a:r>
              <a:rPr lang="en-GB" sz="2000" dirty="0"/>
              <a:t>. by </a:t>
            </a:r>
            <a:r>
              <a:rPr lang="en-GB" sz="2000" dirty="0" smtClean="0"/>
              <a:t>storage of belongings directly on insulation or on deck boarding</a:t>
            </a:r>
            <a:endParaRPr lang="en-GB" sz="2000" dirty="0"/>
          </a:p>
          <a:p>
            <a:r>
              <a:rPr lang="en-GB" sz="2400" dirty="0"/>
              <a:t>Safe access </a:t>
            </a:r>
            <a:r>
              <a:rPr lang="en-GB" sz="2400" dirty="0" smtClean="0"/>
              <a:t>deck boarding installed </a:t>
            </a:r>
            <a:r>
              <a:rPr lang="en-GB" sz="2400" dirty="0"/>
              <a:t>in the loft, </a:t>
            </a:r>
            <a:endParaRPr lang="en-GB" sz="2400" dirty="0" smtClean="0"/>
          </a:p>
          <a:p>
            <a:pPr lvl="1"/>
            <a:r>
              <a:rPr lang="en-GB" sz="2000" dirty="0"/>
              <a:t>B</a:t>
            </a:r>
            <a:r>
              <a:rPr lang="en-GB" sz="2000" dirty="0" smtClean="0"/>
              <a:t>earing on the ceiling joists </a:t>
            </a:r>
          </a:p>
          <a:p>
            <a:pPr lvl="1"/>
            <a:r>
              <a:rPr lang="en-GB" sz="2000" dirty="0"/>
              <a:t>U</a:t>
            </a:r>
            <a:r>
              <a:rPr lang="en-GB" sz="2000" dirty="0" smtClean="0"/>
              <a:t>sually well below </a:t>
            </a:r>
            <a:r>
              <a:rPr lang="en-GB" sz="2000" dirty="0"/>
              <a:t>the required </a:t>
            </a:r>
            <a:r>
              <a:rPr lang="en-GB" sz="2000" dirty="0" smtClean="0"/>
              <a:t>thickness </a:t>
            </a:r>
            <a:r>
              <a:rPr lang="en-GB" sz="2000" dirty="0"/>
              <a:t>of </a:t>
            </a:r>
            <a:r>
              <a:rPr lang="en-GB" sz="2000" dirty="0" smtClean="0"/>
              <a:t>insulation</a:t>
            </a:r>
          </a:p>
          <a:p>
            <a:pPr lvl="1"/>
            <a:r>
              <a:rPr lang="en-GB" sz="2000" dirty="0" smtClean="0"/>
              <a:t>Compressing the insulation above and between the joists </a:t>
            </a:r>
            <a:endParaRPr lang="en-GB" sz="2000" dirty="0"/>
          </a:p>
          <a:p>
            <a:r>
              <a:rPr lang="en-GB" sz="2400" dirty="0" smtClean="0"/>
              <a:t>Householder or </a:t>
            </a:r>
            <a:r>
              <a:rPr lang="en-GB" sz="2400" dirty="0"/>
              <a:t>maintenance </a:t>
            </a:r>
            <a:r>
              <a:rPr lang="en-GB" sz="2400" dirty="0" smtClean="0"/>
              <a:t>contractor </a:t>
            </a:r>
            <a:r>
              <a:rPr lang="en-GB" sz="2400" dirty="0"/>
              <a:t>action, </a:t>
            </a:r>
            <a:endParaRPr lang="en-GB" sz="2400" dirty="0" smtClean="0"/>
          </a:p>
          <a:p>
            <a:pPr lvl="1"/>
            <a:r>
              <a:rPr lang="en-GB" sz="2000" dirty="0" smtClean="0"/>
              <a:t>e.g. </a:t>
            </a:r>
            <a:r>
              <a:rPr lang="en-GB" sz="2000" dirty="0"/>
              <a:t>moving the insulation away to create safe access pathways and then not </a:t>
            </a:r>
            <a:r>
              <a:rPr lang="en-GB" sz="2000" dirty="0" smtClean="0"/>
              <a:t>being able to replace it properly</a:t>
            </a:r>
            <a:r>
              <a:rPr lang="en-GB" sz="2000" dirty="0" smtClean="0">
                <a:solidFill>
                  <a:srgbClr val="000000"/>
                </a:solidFill>
              </a:rPr>
              <a:t>, or at all</a:t>
            </a:r>
          </a:p>
          <a:p>
            <a:pPr lvl="0"/>
            <a:r>
              <a:rPr lang="en-GB" sz="2400" dirty="0" smtClean="0"/>
              <a:t>After </a:t>
            </a:r>
            <a:r>
              <a:rPr lang="en-GB" sz="2400" dirty="0"/>
              <a:t>becoming </a:t>
            </a:r>
            <a:r>
              <a:rPr lang="en-GB" sz="2400" dirty="0" smtClean="0"/>
              <a:t>moist from </a:t>
            </a:r>
            <a:r>
              <a:rPr lang="en-GB" sz="2400" dirty="0"/>
              <a:t>condensation build up in the </a:t>
            </a:r>
            <a:r>
              <a:rPr lang="en-GB" sz="2400" dirty="0" smtClean="0"/>
              <a:t>loft:</a:t>
            </a:r>
          </a:p>
          <a:p>
            <a:pPr lvl="1"/>
            <a:r>
              <a:rPr lang="en-GB" sz="2000" dirty="0" smtClean="0"/>
              <a:t>Insulation deterioration</a:t>
            </a:r>
          </a:p>
          <a:p>
            <a:pPr lvl="1"/>
            <a:r>
              <a:rPr lang="en-GB" sz="2000" dirty="0" smtClean="0"/>
              <a:t>Performance drop off</a:t>
            </a:r>
          </a:p>
          <a:p>
            <a:r>
              <a:rPr lang="en-GB" sz="2400" dirty="0" smtClean="0">
                <a:solidFill>
                  <a:srgbClr val="000000"/>
                </a:solidFill>
              </a:rPr>
              <a:t>Thermal </a:t>
            </a:r>
            <a:r>
              <a:rPr lang="en-GB" sz="2400" dirty="0"/>
              <a:t>bridging through </a:t>
            </a:r>
            <a:r>
              <a:rPr lang="en-GB" sz="2400" dirty="0" smtClean="0"/>
              <a:t>the ceiling joists</a:t>
            </a:r>
            <a:endParaRPr lang="en-GB" sz="2400" dirty="0"/>
          </a:p>
        </p:txBody>
      </p:sp>
      <p:sp>
        <p:nvSpPr>
          <p:cNvPr id="2" name="Title 1"/>
          <p:cNvSpPr>
            <a:spLocks noGrp="1"/>
          </p:cNvSpPr>
          <p:nvPr>
            <p:ph type="title"/>
          </p:nvPr>
        </p:nvSpPr>
        <p:spPr/>
        <p:txBody>
          <a:bodyPr/>
          <a:lstStyle/>
          <a:p>
            <a:r>
              <a:rPr lang="en-GB" sz="3800" b="1" dirty="0" smtClean="0"/>
              <a:t>Some common In-Use Factors:</a:t>
            </a:r>
            <a:endParaRPr lang="en-US" dirty="0"/>
          </a:p>
        </p:txBody>
      </p:sp>
    </p:spTree>
    <p:extLst>
      <p:ext uri="{BB962C8B-B14F-4D97-AF65-F5344CB8AC3E}">
        <p14:creationId xmlns:p14="http://schemas.microsoft.com/office/powerpoint/2010/main" val="1921940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5057" y="1987550"/>
            <a:ext cx="8137384" cy="4393771"/>
          </a:xfrm>
        </p:spPr>
        <p:txBody>
          <a:bodyPr>
            <a:normAutofit/>
          </a:bodyPr>
          <a:lstStyle/>
          <a:p>
            <a:pPr marL="342900" lvl="0" indent="-342900"/>
            <a:r>
              <a:rPr lang="en-GB" sz="2400" dirty="0" smtClean="0"/>
              <a:t>Vermin attack</a:t>
            </a:r>
          </a:p>
          <a:p>
            <a:pPr marL="342900" lvl="0" indent="-342900"/>
            <a:r>
              <a:rPr lang="en-GB" sz="2400" dirty="0"/>
              <a:t>W</a:t>
            </a:r>
            <a:r>
              <a:rPr lang="en-GB" sz="2400" dirty="0" smtClean="0"/>
              <a:t>ildlife inhabitation displacing or tunnelling through insulation </a:t>
            </a:r>
          </a:p>
          <a:p>
            <a:pPr lvl="0"/>
            <a:r>
              <a:rPr lang="en-GB" sz="2400" dirty="0" smtClean="0"/>
              <a:t>Wind scour or wind washing at the eaves and along the top of the insulation, drawing heat out of the insulation surface</a:t>
            </a:r>
          </a:p>
          <a:p>
            <a:pPr lvl="0"/>
            <a:r>
              <a:rPr lang="en-GB" sz="2400" dirty="0" smtClean="0"/>
              <a:t>Accumulation of dust and debris, especially after roofing work</a:t>
            </a:r>
          </a:p>
          <a:p>
            <a:pPr lvl="0"/>
            <a:r>
              <a:rPr lang="en-GB" sz="2400" dirty="0" smtClean="0"/>
              <a:t>Water ingress through old or leaky roof coverings</a:t>
            </a:r>
          </a:p>
        </p:txBody>
      </p:sp>
      <p:sp>
        <p:nvSpPr>
          <p:cNvPr id="2" name="Title 1"/>
          <p:cNvSpPr>
            <a:spLocks noGrp="1"/>
          </p:cNvSpPr>
          <p:nvPr>
            <p:ph type="title"/>
          </p:nvPr>
        </p:nvSpPr>
        <p:spPr/>
        <p:txBody>
          <a:bodyPr/>
          <a:lstStyle/>
          <a:p>
            <a:r>
              <a:rPr lang="en-GB" sz="3800" b="1" dirty="0" smtClean="0"/>
              <a:t>Some less-common In-Use Factors:</a:t>
            </a:r>
            <a:endParaRPr lang="en-US" dirty="0"/>
          </a:p>
        </p:txBody>
      </p:sp>
    </p:spTree>
    <p:extLst>
      <p:ext uri="{BB962C8B-B14F-4D97-AF65-F5344CB8AC3E}">
        <p14:creationId xmlns:p14="http://schemas.microsoft.com/office/powerpoint/2010/main" val="2999877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5056" y="2276878"/>
            <a:ext cx="8425415" cy="4392482"/>
          </a:xfrm>
        </p:spPr>
        <p:txBody>
          <a:bodyPr>
            <a:normAutofit/>
          </a:bodyPr>
          <a:lstStyle/>
          <a:p>
            <a:pPr marL="342900" lvl="0" indent="-342900"/>
            <a:r>
              <a:rPr lang="en-GB" sz="2400" dirty="0" smtClean="0"/>
              <a:t>Tests undertaken by the National Physical Laboratory showed: </a:t>
            </a:r>
          </a:p>
          <a:p>
            <a:pPr lvl="1" indent="-342900"/>
            <a:r>
              <a:rPr lang="en-GB" sz="2000" dirty="0"/>
              <a:t>C</a:t>
            </a:r>
            <a:r>
              <a:rPr lang="en-GB" sz="2000" dirty="0" smtClean="0"/>
              <a:t>ompressing mineral fibre loft insulation:</a:t>
            </a:r>
          </a:p>
          <a:p>
            <a:pPr lvl="1" indent="-342900"/>
            <a:r>
              <a:rPr lang="en-GB" sz="2000" dirty="0" smtClean="0"/>
              <a:t>Affects the U value</a:t>
            </a:r>
          </a:p>
          <a:p>
            <a:pPr lvl="1" indent="-342900"/>
            <a:r>
              <a:rPr lang="en-GB" sz="2000" dirty="0" smtClean="0"/>
              <a:t>It is very significant</a:t>
            </a:r>
          </a:p>
          <a:p>
            <a:pPr lvl="1" indent="-342900"/>
            <a:r>
              <a:rPr lang="en-GB" sz="2000" dirty="0" smtClean="0"/>
              <a:t>Much greater than previously thought</a:t>
            </a:r>
          </a:p>
          <a:p>
            <a:r>
              <a:rPr lang="en-GB" sz="2400" dirty="0" smtClean="0"/>
              <a:t>Compressing from 270mm to 100mm (4” ceiling joist height)</a:t>
            </a:r>
          </a:p>
          <a:p>
            <a:pPr lvl="1" indent="-342900"/>
            <a:r>
              <a:rPr lang="en-GB" sz="2000" dirty="0" smtClean="0"/>
              <a:t>U-</a:t>
            </a:r>
            <a:r>
              <a:rPr lang="en-GB" sz="2000" dirty="0"/>
              <a:t>value and heat </a:t>
            </a:r>
            <a:r>
              <a:rPr lang="en-GB" sz="2000" dirty="0" smtClean="0"/>
              <a:t>loss increases </a:t>
            </a:r>
            <a:r>
              <a:rPr lang="en-GB" sz="2000" dirty="0"/>
              <a:t>by </a:t>
            </a:r>
            <a:r>
              <a:rPr lang="en-GB" sz="2000" dirty="0" smtClean="0"/>
              <a:t>&lt;</a:t>
            </a:r>
            <a:r>
              <a:rPr lang="en-GB" sz="2000" dirty="0" smtClean="0">
                <a:solidFill>
                  <a:srgbClr val="000000"/>
                </a:solidFill>
              </a:rPr>
              <a:t>200</a:t>
            </a:r>
            <a:r>
              <a:rPr lang="en-GB" sz="2000" dirty="0">
                <a:solidFill>
                  <a:srgbClr val="000000"/>
                </a:solidFill>
              </a:rPr>
              <a:t>%</a:t>
            </a:r>
            <a:r>
              <a:rPr lang="en-GB" sz="2000" dirty="0"/>
              <a:t> </a:t>
            </a:r>
            <a:endParaRPr lang="en-GB" sz="2000" dirty="0" smtClean="0"/>
          </a:p>
          <a:p>
            <a:pPr lvl="0"/>
            <a:r>
              <a:rPr lang="en-GB" sz="2400" dirty="0" smtClean="0"/>
              <a:t>Compression from 270mm to 75mm (3” ceiling joist height) </a:t>
            </a:r>
          </a:p>
          <a:p>
            <a:pPr lvl="1"/>
            <a:r>
              <a:rPr lang="en-GB" sz="2000" dirty="0" smtClean="0"/>
              <a:t>U-value </a:t>
            </a:r>
            <a:r>
              <a:rPr lang="en-GB" sz="2000" dirty="0"/>
              <a:t>and </a:t>
            </a:r>
            <a:r>
              <a:rPr lang="en-GB" sz="2000" dirty="0" smtClean="0"/>
              <a:t>heat loss increases by </a:t>
            </a:r>
            <a:r>
              <a:rPr lang="en-GB" sz="2000" dirty="0" smtClean="0">
                <a:solidFill>
                  <a:srgbClr val="000000"/>
                </a:solidFill>
              </a:rPr>
              <a:t>&lt;240%</a:t>
            </a:r>
          </a:p>
        </p:txBody>
      </p:sp>
      <p:sp>
        <p:nvSpPr>
          <p:cNvPr id="2" name="Title 1"/>
          <p:cNvSpPr>
            <a:spLocks noGrp="1"/>
          </p:cNvSpPr>
          <p:nvPr>
            <p:ph type="title"/>
          </p:nvPr>
        </p:nvSpPr>
        <p:spPr>
          <a:xfrm>
            <a:off x="0" y="1196752"/>
            <a:ext cx="9144000" cy="792088"/>
          </a:xfrm>
        </p:spPr>
        <p:txBody>
          <a:bodyPr>
            <a:normAutofit fontScale="90000"/>
          </a:bodyPr>
          <a:lstStyle/>
          <a:p>
            <a:r>
              <a:rPr lang="en-GB" sz="3800" b="1" dirty="0" smtClean="0"/>
              <a:t>The biggest ‘In-Use Factor’ is </a:t>
            </a:r>
            <a:br>
              <a:rPr lang="en-GB" sz="3800" b="1" dirty="0" smtClean="0"/>
            </a:br>
            <a:r>
              <a:rPr lang="en-GB" sz="3800" b="1" dirty="0" smtClean="0"/>
              <a:t>loft insulation compression</a:t>
            </a:r>
            <a:endParaRPr lang="en-US" dirty="0"/>
          </a:p>
        </p:txBody>
      </p:sp>
    </p:spTree>
    <p:extLst>
      <p:ext uri="{BB962C8B-B14F-4D97-AF65-F5344CB8AC3E}">
        <p14:creationId xmlns:p14="http://schemas.microsoft.com/office/powerpoint/2010/main" val="2842730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LoftZone diagram"/>
          <p:cNvPicPr>
            <a:picLocks noChangeAspect="1" noChangeArrowheads="1"/>
          </p:cNvPicPr>
          <p:nvPr/>
        </p:nvPicPr>
        <p:blipFill rotWithShape="1">
          <a:blip r:embed="rId3" cstate="print"/>
          <a:srcRect t="24665"/>
          <a:stretch/>
        </p:blipFill>
        <p:spPr bwMode="auto">
          <a:xfrm>
            <a:off x="1020198" y="3247320"/>
            <a:ext cx="6624736" cy="2540763"/>
          </a:xfrm>
          <a:prstGeom prst="rect">
            <a:avLst/>
          </a:prstGeom>
          <a:noFill/>
        </p:spPr>
      </p:pic>
      <p:sp>
        <p:nvSpPr>
          <p:cNvPr id="19462" name="AutoShape 6" descr="data:image/jpeg;base64,/9j/4AAQSkZJRgABAQAAAQABAAD/2wCEAAkGBwgHBgkIBwgKCgkLDRYPDQwMDRsUFRAWIB0iIiAdHx8kKDQsJCYxJx8fLT0tMTU3Ojo6Iys/RD84QzQ5OjcBCgoKDQwNGg8PGjclHyU3Nzc3Nzc3Nzc3Nzc3Nzc3Nzc3Nzc3Nzc3Nzc3Nzc3Nzc3Nzc3Nzc3Nzc3Nzc3Nzc3N//AABEIAHkBAQMBIgACEQEDEQH/xAAcAAACAgMBAQAAAAAAAAAAAAAABgEHBAUIAgP/xABOEAABAwMBAwUKCAkLBQAAAAABAgMEAAURBhIhMQcTQVFhFCIyNnF0gZGy0RYXNVJVc7HBFTRCU5KToaLhIyUzRFRicpTC0vAkY2SC8f/EABoBAAIDAQEAAAAAAAAAAAAAAAAEAgMFAQb/xAAqEQACAgIBAgUEAwEBAAAAAAAAAQIDBBESEyEFMTIzUUFCYXEUI4FSIv/aAAwDAQACEQMRAD8AvGoqagnFABipqM0ZoAmioqaACioJxRmgCaKjNGaAJoqM0ZoAmiozRmgCaKjNTQAUVGaM0ATRUZozQBNFFFABRUZozQBNFRmjNAE0VGaM0ATRUZozQBNFRmgb6AJooooAilrlCcuEbTMibapbkd+Lh0lGO+Tnvgcjq3+imatNrIZ0lecj+ovewanD1IhZ6GUkdb6n+mZH6KfdWRb9fajiTWn3rg5KaScrYcCQFjqyBupWorddFbWtGCrrE97OlbFeIl8tzU6CvabWN4PFB6Qe0Vsa570Xqh/TNy5wbbkN3AkMpPEfOH94ftq/IE1i4RGpUR1LrDqdpC08CKx8ih1S/BsY96tj+T3IQXGnEIWpClJIC08UnHEVQs7V2qYc1+K5eX9plxTZ71O8g46qv+uc9apCdXXcAf1pdXYKjKTUkU5zlGKaZ9xrXVS1BDd3kKWo4SNlO8+qr8tzLrEFhqQ+p95CAHHVcVqxvNc32QbV7toPTLa9sV0wOFdz4xi0oojgSlJNtiByrTrvaGYU613B6O0pZaeQgAgnGQd48o9VVx8NtT/TMj1J91WdywgHSWcbxJRj9tUlV+FCM6u6KcyUo29mb/4a6m+mpP7vuoTrbUyVBQvMkkdYSfurH0xp+VqS4LhQ3WW3ENF0l3OMAgdA7a3F85O75Z4i5eY8tlsZc5gnaSOvBG8eSr5fx4y4tLZTHryjyW9GXaeVG9xXEi4pYnM9PeBtfrG79lWrp3UEDUUISre5tAHZcbUMKbV1EVzhnqpp5N7u7atVREbR5iWsMOp6DnwT+lj11Rk4sHFyitMux8uakoy7lwa1E4aamvWqSuPLZRzqFowSQneRv6xmqW+G+pui8yMf4U+6r9uKQq3yUkZBaUD6jXMKeAqvAUZJqSLM6UotNMYTrjVGN14kE9ACU7/2VfVoZkMW2M1NfU/JS2A64rGVK6eFc4WdAcvFvbPBUpoH9MV00mo58YxaUUTwZSlttk0YoFTWeaBFVpytX262ibbUWyc7GS404pYbx3xBGOjtqy6qTlu+UbT9S79qaYxEnckxbLbVTaFL4a6m+mpP7vuo+GupvpqT+77q08SM9NlsxIqNt51YShPafu/jTXzNgtLDEhTAuBS+kNKS4QXyMFRxwIz2Y3gcc1qzVUPtMqMrJfcfWyXjVNybW8q/Sm2UK2TjZKidw4Y61JHp6MGvd5u2qbdHElu/SnGtoJUFbIUnPDo/5kejZyZMG3NLfkOrtq5JSsx3XFOrVhOzkpR07s9WcEnIAAFwpe3DRJ7tdiOqIjIcU0obIUndtDeQN3VuByDxV2t749v0M6etcu/7FH4aam+mpP7vuo+GmpvpqV+77q2yhYbwua+uCqC4HsSNtw7TI3DaxuHHOd3HjxpUuEJ63y1xZGNtHBSeCgd4UOwjf6aagqpduPcXk7I9+RZHJZqC8XW/yI9yuD0lpMYrCV43HaG/hVqiqX5GfGaV5ofaFXQKy8yKjc0kaeHJyqTbJooopYaIrUav8VLz5i97Brb1qNYeKl48xe9g1KHqRCz0M5wHAV6Q2tza5tBVspKlYHADia89A8lNvJc2h3WLDbiQpC2XQpJGQRs16CyfCLl8Hn6485KPyKfDjTjye6wXp+Z3JNWTbH1DPTzKvnDs6/XWPr/SitOXELjAqt0hRLKvzZ+YT9nWPJSrUHwvr/ZYudM/0dRtOIcbQttQUhQykjgRXO+t/G68edK+6mvky1n3C43Zbo5/0qziM6o/0ZP5B7D0dVKmtTnV9486V91KYtTqucWNZN0baVJGFYvlu2+dte2K6XFc0WL5ctvnbXtiulxVfiHqiWeH+mQkcsHigfOW/vqkau7lg8UD5y399UjTGB7X+i+d7o+cjPjTJ8yV7aKuZ3m+bXzuNjHfbXDHTmuetHajVpi6OTkxBJ22S0UFzYxkg5zg9VbnUvKRcb3BXCjxG4LLo2XCl0rWpPVnAx6qqyMayy7aXYtx8mFdOn5iU5sc4stf0e0djyZ3Vn6eQpy/2xKPCMtkDy7YrX8TTryVWRdy1GicpJ7mgd+SRuLhGEj7/QKcukoVtsTri52JIumd+IyPqlfZXL6eArqCd+IyPqlfZXL6fBFJ+HfcOeIfaZ9i+XLb54z7YrpkcK5msfy5bfO2fbFdMio+IeqJPw/0yCpqKKzjRCqj5bvlG0/Uu/amrcqpOW75RtP1LvtJpnD95CuZ7LFPRbTrl5SpoNkhPN4cTtA7ZCP9XqzW/muRGbi5N5ltTNojjZCDlK314xjrOd5JOcnPRv0mhXmmrwC66hsZbV36wkHZcSo7z2A+qtzf4CoVtmMzpbQ2X2E8622paVJSkgDB7Uns3VoWvduhCtf1bPTskvWZlKrza5Ty2XJDrEhgc7tK4BKiO93YxvB3ClO4SFxdQTnmioKEt07lYPhnp6D20yS9TW+XHSxITEUG43c7biYq0up3DeFZ3b87u3spSubyJNxlPtFWw6+taCdxwVEjI9NSpg03tELZLtpjpHeiu3GHcH22y3cGlRZJOAnawCFEf4fUQK02umXm7mwqRzW0WebAbG7vT15OfC45rbWKHIftcFlpbbS3FpKFuA7I2kqTk438D+2tfygLbM6K22824W0KCthQVjeB0cPBO6q62urpE5r+p7NpyM+M8nzQ+0KuiqX5GfGeT5ofaFXRSeb7zHsL2UTRUVNKDYVp9YeKl48xe9g1t61GsfFO8+YvewalD1IhZ6Gc4dApv5KPHWN9U57NKHQKb+Sjx1jfVOezW7ke3L9GHR7sf2XReLVEvFsegTW9pl1ODjik9BHaK581JY5en7o5AmDJHfNuYwHUdCh/zjXSVLmttMM6ltSmThEtoFUd3qV1HsPTWViZHSlp+RqZVHVjteaOfDvr066484px5alrUclSjkmvpLivw5TsaU0pp9pWytBG8GvjW2tPuYz2uxnWL5ctvnbXtiulxXNFi+XbZ5217YrpcVleIeqJp+H+mQkcsHigfOW/vqkau7lh8UD5y399UjTGB7X+i+d7p9Y0aTKWURI7z6wNopZbUsgdeBWYzYrw+oJZtFxWT/4rn243U18jPjTJ8yV7aKuquZGZKqfFIlj4kbYcmykrByZXeetK7oRAj53gkKdI7BwHp9VW9ZbTDssBuFAaDbKPWo9JJ6TWfRWdbkTt9RoVY8KvI+E78RkD/tK+w1y8OA8ldQz/AMSkfVK+yuXhwFO+Hfd/gn4j5x/0zrH8uW3zxn2xXTIrmO1Ooj3WE+6cNtSG1rOOACgT9lXcOUjSv0gv/Luf7aM+EpSWkcwbIRT5Mb6KUfjI0t9IL/y7n+2vKeUfT7slmNDdkSHXnEoSlLCgMk44nFIdGz4Y/wBev/pDhVR8t3yjaPqXftTVuVUfLd8o2n6l37U1bh+8irM9liLp8Rze4IlFPNc6PD8Ha/Iz2bWznsp3uFsemtXCCHCcoS2gOYC0uo7/AGlY4bZLh9fZVcVYmlpC73DlL5r+du5xHSsvJSHynBSsA/lIOyT0dPE4rRyU4vmjNx2pJwZXzrbjJ2Xm1NqyRhQxvG4isq02126SuabUG2kjaefV4DKOlSj93Saf4a03EOd3NLjOiQYzj6GUux3nR/dUDv3dXpO6vM+Uzb4JdYS7OQ062kbLSWYzS1AFBISBncoHp47sHfXHktrikSVC9R7LBC4yAhbUJSw2tkgBakqTsISAfygnvyOvHScUk6rS0m+yQhQU4NnnlDGC7jv+HbnO/jmnPUTrtjt8STJZSu8MBaUlDqSG1LJBeKRvAOBsjhuAI3Cq1OSckkk7yT00YybbmGQ0koj9yM+M8nzQ+0KukVS3Iz4zSfND7Qq6KRzfeY/heyiaKKKUGyK0OvH0x9HXhazjairbHlUNkftNb6tXqKxxtQwO4ZrjyWCoKUGlY2scM1KDSkmyE03FpHNuOqmnkyfRH1rBKz4YW2PKUmrD+KvT/wA+Z+t/hX1i8mdjiSWpMd2ah1pYWhQdG4j0Vp2ZlUoOK+pmV4dsZKTHUcaDQBjpqayjWK+5TtH/AIUjKu1uazPYT/KJTxeQP9Q6PV1VTRrqQpBpPuPJtYJ856WtMhpbyttSGl4SCeJAxuzT+Nl9OPGQhk4nUlyiUvZTs3q3KPASmif0xXTA4UkI5LbA2tK0OTApJCgedG4j0U8JGBiq8u6FrTiTxKZ1JqQgcsslLem2GCRtOyU4HkBNUxg10NqbSUDUjzLlwdkgMpIQhteykZ4nhx4Vpfiq098+Z+t/hV2Nk11Q4spycay2zkhI5IpAY1gELOOfiuIHlylX2JNXiOFJ1t5OLLbZzE2K9MS+yvaQedHH1U4gUtlWRsnyiM4tcq4cZBU0UUuMmFeHUx7XLdcOEIZWonqGK5kTwFdLagtSb3anrc5IdYbfwFraxtFOckb+vhSb8UlnP9em+tPup7EvhUnyEcuidrXEpyj0VcnxSWb+2zfWn3UfFJZv7bN9afdTf86oT/g2lN1v9Bx+6dZWlvGQHts/+oKvuqxfiks/9tm+tPurb6a0FatPTu7Y633pASUoU6oYQDxwBULcytwaXmTrwrVJN+Q11UfLd8oWn6l37U1blL2p9IW7Uz0d24LfSphKko5pWNxx7qz8exV2KTNDIrdlbijnqtxp++u2dbqdkuMPDCglWytB+ehX5KqtL4qbD+em/rB7qPiqsP56b+sHurRlmUyWmZ8cO6L2hF07e23pAs7YDMNwhcbugBzD4JVtK4ZKs9mMJ7c+9RXlEJX4HcS3IZWNueGkBrbUQNnhkBQAB3bs7sAbqePiqsGc89M/WD3UHkqsJJJemkneTzo3/sqnrUctlnQv46Kuv1/curLEZCVojsgDLqwtx0jgVqwM434HAVpaur4qrD+em/rB7qPiqsP56b+sHuq6OZTFaRXLDuk9sUuRnxmk+aH2hV0ilnTeibZpycuXBckKcW3zZDi8jGQfupnrPybI2WOUR/GrlXXxkRRU0VQMEUUVX/Kyyt9myNNOqacdnBsOJJ73I7KnCPOSiQsnwi5FgVNVJqW8vXDT0e23QBu7wLk01ITnHOJwrCx1hQxTdqrUs+wpK2LfFcjNtBfOPzA0pZ+ahOCSRU3TJa/JWr4vY2Z30Zqub7qO8uXrTi7QxlmbHLyYy3wgPKKQdlRwcbOR5c1tVSWE8ojDb0IpmG2bSpAfJSE7W9IRjHHO+uOqSR3rxbHKiq9HKDK7mN0TZCbEJHM918/3/HG1sY4ems266xuDN6l2u02VM1UeOmRzipOwCggHONntxR0Z70d68NbHWvDq0toKlrSlI4lRwBSqzqiXL0zBu8G3MFcgkOJkSw02zjIJKyN+8bt3TSxqq/fCfk3lynIqGXGpiGlIS5zichQ3g43jfRGmTen86OSvilv8bLTByMjgaKx1AKhEEd6WuHoqj9OKbXFthtSp6r/3aAooKyjmc/ldGMUV1c03vyCy3g0teZeyXEKWpAUkqTxSDvFe6qoXWdZNX6vlW21olpSWnH1KeDYbSEceBJJ3+qmYawUPg++7B2IN4QBzxc3suEZCSMeo0SpkgjfF+Y30GkWdr1yMzdJLdtSuLElpiMvc+Ql1Z8Inve9CezOax9RXkTdNQZl3trLubg2GhFnFTZwQUr2gN4znd2UdGXYHdD6FhVFKFx1TPN9lWqw2gXByIgLkrW/zQSSMhI3HJo1Rqm4WNoOi1xS0lpK1F+cG1KUeKEJwSoio9OXY71Y6bGwuIStKFKAUrwQTvNe6r8Sm7hyg6dnob2BJtRdAPEBQzg+us3la3aMkKGQUut4IOMHNS6X/AKjH5OdZcZS+BzoJwK1YfdiWBt6JH7odRGQUMhYTtHA3ZPDy0ovapdvMDUNqmQ4rbjFvW5tRpIfbUCOGcDeKjGty8iUrFHzLAbcS4kKQoLSeCknINe6rbRmpJdug6ettwtiWoUtkNRpSHwoqI+cnG7PlrOna4mpfublssolW+1ulqTIVI2CSD32ynG/FTdMk9EVfDWx6opLnazlfhGBDs1q7uVOiCS2VPhvAJ4EY6MUaj1hOsczZetkXuUOpQCZwDywcd8lvHAdp6Kj0pdvydd0VsdKKQJ15vqeUVuDCYS9FMQLSwp7ZSpJIy4d3EHIx2V9JmupqVXGTb7IJNstzxafkmRsKJB74pTjeB5a70Z9tHOvDuPdFJt21jKZm22LZ7V3e5cIvdDO0+G93Ud1Zz+onIeqI9onRUtMymC4xJDmQpSfCRjHH09VR6ciXViMlFaLSV7d1DBenKiJjxy8pEchZVzqAcbfAYzW9qLTT0ycZKS2gooorh0KX9VaedvqraWpKGRDkpfO0gnax0UwUV2MnF7RyUVJaYqav0WxqGXEmtPJjS2FDaXs5DiAc4Pv8tY2pNEv3e7PTmZzLaX4ncy0vMc4UDjlBz3p/jTpU1NWyWu/kQdUHva8xKn6MnLasLkC6NsTLSyWkuqY2kqBAGcZ47q2XwcdOqWLy5LC0twu5VIKO+X/eJpjoo6kmHSgV98X0xMf8FJvOLF3Rz3c/M/yg352drqzW7Rpl1GorjdESUBuXCEZDRQcowAMk538DTNRQ7Zs4qYL6CKrQ0kWGzwG57CnrY+p1JeY22nc58JOejO7fXj4AyBpabZPwi0e6JfdAc5kgJ3g4xnsp8qa71ph0YfB8S2ox+byNrY2c9GcVptG2BenLKLc7IS+UurWFpTs+Fvxit9RUOT1onxTexUVpJ4y9SP8Adjf88tpQkc2f5LCdnfv31pdUwnIelLZpOMyqdcVhDbbiUEJa2T/SE/k//asWoIzUlbJMg6YtdhaVpl6NpuNabRJZZLWOcMhgOIf3d9tDtJzWqRyfuN6fRbW56Asz+7FnmsIB3d6lOdw3ddPdFCtkvqDpg/oKFx0pcU3yTdbDdxAcmJSmShbIcBwMZT1HdWPf9DybpPfkouLQ7oiJjul9jbUnZ6UHPe5PGneihWzT2Dpg+2hVgaUeiXezzjMQtNugiIU82QV4GM8d1Z+sLErUVkXbUyEsba0qKyna4HNbuiudSXJS+CXTjxcfkTzpe8yrLPtlzvoebfYDTJbYCObwenrBwB5M1jW3QsmO5OckT42ZcDuQpYjbCUdAIGeoekk080V1WyRF0wYkWnQ8yPLtn4TuyZUO1Z7jZQzsHPRtHfmvE7Q89T9zatl5Ea3XRwuyWVM7ago+Fsntp6orvWmHQh8CxG0mId/t1wjSAI0GF3KllScqI378+nqrU3nQEm4T7i+3cWENzHkPZcj7TiFJxuCs+D2eSn2iuK2ae9g6YNaFO56XnSNSRLzAuaYzjccR3QWdoqRnJ2eomsCZoSeVXCLbrz3Pa7i6XZDCmQpQKjvCTT3RQrZoHTBi18Fubvtonxn0oj22KYyWSnJUMY41puUFo6guFu0/DjOLkc8HXZYQQmMjp77hkjo8lP1RihWNST+AdSa0fC3w2oENmJGQEMsoCEJ6gKyagbqKrLdaJoqKKACiipoAKKKKACiiigAooooAiipooAKKKKAIoqaKAIoqaKAIoqaKAIoqaKAIooNTQBFFTRQBFFTRQBFFTRQBFFTRQBFFTRQBFFTRQB//2Q=="/>
          <p:cNvSpPr>
            <a:spLocks noChangeAspect="1" noChangeArrowheads="1"/>
          </p:cNvSpPr>
          <p:nvPr/>
        </p:nvSpPr>
        <p:spPr bwMode="auto">
          <a:xfrm>
            <a:off x="155575" y="-547688"/>
            <a:ext cx="2447925" cy="115252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4" name="AutoShape 8" descr="data:image/jpeg;base64,/9j/4AAQSkZJRgABAQAAAQABAAD/2wCEAAkGBwgHBgkIBwgKCgkLDRYPDQwMDRsUFRAWIB0iIiAdHx8kKDQsJCYxJx8fLT0tMTU3Ojo6Iys/RD84QzQ5OjcBCgoKDQwNGg8PGjclHyU3Nzc3Nzc3Nzc3Nzc3Nzc3Nzc3Nzc3Nzc3Nzc3Nzc3Nzc3Nzc3Nzc3Nzc3Nzc3Nzc3N//AABEIAHkBAQMBIgACEQEDEQH/xAAcAAACAgMBAQAAAAAAAAAAAAAABgEHBAUIAgP/xABOEAABAwMBAwUKCAkLBQAAAAABAgMEAAURBhIhMQcTQVFhFCIyNnF0gZGy0RYXNVJVc7HBFTRCU5KToaLhIyUzRFRicpTC0vAkY2SC8f/EABoBAAIDAQEAAAAAAAAAAAAAAAAEAgMFAQb/xAAqEQACAgIBAgUEAwEBAAAAAAAAAQIDBBESEyEFMTIzUUFCYXEUI4FSIv/aAAwDAQACEQMRAD8AvGoqagnFABipqM0ZoAmioqaACioJxRmgCaKjNGaAJoqM0ZoAmiozRmgCaKjNTQAUVGaM0ATRUZozQBNFFFABRUZozQBNFRmjNAE0VGaM0ATRUZozQBNFRmgb6AJooooAilrlCcuEbTMibapbkd+Lh0lGO+Tnvgcjq3+imatNrIZ0lecj+ovewanD1IhZ6GUkdb6n+mZH6KfdWRb9fajiTWn3rg5KaScrYcCQFjqyBupWorddFbWtGCrrE97OlbFeIl8tzU6CvabWN4PFB6Qe0Vsa570Xqh/TNy5wbbkN3AkMpPEfOH94ftq/IE1i4RGpUR1LrDqdpC08CKx8ih1S/BsY96tj+T3IQXGnEIWpClJIC08UnHEVQs7V2qYc1+K5eX9plxTZ71O8g46qv+uc9apCdXXcAf1pdXYKjKTUkU5zlGKaZ9xrXVS1BDd3kKWo4SNlO8+qr8tzLrEFhqQ+p95CAHHVcVqxvNc32QbV7toPTLa9sV0wOFdz4xi0oojgSlJNtiByrTrvaGYU613B6O0pZaeQgAgnGQd48o9VVx8NtT/TMj1J91WdywgHSWcbxJRj9tUlV+FCM6u6KcyUo29mb/4a6m+mpP7vuoTrbUyVBQvMkkdYSfurH0xp+VqS4LhQ3WW3ENF0l3OMAgdA7a3F85O75Z4i5eY8tlsZc5gnaSOvBG8eSr5fx4y4tLZTHryjyW9GXaeVG9xXEi4pYnM9PeBtfrG79lWrp3UEDUUISre5tAHZcbUMKbV1EVzhnqpp5N7u7atVREbR5iWsMOp6DnwT+lj11Rk4sHFyitMux8uakoy7lwa1E4aamvWqSuPLZRzqFowSQneRv6xmqW+G+pui8yMf4U+6r9uKQq3yUkZBaUD6jXMKeAqvAUZJqSLM6UotNMYTrjVGN14kE9ACU7/2VfVoZkMW2M1NfU/JS2A64rGVK6eFc4WdAcvFvbPBUpoH9MV00mo58YxaUUTwZSlttk0YoFTWeaBFVpytX262ibbUWyc7GS404pYbx3xBGOjtqy6qTlu+UbT9S79qaYxEnckxbLbVTaFL4a6m+mpP7vuo+GupvpqT+77q08SM9NlsxIqNt51YShPafu/jTXzNgtLDEhTAuBS+kNKS4QXyMFRxwIz2Y3gcc1qzVUPtMqMrJfcfWyXjVNybW8q/Sm2UK2TjZKidw4Y61JHp6MGvd5u2qbdHElu/SnGtoJUFbIUnPDo/5kejZyZMG3NLfkOrtq5JSsx3XFOrVhOzkpR07s9WcEnIAAFwpe3DRJ7tdiOqIjIcU0obIUndtDeQN3VuByDxV2t749v0M6etcu/7FH4aam+mpP7vuo+GmpvpqV+77q2yhYbwua+uCqC4HsSNtw7TI3DaxuHHOd3HjxpUuEJ63y1xZGNtHBSeCgd4UOwjf6aagqpduPcXk7I9+RZHJZqC8XW/yI9yuD0lpMYrCV43HaG/hVqiqX5GfGaV5ofaFXQKy8yKjc0kaeHJyqTbJooopYaIrUav8VLz5i97Brb1qNYeKl48xe9g1KHqRCz0M5wHAV6Q2tza5tBVspKlYHADia89A8lNvJc2h3WLDbiQpC2XQpJGQRs16CyfCLl8Hn6485KPyKfDjTjye6wXp+Z3JNWTbH1DPTzKvnDs6/XWPr/SitOXELjAqt0hRLKvzZ+YT9nWPJSrUHwvr/ZYudM/0dRtOIcbQttQUhQykjgRXO+t/G68edK+6mvky1n3C43Zbo5/0qziM6o/0ZP5B7D0dVKmtTnV9486V91KYtTqucWNZN0baVJGFYvlu2+dte2K6XFc0WL5ctvnbXtiulxVfiHqiWeH+mQkcsHigfOW/vqkau7lg8UD5y399UjTGB7X+i+d7o+cjPjTJ8yV7aKuZ3m+bXzuNjHfbXDHTmuetHajVpi6OTkxBJ22S0UFzYxkg5zg9VbnUvKRcb3BXCjxG4LLo2XCl0rWpPVnAx6qqyMayy7aXYtx8mFdOn5iU5sc4stf0e0djyZ3Vn6eQpy/2xKPCMtkDy7YrX8TTryVWRdy1GicpJ7mgd+SRuLhGEj7/QKcukoVtsTri52JIumd+IyPqlfZXL6eArqCd+IyPqlfZXL6fBFJ+HfcOeIfaZ9i+XLb54z7YrpkcK5msfy5bfO2fbFdMio+IeqJPw/0yCpqKKzjRCqj5bvlG0/Uu/amrcqpOW75RtP1LvtJpnD95CuZ7LFPRbTrl5SpoNkhPN4cTtA7ZCP9XqzW/muRGbi5N5ltTNojjZCDlK314xjrOd5JOcnPRv0mhXmmrwC66hsZbV36wkHZcSo7z2A+qtzf4CoVtmMzpbQ2X2E8622paVJSkgDB7Uns3VoWvduhCtf1bPTskvWZlKrza5Ty2XJDrEhgc7tK4BKiO93YxvB3ClO4SFxdQTnmioKEt07lYPhnp6D20yS9TW+XHSxITEUG43c7biYq0up3DeFZ3b87u3spSubyJNxlPtFWw6+taCdxwVEjI9NSpg03tELZLtpjpHeiu3GHcH22y3cGlRZJOAnawCFEf4fUQK02umXm7mwqRzW0WebAbG7vT15OfC45rbWKHIftcFlpbbS3FpKFuA7I2kqTk438D+2tfygLbM6K22824W0KCthQVjeB0cPBO6q62urpE5r+p7NpyM+M8nzQ+0KuiqX5GfGeT5ofaFXRSeb7zHsL2UTRUVNKDYVp9YeKl48xe9g1t61GsfFO8+YvewalD1IhZ6Gc4dApv5KPHWN9U57NKHQKb+Sjx1jfVOezW7ke3L9GHR7sf2XReLVEvFsegTW9pl1ODjik9BHaK581JY5en7o5AmDJHfNuYwHUdCh/zjXSVLmttMM6ltSmThEtoFUd3qV1HsPTWViZHSlp+RqZVHVjteaOfDvr066484px5alrUclSjkmvpLivw5TsaU0pp9pWytBG8GvjW2tPuYz2uxnWL5ctvnbXtiulxXNFi+XbZ5217YrpcVleIeqJp+H+mQkcsHigfOW/vqkau7lh8UD5y399UjTGB7X+i+d7p9Y0aTKWURI7z6wNopZbUsgdeBWYzYrw+oJZtFxWT/4rn243U18jPjTJ8yV7aKuquZGZKqfFIlj4kbYcmykrByZXeetK7oRAj53gkKdI7BwHp9VW9ZbTDssBuFAaDbKPWo9JJ6TWfRWdbkTt9RoVY8KvI+E78RkD/tK+w1y8OA8ldQz/AMSkfVK+yuXhwFO+Hfd/gn4j5x/0zrH8uW3zxn2xXTIrmO1Ooj3WE+6cNtSG1rOOACgT9lXcOUjSv0gv/Luf7aM+EpSWkcwbIRT5Mb6KUfjI0t9IL/y7n+2vKeUfT7slmNDdkSHXnEoSlLCgMk44nFIdGz4Y/wBev/pDhVR8t3yjaPqXftTVuVUfLd8o2n6l37U1bh+8irM9liLp8Rze4IlFPNc6PD8Ha/Iz2bWznsp3uFsemtXCCHCcoS2gOYC0uo7/AGlY4bZLh9fZVcVYmlpC73DlL5r+du5xHSsvJSHynBSsA/lIOyT0dPE4rRyU4vmjNx2pJwZXzrbjJ2Xm1NqyRhQxvG4isq02126SuabUG2kjaefV4DKOlSj93Saf4a03EOd3NLjOiQYzj6GUux3nR/dUDv3dXpO6vM+Uzb4JdYS7OQ062kbLSWYzS1AFBISBncoHp47sHfXHktrikSVC9R7LBC4yAhbUJSw2tkgBakqTsISAfygnvyOvHScUk6rS0m+yQhQU4NnnlDGC7jv+HbnO/jmnPUTrtjt8STJZSu8MBaUlDqSG1LJBeKRvAOBsjhuAI3Cq1OSckkk7yT00YybbmGQ0koj9yM+M8nzQ+0KukVS3Iz4zSfND7Qq6KRzfeY/heyiaKKKUGyK0OvH0x9HXhazjairbHlUNkftNb6tXqKxxtQwO4ZrjyWCoKUGlY2scM1KDSkmyE03FpHNuOqmnkyfRH1rBKz4YW2PKUmrD+KvT/wA+Z+t/hX1i8mdjiSWpMd2ah1pYWhQdG4j0Vp2ZlUoOK+pmV4dsZKTHUcaDQBjpqayjWK+5TtH/AIUjKu1uazPYT/KJTxeQP9Q6PV1VTRrqQpBpPuPJtYJ856WtMhpbyttSGl4SCeJAxuzT+Nl9OPGQhk4nUlyiUvZTs3q3KPASmif0xXTA4UkI5LbA2tK0OTApJCgedG4j0U8JGBiq8u6FrTiTxKZ1JqQgcsslLem2GCRtOyU4HkBNUxg10NqbSUDUjzLlwdkgMpIQhteykZ4nhx4Vpfiq098+Z+t/hV2Nk11Q4spycay2zkhI5IpAY1gELOOfiuIHlylX2JNXiOFJ1t5OLLbZzE2K9MS+yvaQedHH1U4gUtlWRsnyiM4tcq4cZBU0UUuMmFeHUx7XLdcOEIZWonqGK5kTwFdLagtSb3anrc5IdYbfwFraxtFOckb+vhSb8UlnP9em+tPup7EvhUnyEcuidrXEpyj0VcnxSWb+2zfWn3UfFJZv7bN9afdTf86oT/g2lN1v9Bx+6dZWlvGQHts/+oKvuqxfiks/9tm+tPurb6a0FatPTu7Y633pASUoU6oYQDxwBULcytwaXmTrwrVJN+Q11UfLd8oWn6l37U1blL2p9IW7Uz0d24LfSphKko5pWNxx7qz8exV2KTNDIrdlbijnqtxp++u2dbqdkuMPDCglWytB+ehX5KqtL4qbD+em/rB7qPiqsP56b+sHurRlmUyWmZ8cO6L2hF07e23pAs7YDMNwhcbugBzD4JVtK4ZKs9mMJ7c+9RXlEJX4HcS3IZWNueGkBrbUQNnhkBQAB3bs7sAbqePiqsGc89M/WD3UHkqsJJJemkneTzo3/sqnrUctlnQv46Kuv1/curLEZCVojsgDLqwtx0jgVqwM434HAVpaur4qrD+em/rB7qPiqsP56b+sHuq6OZTFaRXLDuk9sUuRnxmk+aH2hV0ilnTeibZpycuXBckKcW3zZDi8jGQfupnrPybI2WOUR/GrlXXxkRRU0VQMEUUVX/Kyyt9myNNOqacdnBsOJJ73I7KnCPOSiQsnwi5FgVNVJqW8vXDT0e23QBu7wLk01ITnHOJwrCx1hQxTdqrUs+wpK2LfFcjNtBfOPzA0pZ+ahOCSRU3TJa/JWr4vY2Z30Zqub7qO8uXrTi7QxlmbHLyYy3wgPKKQdlRwcbOR5c1tVSWE8ojDb0IpmG2bSpAfJSE7W9IRjHHO+uOqSR3rxbHKiq9HKDK7mN0TZCbEJHM918/3/HG1sY4ems266xuDN6l2u02VM1UeOmRzipOwCggHONntxR0Z70d68NbHWvDq0toKlrSlI4lRwBSqzqiXL0zBu8G3MFcgkOJkSw02zjIJKyN+8bt3TSxqq/fCfk3lynIqGXGpiGlIS5zichQ3g43jfRGmTen86OSvilv8bLTByMjgaKx1AKhEEd6WuHoqj9OKbXFthtSp6r/3aAooKyjmc/ldGMUV1c03vyCy3g0teZeyXEKWpAUkqTxSDvFe6qoXWdZNX6vlW21olpSWnH1KeDYbSEceBJJ3+qmYawUPg++7B2IN4QBzxc3suEZCSMeo0SpkgjfF+Y30GkWdr1yMzdJLdtSuLElpiMvc+Ql1Z8Inve9CezOax9RXkTdNQZl3trLubg2GhFnFTZwQUr2gN4znd2UdGXYHdD6FhVFKFx1TPN9lWqw2gXByIgLkrW/zQSSMhI3HJo1Rqm4WNoOi1xS0lpK1F+cG1KUeKEJwSoio9OXY71Y6bGwuIStKFKAUrwQTvNe6r8Sm7hyg6dnob2BJtRdAPEBQzg+us3la3aMkKGQUut4IOMHNS6X/AKjH5OdZcZS+BzoJwK1YfdiWBt6JH7odRGQUMhYTtHA3ZPDy0ovapdvMDUNqmQ4rbjFvW5tRpIfbUCOGcDeKjGty8iUrFHzLAbcS4kKQoLSeCknINe6rbRmpJdug6ettwtiWoUtkNRpSHwoqI+cnG7PlrOna4mpfublssolW+1ulqTIVI2CSD32ynG/FTdMk9EVfDWx6opLnazlfhGBDs1q7uVOiCS2VPhvAJ4EY6MUaj1hOsczZetkXuUOpQCZwDywcd8lvHAdp6Kj0pdvydd0VsdKKQJ15vqeUVuDCYS9FMQLSwp7ZSpJIy4d3EHIx2V9JmupqVXGTb7IJNstzxafkmRsKJB74pTjeB5a70Z9tHOvDuPdFJt21jKZm22LZ7V3e5cIvdDO0+G93Ud1Zz+onIeqI9onRUtMymC4xJDmQpSfCRjHH09VR6ciXViMlFaLSV7d1DBenKiJjxy8pEchZVzqAcbfAYzW9qLTT0ycZKS2gooorh0KX9VaedvqraWpKGRDkpfO0gnax0UwUV2MnF7RyUVJaYqav0WxqGXEmtPJjS2FDaXs5DiAc4Pv8tY2pNEv3e7PTmZzLaX4ncy0vMc4UDjlBz3p/jTpU1NWyWu/kQdUHva8xKn6MnLasLkC6NsTLSyWkuqY2kqBAGcZ47q2XwcdOqWLy5LC0twu5VIKO+X/eJpjoo6kmHSgV98X0xMf8FJvOLF3Rz3c/M/yg352drqzW7Rpl1GorjdESUBuXCEZDRQcowAMk538DTNRQ7Zs4qYL6CKrQ0kWGzwG57CnrY+p1JeY22nc58JOejO7fXj4AyBpabZPwi0e6JfdAc5kgJ3g4xnsp8qa71ph0YfB8S2ox+byNrY2c9GcVptG2BenLKLc7IS+UurWFpTs+Fvxit9RUOT1onxTexUVpJ4y9SP8Adjf88tpQkc2f5LCdnfv31pdUwnIelLZpOMyqdcVhDbbiUEJa2T/SE/k//asWoIzUlbJMg6YtdhaVpl6NpuNabRJZZLWOcMhgOIf3d9tDtJzWqRyfuN6fRbW56Asz+7FnmsIB3d6lOdw3ddPdFCtkvqDpg/oKFx0pcU3yTdbDdxAcmJSmShbIcBwMZT1HdWPf9DybpPfkouLQ7oiJjul9jbUnZ6UHPe5PGneihWzT2Dpg+2hVgaUeiXezzjMQtNugiIU82QV4GM8d1Z+sLErUVkXbUyEsba0qKyna4HNbuiudSXJS+CXTjxcfkTzpe8yrLPtlzvoebfYDTJbYCObwenrBwB5M1jW3QsmO5OckT42ZcDuQpYjbCUdAIGeoekk080V1WyRF0wYkWnQ8yPLtn4TuyZUO1Z7jZQzsHPRtHfmvE7Q89T9zatl5Ea3XRwuyWVM7ago+Fsntp6orvWmHQh8CxG0mId/t1wjSAI0GF3KllScqI378+nqrU3nQEm4T7i+3cWENzHkPZcj7TiFJxuCs+D2eSn2iuK2ae9g6YNaFO56XnSNSRLzAuaYzjccR3QWdoqRnJ2eomsCZoSeVXCLbrz3Pa7i6XZDCmQpQKjvCTT3RQrZoHTBi18Fubvtonxn0oj22KYyWSnJUMY41puUFo6guFu0/DjOLkc8HXZYQQmMjp77hkjo8lP1RihWNST+AdSa0fC3w2oENmJGQEMsoCEJ6gKyagbqKrLdaJoqKKACiipoAKKKKACiiigAooooAiipooAKKKKAIoqaKAIoqaKAIoqaKAIoqaKAIooNTQBFFTRQBFFTRQBFFTRQBFFTRQBFFTRQBFFTRQB//2Q=="/>
          <p:cNvSpPr>
            <a:spLocks noChangeAspect="1" noChangeArrowheads="1"/>
          </p:cNvSpPr>
          <p:nvPr/>
        </p:nvSpPr>
        <p:spPr bwMode="auto">
          <a:xfrm>
            <a:off x="155575" y="-547688"/>
            <a:ext cx="2447925" cy="1152526"/>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9465" name="Picture 9" descr="C:\Users\Dave\Links\LoftZone\Logos\NPL_Logo_thumb.jpg"/>
          <p:cNvPicPr>
            <a:picLocks noChangeAspect="1" noChangeArrowheads="1"/>
          </p:cNvPicPr>
          <p:nvPr/>
        </p:nvPicPr>
        <p:blipFill>
          <a:blip r:embed="rId4" cstate="print"/>
          <a:srcRect/>
          <a:stretch>
            <a:fillRect/>
          </a:stretch>
        </p:blipFill>
        <p:spPr bwMode="auto">
          <a:xfrm>
            <a:off x="3131841" y="5764219"/>
            <a:ext cx="2232248" cy="1049157"/>
          </a:xfrm>
          <a:prstGeom prst="rect">
            <a:avLst/>
          </a:prstGeom>
          <a:noFill/>
        </p:spPr>
      </p:pic>
      <p:sp>
        <p:nvSpPr>
          <p:cNvPr id="2" name="Title 1"/>
          <p:cNvSpPr>
            <a:spLocks noGrp="1"/>
          </p:cNvSpPr>
          <p:nvPr>
            <p:ph type="title"/>
          </p:nvPr>
        </p:nvSpPr>
        <p:spPr/>
        <p:txBody>
          <a:bodyPr/>
          <a:lstStyle/>
          <a:p>
            <a:r>
              <a:rPr lang="en-US" b="1" dirty="0" smtClean="0"/>
              <a:t>Loft insulation </a:t>
            </a:r>
            <a:r>
              <a:rPr lang="en-US" b="1" dirty="0"/>
              <a:t>c</a:t>
            </a:r>
            <a:r>
              <a:rPr lang="en-US" b="1" dirty="0" smtClean="0"/>
              <a:t>ompression</a:t>
            </a:r>
            <a:endParaRPr lang="en-US" b="1" dirty="0"/>
          </a:p>
        </p:txBody>
      </p:sp>
      <p:sp>
        <p:nvSpPr>
          <p:cNvPr id="3" name="Text Placeholder 2"/>
          <p:cNvSpPr>
            <a:spLocks noGrp="1"/>
          </p:cNvSpPr>
          <p:nvPr>
            <p:ph type="body" idx="1"/>
          </p:nvPr>
        </p:nvSpPr>
        <p:spPr>
          <a:xfrm>
            <a:off x="467544" y="3933056"/>
            <a:ext cx="4040188" cy="639762"/>
          </a:xfrm>
        </p:spPr>
        <p:txBody>
          <a:bodyPr numCol="1">
            <a:noAutofit/>
          </a:bodyPr>
          <a:lstStyle/>
          <a:p>
            <a:pPr marL="0" indent="0">
              <a:buNone/>
            </a:pPr>
            <a:r>
              <a:rPr lang="en-US" sz="1900" dirty="0" smtClean="0">
                <a:solidFill>
                  <a:srgbClr val="000000"/>
                </a:solidFill>
              </a:rPr>
              <a:t>Squashed thickness: 100 mm</a:t>
            </a:r>
          </a:p>
          <a:p>
            <a:pPr marL="0" indent="0">
              <a:buNone/>
            </a:pPr>
            <a:r>
              <a:rPr lang="en-US" sz="1900" dirty="0" smtClean="0">
                <a:solidFill>
                  <a:srgbClr val="000000"/>
                </a:solidFill>
              </a:rPr>
              <a:t>Thermal resistance: 3.09 m2.K/W</a:t>
            </a:r>
          </a:p>
          <a:p>
            <a:pPr marL="0" indent="0">
              <a:buNone/>
            </a:pPr>
            <a:r>
              <a:rPr lang="en-US" sz="1900" dirty="0" smtClean="0">
                <a:solidFill>
                  <a:srgbClr val="000000"/>
                </a:solidFill>
              </a:rPr>
              <a:t>U value: 0.324 W/m2.K</a:t>
            </a:r>
          </a:p>
          <a:p>
            <a:pPr marL="0" indent="0">
              <a:buNone/>
            </a:pPr>
            <a:r>
              <a:rPr lang="en-US" sz="1900" dirty="0" smtClean="0">
                <a:solidFill>
                  <a:srgbClr val="000000"/>
                </a:solidFill>
              </a:rPr>
              <a:t>Difference in U values: 198%</a:t>
            </a:r>
          </a:p>
          <a:p>
            <a:pPr marL="0" indent="0">
              <a:buNone/>
            </a:pPr>
            <a:endParaRPr lang="en-US" sz="1900" dirty="0" smtClean="0">
              <a:solidFill>
                <a:srgbClr val="000000"/>
              </a:solidFill>
            </a:endParaRPr>
          </a:p>
          <a:p>
            <a:pPr marL="0" indent="0">
              <a:buNone/>
            </a:pPr>
            <a:r>
              <a:rPr lang="en-US" sz="1600" b="0" dirty="0" smtClean="0">
                <a:solidFill>
                  <a:srgbClr val="000000"/>
                </a:solidFill>
              </a:rPr>
              <a:t>(NB. Illustration is not recommended: the top-up insulation should run at 90 degrees to the ceiling joist zone insulation to avoid thermal bridges and thermal bypass)</a:t>
            </a:r>
          </a:p>
        </p:txBody>
      </p:sp>
      <p:sp>
        <p:nvSpPr>
          <p:cNvPr id="5" name="Text Placeholder 4"/>
          <p:cNvSpPr>
            <a:spLocks noGrp="1"/>
          </p:cNvSpPr>
          <p:nvPr>
            <p:ph type="body" sz="quarter" idx="3"/>
          </p:nvPr>
        </p:nvSpPr>
        <p:spPr>
          <a:xfrm>
            <a:off x="4644008" y="2213174"/>
            <a:ext cx="4319462" cy="639762"/>
          </a:xfrm>
        </p:spPr>
        <p:txBody>
          <a:bodyPr>
            <a:noAutofit/>
          </a:bodyPr>
          <a:lstStyle/>
          <a:p>
            <a:r>
              <a:rPr lang="en-US" sz="1900" dirty="0">
                <a:solidFill>
                  <a:srgbClr val="000000"/>
                </a:solidFill>
              </a:rPr>
              <a:t>Recommended thickness: 270 mm</a:t>
            </a:r>
          </a:p>
          <a:p>
            <a:r>
              <a:rPr lang="en-US" sz="1900" dirty="0">
                <a:solidFill>
                  <a:srgbClr val="000000"/>
                </a:solidFill>
              </a:rPr>
              <a:t>Thermal resistance: 6.11 m2.K/</a:t>
            </a:r>
            <a:r>
              <a:rPr lang="en-US" sz="1900" dirty="0" smtClean="0">
                <a:solidFill>
                  <a:srgbClr val="000000"/>
                </a:solidFill>
              </a:rPr>
              <a:t>W</a:t>
            </a:r>
          </a:p>
          <a:p>
            <a:r>
              <a:rPr lang="en-US" sz="1900" dirty="0" smtClean="0">
                <a:solidFill>
                  <a:srgbClr val="000000"/>
                </a:solidFill>
              </a:rPr>
              <a:t>U value: 0.164 W/m2.K</a:t>
            </a:r>
            <a:endParaRPr lang="en-US" sz="1900" dirty="0">
              <a:solidFill>
                <a:srgbClr val="000000"/>
              </a:solidFill>
            </a:endParaRPr>
          </a:p>
        </p:txBody>
      </p:sp>
    </p:spTree>
    <p:extLst>
      <p:ext uri="{BB962C8B-B14F-4D97-AF65-F5344CB8AC3E}">
        <p14:creationId xmlns:p14="http://schemas.microsoft.com/office/powerpoint/2010/main" val="299992318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5736" y="3275068"/>
            <a:ext cx="4824536" cy="3310749"/>
          </a:xfrm>
          <a:prstGeom prst="rect">
            <a:avLst/>
          </a:prstGeom>
        </p:spPr>
      </p:pic>
      <p:sp>
        <p:nvSpPr>
          <p:cNvPr id="4" name="Text Placeholder 3"/>
          <p:cNvSpPr>
            <a:spLocks noGrp="1"/>
          </p:cNvSpPr>
          <p:nvPr>
            <p:ph type="body" idx="4294967295"/>
          </p:nvPr>
        </p:nvSpPr>
        <p:spPr>
          <a:xfrm>
            <a:off x="228600" y="1844824"/>
            <a:ext cx="8686800" cy="1512168"/>
          </a:xfrm>
        </p:spPr>
        <p:txBody>
          <a:bodyPr>
            <a:normAutofit fontScale="77500" lnSpcReduction="20000"/>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dirty="0"/>
              <a:t>B</a:t>
            </a:r>
            <a:r>
              <a:rPr lang="en-GB" sz="3200" kern="1200" dirty="0" smtClean="0">
                <a:solidFill>
                  <a:schemeClr val="tx1"/>
                </a:solidFill>
                <a:effectLst/>
                <a:latin typeface="+mn-lt"/>
                <a:ea typeface="+mn-ea"/>
                <a:cs typeface="+mn-cs"/>
              </a:rPr>
              <a:t>ut from a thermal conductivity insulation perspective, it is very poor (at least in the central area)</a:t>
            </a:r>
          </a:p>
          <a:p>
            <a:pPr>
              <a:defRPr/>
            </a:pPr>
            <a:r>
              <a:rPr lang="en-GB" sz="3200" kern="1200" dirty="0" smtClean="0">
                <a:solidFill>
                  <a:schemeClr val="tx1"/>
                </a:solidFill>
                <a:effectLst/>
                <a:latin typeface="+mn-lt"/>
                <a:ea typeface="+mn-ea"/>
                <a:cs typeface="+mn-cs"/>
              </a:rPr>
              <a:t>The </a:t>
            </a:r>
            <a:r>
              <a:rPr lang="en-GB" dirty="0" smtClean="0"/>
              <a:t>insulation </a:t>
            </a:r>
            <a:r>
              <a:rPr lang="en-GB" sz="3200" kern="1200" dirty="0" smtClean="0">
                <a:solidFill>
                  <a:schemeClr val="tx1"/>
                </a:solidFill>
                <a:effectLst/>
                <a:latin typeface="+mn-lt"/>
                <a:ea typeface="+mn-ea"/>
                <a:cs typeface="+mn-cs"/>
              </a:rPr>
              <a:t>is either only 100 mm (up to joist height)</a:t>
            </a:r>
          </a:p>
          <a:p>
            <a:pPr>
              <a:defRPr/>
            </a:pPr>
            <a:r>
              <a:rPr lang="en-GB" dirty="0"/>
              <a:t>Or </a:t>
            </a:r>
            <a:r>
              <a:rPr lang="en-GB" dirty="0" smtClean="0"/>
              <a:t>the insulation has </a:t>
            </a:r>
            <a:r>
              <a:rPr lang="en-GB" sz="3200" kern="1200" dirty="0" smtClean="0">
                <a:solidFill>
                  <a:schemeClr val="tx1"/>
                </a:solidFill>
                <a:effectLst/>
                <a:latin typeface="+mn-lt"/>
                <a:ea typeface="+mn-ea"/>
                <a:cs typeface="+mn-cs"/>
              </a:rPr>
              <a:t>been squashed down to 100 mm</a:t>
            </a:r>
          </a:p>
        </p:txBody>
      </p:sp>
      <p:sp>
        <p:nvSpPr>
          <p:cNvPr id="5" name="Title 4"/>
          <p:cNvSpPr>
            <a:spLocks noGrp="1"/>
          </p:cNvSpPr>
          <p:nvPr>
            <p:ph type="title" idx="4294967295"/>
          </p:nvPr>
        </p:nvSpPr>
        <p:spPr/>
        <p:txBody>
          <a:bodyPr>
            <a:normAutofit/>
          </a:bodyPr>
          <a:lstStyle/>
          <a:p>
            <a:r>
              <a:rPr lang="en-GB" sz="4000" b="1" kern="1200" dirty="0" smtClean="0">
                <a:solidFill>
                  <a:schemeClr val="tx1"/>
                </a:solidFill>
                <a:effectLst/>
                <a:latin typeface="+mn-lt"/>
                <a:ea typeface="+mn-ea"/>
                <a:cs typeface="+mn-cs"/>
              </a:rPr>
              <a:t>This loft may look tidy, </a:t>
            </a:r>
            <a:endParaRPr lang="en-US" sz="5400" b="1" dirty="0"/>
          </a:p>
        </p:txBody>
      </p:sp>
    </p:spTree>
    <p:extLst>
      <p:ext uri="{BB962C8B-B14F-4D97-AF65-F5344CB8AC3E}">
        <p14:creationId xmlns:p14="http://schemas.microsoft.com/office/powerpoint/2010/main" val="20530990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5" descr="http://i273.photobucket.com/albums/jj229/mickbroth/Mess.jpg"/>
          <p:cNvPicPr>
            <a:picLocks noChangeAspect="1" noChangeArrowheads="1"/>
          </p:cNvPicPr>
          <p:nvPr/>
        </p:nvPicPr>
        <p:blipFill>
          <a:blip r:embed="rId3" cstate="print"/>
          <a:srcRect/>
          <a:stretch>
            <a:fillRect/>
          </a:stretch>
        </p:blipFill>
        <p:spPr bwMode="auto">
          <a:xfrm>
            <a:off x="4707849" y="3571875"/>
            <a:ext cx="3896599" cy="2938591"/>
          </a:xfrm>
          <a:prstGeom prst="rect">
            <a:avLst/>
          </a:prstGeom>
          <a:noFill/>
        </p:spPr>
      </p:pic>
      <p:pic>
        <p:nvPicPr>
          <p:cNvPr id="18435" name="Picture 3" descr="https://encrypted-tbn3.google.com/images?q=tbn:ANd9GcQcwxKQ5pGKM0Du0klK8I4DZD6mQzfEuA4RCrIJC8SRdZWwqW0EEQ"/>
          <p:cNvPicPr>
            <a:picLocks noChangeAspect="1" noChangeArrowheads="1"/>
          </p:cNvPicPr>
          <p:nvPr/>
        </p:nvPicPr>
        <p:blipFill>
          <a:blip r:embed="rId4" cstate="print"/>
          <a:srcRect/>
          <a:stretch>
            <a:fillRect/>
          </a:stretch>
        </p:blipFill>
        <p:spPr bwMode="auto">
          <a:xfrm>
            <a:off x="467544" y="3571875"/>
            <a:ext cx="4702142" cy="2942214"/>
          </a:xfrm>
          <a:prstGeom prst="rect">
            <a:avLst/>
          </a:prstGeom>
          <a:noFill/>
        </p:spPr>
      </p:pic>
      <p:pic>
        <p:nvPicPr>
          <p:cNvPr id="18439" name="Picture 7" descr="https://encrypted-tbn2.google.com/images?q=tbn:ANd9GcT2X6JA0Wb1EZ-9VUgIGrbefSbJyKuXQRV-dBHbYaDkMvx_LXbl"/>
          <p:cNvPicPr>
            <a:picLocks noChangeAspect="1" noChangeArrowheads="1"/>
          </p:cNvPicPr>
          <p:nvPr/>
        </p:nvPicPr>
        <p:blipFill>
          <a:blip r:embed="rId5" cstate="print"/>
          <a:srcRect/>
          <a:stretch>
            <a:fillRect/>
          </a:stretch>
        </p:blipFill>
        <p:spPr bwMode="auto">
          <a:xfrm>
            <a:off x="2949176" y="3594148"/>
            <a:ext cx="3252822" cy="2931196"/>
          </a:xfrm>
          <a:prstGeom prst="rect">
            <a:avLst/>
          </a:prstGeom>
          <a:noFill/>
        </p:spPr>
      </p:pic>
      <p:sp>
        <p:nvSpPr>
          <p:cNvPr id="3" name="Title 2"/>
          <p:cNvSpPr>
            <a:spLocks noGrp="1"/>
          </p:cNvSpPr>
          <p:nvPr>
            <p:ph type="title"/>
          </p:nvPr>
        </p:nvSpPr>
        <p:spPr/>
        <p:txBody>
          <a:bodyPr>
            <a:noAutofit/>
          </a:bodyPr>
          <a:lstStyle/>
          <a:p>
            <a:r>
              <a:rPr lang="en-US" sz="2700" b="1" dirty="0" smtClean="0"/>
              <a:t>Causes of thermal conductivity insulation </a:t>
            </a:r>
            <a:r>
              <a:rPr lang="en-US" sz="2700" b="1" dirty="0"/>
              <a:t>c</a:t>
            </a:r>
            <a:r>
              <a:rPr lang="en-US" sz="2700" b="1" dirty="0" smtClean="0"/>
              <a:t>ompression</a:t>
            </a:r>
            <a:endParaRPr lang="en-US" sz="2700" b="1" dirty="0"/>
          </a:p>
        </p:txBody>
      </p:sp>
      <p:sp>
        <p:nvSpPr>
          <p:cNvPr id="4" name="Content Placeholder 3"/>
          <p:cNvSpPr>
            <a:spLocks noGrp="1"/>
          </p:cNvSpPr>
          <p:nvPr>
            <p:ph idx="1"/>
          </p:nvPr>
        </p:nvSpPr>
        <p:spPr/>
        <p:txBody>
          <a:bodyPr>
            <a:normAutofit/>
          </a:bodyPr>
          <a:lstStyle/>
          <a:p>
            <a:r>
              <a:rPr lang="en-US" sz="2800" dirty="0"/>
              <a:t>S</a:t>
            </a:r>
            <a:r>
              <a:rPr lang="en-US" sz="2800" dirty="0" smtClean="0"/>
              <a:t>torage </a:t>
            </a:r>
            <a:r>
              <a:rPr lang="en-US" sz="2800" dirty="0"/>
              <a:t>of belongings</a:t>
            </a:r>
            <a:r>
              <a:rPr lang="en-US" sz="2800" dirty="0" smtClean="0"/>
              <a:t>:</a:t>
            </a:r>
          </a:p>
          <a:p>
            <a:pPr lvl="1"/>
            <a:r>
              <a:rPr lang="en-US" sz="2400" dirty="0" smtClean="0"/>
              <a:t>directly </a:t>
            </a:r>
            <a:r>
              <a:rPr lang="en-US" sz="2400" dirty="0"/>
              <a:t>on the insulation </a:t>
            </a:r>
            <a:endParaRPr lang="en-US" sz="2400" dirty="0" smtClean="0"/>
          </a:p>
          <a:p>
            <a:pPr lvl="1"/>
            <a:r>
              <a:rPr lang="en-US" sz="2400" dirty="0" smtClean="0"/>
              <a:t>or </a:t>
            </a:r>
            <a:r>
              <a:rPr lang="en-US" sz="2400" dirty="0"/>
              <a:t>on decking on the insulation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5056" y="2204864"/>
            <a:ext cx="8425415" cy="4176458"/>
          </a:xfrm>
        </p:spPr>
        <p:txBody>
          <a:bodyPr>
            <a:normAutofit/>
          </a:bodyPr>
          <a:lstStyle/>
          <a:p>
            <a:pPr marL="342900" indent="-342900"/>
            <a:r>
              <a:rPr lang="en-GB" sz="2400" dirty="0" smtClean="0"/>
              <a:t>Building Regulations Approved Document A Table 4 and </a:t>
            </a:r>
          </a:p>
          <a:p>
            <a:pPr marL="342900" indent="-342900"/>
            <a:r>
              <a:rPr lang="en-GB" sz="2400" dirty="0" smtClean="0"/>
              <a:t>BS 5268:Part 3 for modern trussed rafter roofs </a:t>
            </a:r>
          </a:p>
          <a:p>
            <a:pPr marL="342900" indent="-342900"/>
            <a:r>
              <a:rPr lang="en-GB" sz="2400" dirty="0" smtClean="0"/>
              <a:t>Require the loft ceiling to support: </a:t>
            </a:r>
          </a:p>
          <a:p>
            <a:pPr marL="685800" lvl="1"/>
            <a:r>
              <a:rPr lang="en-GB" sz="2000" dirty="0" smtClean="0"/>
              <a:t>0.25 </a:t>
            </a:r>
            <a:r>
              <a:rPr lang="en-GB" sz="2000" dirty="0" err="1" smtClean="0"/>
              <a:t>kN</a:t>
            </a:r>
            <a:r>
              <a:rPr lang="en-GB" sz="2000" dirty="0" smtClean="0"/>
              <a:t>/m2 distributed imposed load (for storage)</a:t>
            </a:r>
          </a:p>
          <a:p>
            <a:pPr marL="1085850" lvl="2"/>
            <a:r>
              <a:rPr lang="en-GB" sz="1600" dirty="0" smtClean="0"/>
              <a:t>(1/8</a:t>
            </a:r>
            <a:r>
              <a:rPr lang="en-GB" sz="1600" baseline="30000" dirty="0" smtClean="0"/>
              <a:t>th</a:t>
            </a:r>
            <a:r>
              <a:rPr lang="en-GB" sz="1600" dirty="0" smtClean="0"/>
              <a:t> of the loading for a domestic floor)</a:t>
            </a:r>
          </a:p>
          <a:p>
            <a:pPr marL="685800" lvl="1"/>
            <a:r>
              <a:rPr lang="en-GB" sz="2000" dirty="0" smtClean="0"/>
              <a:t>0.90 </a:t>
            </a:r>
            <a:r>
              <a:rPr lang="en-GB" sz="2000" dirty="0" err="1" smtClean="0"/>
              <a:t>kN</a:t>
            </a:r>
            <a:r>
              <a:rPr lang="en-GB" sz="2000" dirty="0" smtClean="0"/>
              <a:t> concentrated point load (</a:t>
            </a:r>
            <a:r>
              <a:rPr lang="en-GB" sz="2000" dirty="0"/>
              <a:t>for </a:t>
            </a:r>
            <a:r>
              <a:rPr lang="en-GB" sz="2000" dirty="0" smtClean="0"/>
              <a:t>a person accessing loft)</a:t>
            </a:r>
          </a:p>
          <a:p>
            <a:pPr marL="285750"/>
            <a:r>
              <a:rPr lang="en-GB" sz="2400" dirty="0" smtClean="0"/>
              <a:t>Traditional insitu cut timber roofs are </a:t>
            </a:r>
            <a:r>
              <a:rPr lang="en-GB" sz="2400" dirty="0"/>
              <a:t>o</a:t>
            </a:r>
            <a:r>
              <a:rPr lang="en-GB" sz="2400" dirty="0" smtClean="0"/>
              <a:t>ften much stronger than trussed rafter roofs</a:t>
            </a:r>
          </a:p>
          <a:p>
            <a:r>
              <a:rPr lang="en-GB" sz="2400" dirty="0" smtClean="0"/>
              <a:t>Many building owners and occupiers want to use their loft for storage</a:t>
            </a:r>
            <a:endParaRPr lang="en-GB" sz="2400" dirty="0"/>
          </a:p>
        </p:txBody>
      </p:sp>
      <p:sp>
        <p:nvSpPr>
          <p:cNvPr id="2" name="Title 1"/>
          <p:cNvSpPr>
            <a:spLocks noGrp="1"/>
          </p:cNvSpPr>
          <p:nvPr>
            <p:ph type="title"/>
          </p:nvPr>
        </p:nvSpPr>
        <p:spPr/>
        <p:txBody>
          <a:bodyPr>
            <a:normAutofit/>
          </a:bodyPr>
          <a:lstStyle/>
          <a:p>
            <a:r>
              <a:rPr lang="en-GB" sz="3800" b="1" dirty="0" smtClean="0"/>
              <a:t>Loft ceiling light storage loadings</a:t>
            </a:r>
            <a:endParaRPr lang="en-US" dirty="0"/>
          </a:p>
        </p:txBody>
      </p:sp>
    </p:spTree>
    <p:extLst>
      <p:ext uri="{BB962C8B-B14F-4D97-AF65-F5344CB8AC3E}">
        <p14:creationId xmlns:p14="http://schemas.microsoft.com/office/powerpoint/2010/main" val="1586225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5056" y="2060848"/>
            <a:ext cx="8425415" cy="4320474"/>
          </a:xfrm>
        </p:spPr>
        <p:txBody>
          <a:bodyPr>
            <a:normAutofit/>
          </a:bodyPr>
          <a:lstStyle/>
          <a:p>
            <a:r>
              <a:rPr lang="en-GB" sz="2400" dirty="0" smtClean="0"/>
              <a:t>6000 survey respondents:</a:t>
            </a:r>
          </a:p>
          <a:p>
            <a:r>
              <a:rPr lang="en-GB" sz="2400" dirty="0"/>
              <a:t>78% say loft storage is important or essential </a:t>
            </a:r>
          </a:p>
          <a:p>
            <a:r>
              <a:rPr lang="en-GB" sz="2400" dirty="0" smtClean="0"/>
              <a:t>82% use their lofts for storage</a:t>
            </a:r>
            <a:endParaRPr lang="en-GB" sz="2000" dirty="0" smtClean="0"/>
          </a:p>
          <a:p>
            <a:pPr marL="685800" lvl="1"/>
            <a:r>
              <a:rPr lang="en-GB" sz="2000" dirty="0" smtClean="0"/>
              <a:t>Of those, 78% say theirs is more than half full</a:t>
            </a:r>
          </a:p>
          <a:p>
            <a:pPr marL="285750" indent="-285750"/>
            <a:r>
              <a:rPr lang="en-GB" sz="2400" dirty="0" smtClean="0"/>
              <a:t>Only 26% know that squashing insulation is bad for it</a:t>
            </a:r>
          </a:p>
          <a:p>
            <a:pPr marL="285750" indent="-285750" algn="r">
              <a:buNone/>
            </a:pPr>
            <a:r>
              <a:rPr lang="en-GB" sz="2400" i="1" dirty="0"/>
              <a:t> Source: Carbon Trust survey</a:t>
            </a:r>
          </a:p>
          <a:p>
            <a:pPr marL="285750" indent="-285750" algn="r">
              <a:buNone/>
            </a:pPr>
            <a:r>
              <a:rPr lang="en-GB" sz="2400" i="1" dirty="0"/>
              <a:t>Biggest ever UK survey of loft </a:t>
            </a:r>
            <a:r>
              <a:rPr lang="en-GB" sz="2400" i="1" dirty="0" smtClean="0"/>
              <a:t>users </a:t>
            </a:r>
          </a:p>
        </p:txBody>
      </p:sp>
      <p:sp>
        <p:nvSpPr>
          <p:cNvPr id="2" name="Title 1"/>
          <p:cNvSpPr>
            <a:spLocks noGrp="1"/>
          </p:cNvSpPr>
          <p:nvPr>
            <p:ph type="title"/>
          </p:nvPr>
        </p:nvSpPr>
        <p:spPr/>
        <p:txBody>
          <a:bodyPr>
            <a:normAutofit/>
          </a:bodyPr>
          <a:lstStyle/>
          <a:p>
            <a:r>
              <a:rPr lang="en-GB" sz="3800" b="1" dirty="0" smtClean="0"/>
              <a:t>Loft storage is important</a:t>
            </a:r>
            <a:endParaRPr lang="en-US" dirty="0"/>
          </a:p>
        </p:txBody>
      </p:sp>
    </p:spTree>
    <p:extLst>
      <p:ext uri="{BB962C8B-B14F-4D97-AF65-F5344CB8AC3E}">
        <p14:creationId xmlns:p14="http://schemas.microsoft.com/office/powerpoint/2010/main" val="2289625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23928" y="2203723"/>
            <a:ext cx="4824535" cy="4392340"/>
          </a:xfrm>
        </p:spPr>
        <p:txBody>
          <a:bodyPr>
            <a:normAutofit fontScale="85000" lnSpcReduction="10000"/>
          </a:bodyPr>
          <a:lstStyle/>
          <a:p>
            <a:pPr marL="0" indent="0" rtl="0" eaLnBrk="1" fontAlgn="auto" latinLnBrk="0" hangingPunct="1">
              <a:buNone/>
            </a:pPr>
            <a:r>
              <a:rPr lang="en-GB" sz="3200" b="0" i="0" kern="1200" baseline="0" dirty="0" smtClean="0">
                <a:solidFill>
                  <a:schemeClr val="tx1"/>
                </a:solidFill>
                <a:effectLst/>
                <a:latin typeface="+mn-lt"/>
                <a:ea typeface="+mn-ea"/>
                <a:cs typeface="+mn-cs"/>
              </a:rPr>
              <a:t>200 hospital</a:t>
            </a:r>
            <a:r>
              <a:rPr lang="en-GB" sz="3200" b="0" i="0" kern="1200" dirty="0" smtClean="0">
                <a:solidFill>
                  <a:schemeClr val="tx1"/>
                </a:solidFill>
                <a:effectLst/>
                <a:latin typeface="+mn-lt"/>
                <a:ea typeface="+mn-ea"/>
                <a:cs typeface="+mn-cs"/>
              </a:rPr>
              <a:t> visits each year in the UK owing to: </a:t>
            </a:r>
          </a:p>
          <a:p>
            <a:r>
              <a:rPr lang="en-GB" sz="3200" b="0" i="0" kern="1200" dirty="0" smtClean="0">
                <a:solidFill>
                  <a:schemeClr val="tx1"/>
                </a:solidFill>
                <a:effectLst/>
                <a:latin typeface="+mn-lt"/>
                <a:ea typeface="+mn-ea"/>
                <a:cs typeface="+mn-cs"/>
              </a:rPr>
              <a:t>falls from</a:t>
            </a:r>
            <a:r>
              <a:rPr lang="en-GB" dirty="0"/>
              <a:t> </a:t>
            </a:r>
            <a:r>
              <a:rPr lang="en-GB" dirty="0" smtClean="0"/>
              <a:t>lofts</a:t>
            </a:r>
            <a:endParaRPr lang="en-GB" dirty="0"/>
          </a:p>
          <a:p>
            <a:r>
              <a:rPr lang="en-GB" sz="3200" b="0" i="0" kern="1200" dirty="0" smtClean="0">
                <a:solidFill>
                  <a:schemeClr val="tx1"/>
                </a:solidFill>
                <a:effectLst/>
                <a:latin typeface="+mn-lt"/>
                <a:ea typeface="+mn-ea"/>
                <a:cs typeface="+mn-cs"/>
              </a:rPr>
              <a:t>falls through loft ceilings</a:t>
            </a:r>
            <a:endParaRPr lang="en-GB" dirty="0"/>
          </a:p>
          <a:p>
            <a:pPr marL="0" indent="0" algn="r">
              <a:buNone/>
            </a:pPr>
            <a:r>
              <a:rPr lang="en-GB" sz="3200" b="0" i="1" kern="1200" dirty="0" smtClean="0">
                <a:solidFill>
                  <a:schemeClr val="tx1"/>
                </a:solidFill>
                <a:effectLst/>
                <a:latin typeface="+mn-lt"/>
                <a:ea typeface="+mn-ea"/>
                <a:cs typeface="+mn-cs"/>
              </a:rPr>
              <a:t>(source: </a:t>
            </a:r>
            <a:r>
              <a:rPr lang="en-GB" sz="3200" b="0" i="1" kern="1200" dirty="0" err="1" smtClean="0">
                <a:solidFill>
                  <a:schemeClr val="tx1"/>
                </a:solidFill>
                <a:effectLst/>
                <a:latin typeface="+mn-lt"/>
                <a:ea typeface="+mn-ea"/>
                <a:cs typeface="+mn-cs"/>
              </a:rPr>
              <a:t>RoSPA</a:t>
            </a:r>
            <a:r>
              <a:rPr lang="en-GB" sz="3200" b="0" i="1" kern="1200" dirty="0" smtClean="0">
                <a:solidFill>
                  <a:schemeClr val="tx1"/>
                </a:solidFill>
                <a:effectLst/>
                <a:latin typeface="+mn-lt"/>
                <a:ea typeface="+mn-ea"/>
                <a:cs typeface="+mn-cs"/>
              </a:rPr>
              <a:t>)</a:t>
            </a:r>
            <a:endParaRPr lang="en-GB" sz="3200" dirty="0" smtClean="0">
              <a:effectLst/>
            </a:endParaRPr>
          </a:p>
          <a:p>
            <a:pPr marL="0" indent="0" rtl="0" eaLnBrk="1" fontAlgn="auto" latinLnBrk="0" hangingPunct="1">
              <a:buNone/>
            </a:pPr>
            <a:r>
              <a:rPr lang="en-GB" sz="3200" kern="1200" baseline="0" dirty="0" smtClean="0">
                <a:solidFill>
                  <a:schemeClr val="tx1"/>
                </a:solidFill>
                <a:effectLst/>
                <a:latin typeface="+mn-lt"/>
                <a:ea typeface="+mn-ea"/>
                <a:cs typeface="+mn-cs"/>
              </a:rPr>
              <a:t>Architects</a:t>
            </a:r>
            <a:r>
              <a:rPr lang="en-GB" sz="3200" kern="1200" dirty="0" smtClean="0">
                <a:solidFill>
                  <a:schemeClr val="tx1"/>
                </a:solidFill>
                <a:effectLst/>
                <a:latin typeface="+mn-lt"/>
                <a:ea typeface="+mn-ea"/>
                <a:cs typeface="+mn-cs"/>
              </a:rPr>
              <a:t> and builders have a requirement to design-in safe maintenance under CDM 2015</a:t>
            </a:r>
            <a:endParaRPr lang="en-GB" dirty="0" smtClean="0">
              <a:effectLst/>
            </a:endParaRPr>
          </a:p>
          <a:p>
            <a:pPr marL="0" indent="0" rtl="0" eaLnBrk="1" fontAlgn="auto" latinLnBrk="0" hangingPunct="1">
              <a:buNone/>
            </a:pPr>
            <a:r>
              <a:rPr lang="en-GB" sz="3200" kern="1200" dirty="0" smtClean="0">
                <a:solidFill>
                  <a:schemeClr val="tx1"/>
                </a:solidFill>
                <a:effectLst/>
                <a:latin typeface="+mn-lt"/>
                <a:ea typeface="+mn-ea"/>
                <a:cs typeface="+mn-cs"/>
              </a:rPr>
              <a:t>Landlords have a ‘Duty of Care’ to their maintenance staff</a:t>
            </a:r>
            <a:endParaRPr lang="en-GB" dirty="0" smtClean="0"/>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976" y="3585954"/>
            <a:ext cx="2722872" cy="3011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irc_mi" descr="http://i.huffpost.com/gen/1370113/thumbs/n-FALL-THROUGH-CEILING-large.jpg?6"/>
          <p:cNvPicPr/>
          <p:nvPr/>
        </p:nvPicPr>
        <p:blipFill>
          <a:blip r:embed="rId4" cstate="print"/>
          <a:srcRect/>
          <a:stretch>
            <a:fillRect/>
          </a:stretch>
        </p:blipFill>
        <p:spPr bwMode="auto">
          <a:xfrm>
            <a:off x="470523" y="1124744"/>
            <a:ext cx="2733325" cy="2448272"/>
          </a:xfrm>
          <a:prstGeom prst="rect">
            <a:avLst/>
          </a:prstGeom>
          <a:noFill/>
          <a:ln w="9525">
            <a:noFill/>
            <a:miter lim="800000"/>
            <a:headEnd/>
            <a:tailEnd/>
          </a:ln>
        </p:spPr>
      </p:pic>
      <p:sp>
        <p:nvSpPr>
          <p:cNvPr id="2" name="Title 1"/>
          <p:cNvSpPr>
            <a:spLocks noGrp="1"/>
          </p:cNvSpPr>
          <p:nvPr>
            <p:ph type="title"/>
          </p:nvPr>
        </p:nvSpPr>
        <p:spPr>
          <a:xfrm>
            <a:off x="3779912" y="1196752"/>
            <a:ext cx="4906888" cy="792088"/>
          </a:xfrm>
        </p:spPr>
        <p:txBody>
          <a:bodyPr>
            <a:normAutofit fontScale="90000"/>
          </a:bodyPr>
          <a:lstStyle/>
          <a:p>
            <a:r>
              <a:rPr lang="en-GB" sz="3800" b="1" dirty="0" smtClean="0"/>
              <a:t>Safety in lofts is an issue:</a:t>
            </a:r>
            <a:endParaRPr lang="en-US" dirty="0"/>
          </a:p>
        </p:txBody>
      </p:sp>
    </p:spTree>
    <p:extLst>
      <p:ext uri="{BB962C8B-B14F-4D97-AF65-F5344CB8AC3E}">
        <p14:creationId xmlns:p14="http://schemas.microsoft.com/office/powerpoint/2010/main" val="2561203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5056" y="1916112"/>
            <a:ext cx="8425415" cy="4465209"/>
          </a:xfrm>
        </p:spPr>
        <p:txBody>
          <a:bodyPr>
            <a:normAutofit fontScale="92500"/>
          </a:bodyPr>
          <a:lstStyle/>
          <a:p>
            <a:pPr marL="285750" indent="-285750"/>
            <a:r>
              <a:rPr lang="en-GB" sz="2400" dirty="0" smtClean="0"/>
              <a:t>EST </a:t>
            </a:r>
            <a:r>
              <a:rPr lang="en-GB" sz="2400" dirty="0"/>
              <a:t>Energy Saving Trust guidance</a:t>
            </a:r>
          </a:p>
          <a:p>
            <a:pPr marL="285750" indent="-285750"/>
            <a:r>
              <a:rPr lang="en-GB" sz="2400" dirty="0" smtClean="0"/>
              <a:t>‘In-Use Factors’ which diminish insulation performance</a:t>
            </a:r>
          </a:p>
          <a:p>
            <a:pPr marL="285750" indent="-285750"/>
            <a:r>
              <a:rPr lang="en-GB" sz="2400" dirty="0" smtClean="0"/>
              <a:t>Building Regulations, Technical Standards and </a:t>
            </a:r>
            <a:r>
              <a:rPr lang="en-GB" sz="2400" dirty="0"/>
              <a:t>v</a:t>
            </a:r>
            <a:r>
              <a:rPr lang="en-GB" sz="2400" dirty="0" smtClean="0"/>
              <a:t>oluntary schemes</a:t>
            </a:r>
          </a:p>
          <a:p>
            <a:pPr marL="285750" indent="-285750"/>
            <a:r>
              <a:rPr lang="en-GB" sz="2400" dirty="0" smtClean="0"/>
              <a:t>ZCH Zero Carbon Hub statistics on overheating</a:t>
            </a:r>
          </a:p>
          <a:p>
            <a:pPr marL="285750" indent="-285750"/>
            <a:r>
              <a:rPr lang="en-GB" sz="2400" dirty="0" smtClean="0"/>
              <a:t>DECC statistics on roof insulation </a:t>
            </a:r>
          </a:p>
          <a:p>
            <a:pPr marL="285750" indent="-285750"/>
            <a:r>
              <a:rPr lang="en-GB" sz="2400" dirty="0" smtClean="0"/>
              <a:t>NPL National Physics Laboratory research on insulation performance</a:t>
            </a:r>
          </a:p>
          <a:p>
            <a:pPr marL="285750" indent="-285750"/>
            <a:r>
              <a:rPr lang="en-GB" sz="2400" dirty="0" smtClean="0"/>
              <a:t>Carbon Trust surveys on loft usage</a:t>
            </a:r>
          </a:p>
          <a:p>
            <a:pPr marL="285750" indent="-285750"/>
            <a:r>
              <a:rPr lang="en-GB" sz="2400" dirty="0" err="1" smtClean="0"/>
              <a:t>RoSPA</a:t>
            </a:r>
            <a:r>
              <a:rPr lang="en-GB" sz="2400" baseline="0" dirty="0" smtClean="0"/>
              <a:t> loft/ceiling</a:t>
            </a:r>
            <a:r>
              <a:rPr lang="en-GB" sz="2400" dirty="0" smtClean="0"/>
              <a:t> </a:t>
            </a:r>
            <a:r>
              <a:rPr lang="en-GB" sz="2400" baseline="0" dirty="0" smtClean="0"/>
              <a:t>accident statistics</a:t>
            </a:r>
            <a:endParaRPr lang="en-GB" sz="2400" dirty="0" smtClean="0"/>
          </a:p>
          <a:p>
            <a:pPr marL="285750" indent="-285750"/>
            <a:r>
              <a:rPr lang="en-GB" sz="2400" dirty="0" smtClean="0"/>
              <a:t>Alternative techniques to maximise insulation performance</a:t>
            </a:r>
          </a:p>
          <a:p>
            <a:pPr marL="285750" indent="-285750"/>
            <a:r>
              <a:rPr lang="en-GB" sz="2400" dirty="0" smtClean="0"/>
              <a:t>GBE Calculator U Values &amp; Thermal Bridge modification factors</a:t>
            </a:r>
          </a:p>
          <a:p>
            <a:pPr marL="285750" indent="-285750"/>
            <a:r>
              <a:rPr lang="en-GB" sz="2400" dirty="0" smtClean="0"/>
              <a:t>Test Questions and Answers</a:t>
            </a:r>
          </a:p>
        </p:txBody>
      </p:sp>
      <p:sp>
        <p:nvSpPr>
          <p:cNvPr id="3" name="Title 2"/>
          <p:cNvSpPr>
            <a:spLocks noGrp="1"/>
          </p:cNvSpPr>
          <p:nvPr>
            <p:ph type="title"/>
          </p:nvPr>
        </p:nvSpPr>
        <p:spPr/>
        <p:txBody>
          <a:bodyPr/>
          <a:lstStyle/>
          <a:p>
            <a:r>
              <a:rPr lang="en-GB" sz="3800" b="1" dirty="0" smtClean="0"/>
              <a:t>Order of content of seminar</a:t>
            </a:r>
            <a:endParaRPr lang="en-US" dirty="0"/>
          </a:p>
        </p:txBody>
      </p:sp>
    </p:spTree>
    <p:extLst>
      <p:ext uri="{BB962C8B-B14F-4D97-AF65-F5344CB8AC3E}">
        <p14:creationId xmlns:p14="http://schemas.microsoft.com/office/powerpoint/2010/main" val="2544134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5056" y="1988840"/>
            <a:ext cx="8748944" cy="4869160"/>
          </a:xfrm>
        </p:spPr>
        <p:txBody>
          <a:bodyPr numCol="2">
            <a:noAutofit/>
          </a:bodyPr>
          <a:lstStyle/>
          <a:p>
            <a:pPr lvl="0"/>
            <a:r>
              <a:rPr lang="en-GB" sz="1800" dirty="0" smtClean="0"/>
              <a:t>Cold </a:t>
            </a:r>
            <a:r>
              <a:rPr lang="en-GB" sz="1800" dirty="0"/>
              <a:t>water storage tank, ball valve, water supply and delivery pipes, insulation and overflow pipe</a:t>
            </a:r>
          </a:p>
          <a:p>
            <a:pPr lvl="0"/>
            <a:r>
              <a:rPr lang="en-GB" sz="1800" dirty="0"/>
              <a:t>Boiler top-up tank, ball valve, water supply and delivery pipes, insulation and overflow pipe </a:t>
            </a:r>
          </a:p>
          <a:p>
            <a:pPr lvl="0"/>
            <a:r>
              <a:rPr lang="en-GB" sz="1800" dirty="0"/>
              <a:t>Boiler fuel and power supply, flues, pipes and insulation</a:t>
            </a:r>
          </a:p>
          <a:p>
            <a:pPr lvl="0"/>
            <a:r>
              <a:rPr lang="en-GB" sz="1800" dirty="0"/>
              <a:t>Communal or District heating flow and return pipes and insulation if fitted</a:t>
            </a:r>
          </a:p>
          <a:p>
            <a:pPr lvl="0"/>
            <a:r>
              <a:rPr lang="en-GB" sz="1800" dirty="0"/>
              <a:t>Hot water cylinder or solar cylinder, ball valve, water supply, overflow and delivery pipes, and insulation</a:t>
            </a:r>
          </a:p>
          <a:p>
            <a:pPr lvl="0"/>
            <a:r>
              <a:rPr lang="en-GB" sz="1800" dirty="0"/>
              <a:t>Solar thermal panel expansion tank, pipes and insulation</a:t>
            </a:r>
          </a:p>
          <a:p>
            <a:pPr lvl="0"/>
            <a:r>
              <a:rPr lang="en-GB" sz="1800" dirty="0"/>
              <a:t>Solar PV inverter and cables</a:t>
            </a:r>
          </a:p>
          <a:p>
            <a:pPr lvl="0"/>
            <a:r>
              <a:rPr lang="en-GB" sz="1800" dirty="0"/>
              <a:t>Power Shower Pumps</a:t>
            </a:r>
          </a:p>
          <a:p>
            <a:pPr lvl="0"/>
            <a:r>
              <a:rPr lang="en-GB" sz="1800" dirty="0"/>
              <a:t>Extractor fans and ducts</a:t>
            </a:r>
          </a:p>
          <a:p>
            <a:pPr lvl="0"/>
            <a:r>
              <a:rPr lang="en-GB" sz="1800" dirty="0"/>
              <a:t>MVHR </a:t>
            </a:r>
            <a:r>
              <a:rPr lang="en-GB" sz="1800" dirty="0" smtClean="0"/>
              <a:t>Mechanical Ventilation with Heat Recovery ducting</a:t>
            </a:r>
            <a:endParaRPr lang="en-GB" sz="1800" dirty="0"/>
          </a:p>
          <a:p>
            <a:pPr lvl="0"/>
            <a:r>
              <a:rPr lang="en-GB" sz="1800" dirty="0"/>
              <a:t>Power and data cables and conduit</a:t>
            </a:r>
          </a:p>
          <a:p>
            <a:pPr lvl="0"/>
            <a:r>
              <a:rPr lang="en-GB" sz="1800" dirty="0"/>
              <a:t>Pipe work and insulation</a:t>
            </a:r>
          </a:p>
          <a:p>
            <a:pPr lvl="0"/>
            <a:r>
              <a:rPr lang="en-GB" sz="1800" dirty="0"/>
              <a:t>TV aerial, satellite dish, cable box and cables</a:t>
            </a:r>
          </a:p>
          <a:p>
            <a:pPr lvl="0"/>
            <a:r>
              <a:rPr lang="en-GB" sz="1800" dirty="0"/>
              <a:t>Domestic sprinkler system pipework and insulation</a:t>
            </a:r>
          </a:p>
          <a:p>
            <a:pPr lvl="0"/>
            <a:r>
              <a:rPr lang="en-GB" sz="1800" dirty="0"/>
              <a:t>Smoke detectors and cables</a:t>
            </a:r>
          </a:p>
          <a:p>
            <a:pPr lvl="0"/>
            <a:r>
              <a:rPr lang="en-GB" sz="1800" dirty="0"/>
              <a:t>Warden Call systems</a:t>
            </a:r>
          </a:p>
          <a:p>
            <a:pPr lvl="0"/>
            <a:r>
              <a:rPr lang="en-GB" sz="1800" dirty="0"/>
              <a:t>Ceiling mounted down lighters</a:t>
            </a:r>
          </a:p>
          <a:p>
            <a:pPr lvl="0"/>
            <a:r>
              <a:rPr lang="en-GB" sz="1800" dirty="0"/>
              <a:t>Ceiling mounted </a:t>
            </a:r>
            <a:r>
              <a:rPr lang="en-GB" sz="1800" dirty="0" smtClean="0"/>
              <a:t>fans</a:t>
            </a:r>
          </a:p>
          <a:p>
            <a:pPr lvl="0"/>
            <a:r>
              <a:rPr lang="en-GB" sz="1800" dirty="0" smtClean="0"/>
              <a:t>Ceiling mounted air conditioning units</a:t>
            </a:r>
            <a:endParaRPr lang="en-GB" sz="1800" dirty="0"/>
          </a:p>
        </p:txBody>
      </p:sp>
      <p:sp>
        <p:nvSpPr>
          <p:cNvPr id="2" name="Title 1"/>
          <p:cNvSpPr>
            <a:spLocks noGrp="1"/>
          </p:cNvSpPr>
          <p:nvPr>
            <p:ph type="title"/>
          </p:nvPr>
        </p:nvSpPr>
        <p:spPr/>
        <p:txBody>
          <a:bodyPr>
            <a:normAutofit/>
          </a:bodyPr>
          <a:lstStyle/>
          <a:p>
            <a:r>
              <a:rPr lang="en-GB" sz="3800" b="1" dirty="0" smtClean="0"/>
              <a:t>Access is required to services:</a:t>
            </a:r>
            <a:endParaRPr lang="en-US" dirty="0"/>
          </a:p>
        </p:txBody>
      </p:sp>
    </p:spTree>
    <p:extLst>
      <p:ext uri="{BB962C8B-B14F-4D97-AF65-F5344CB8AC3E}">
        <p14:creationId xmlns:p14="http://schemas.microsoft.com/office/powerpoint/2010/main" val="1518779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37301" y="2348881"/>
            <a:ext cx="6143474" cy="4248472"/>
          </a:xfrm>
          <a:prstGeom prst="rect">
            <a:avLst/>
          </a:prstGeom>
        </p:spPr>
      </p:pic>
      <p:sp>
        <p:nvSpPr>
          <p:cNvPr id="3" name="Title 2"/>
          <p:cNvSpPr>
            <a:spLocks noGrp="1"/>
          </p:cNvSpPr>
          <p:nvPr>
            <p:ph type="title"/>
          </p:nvPr>
        </p:nvSpPr>
        <p:spPr>
          <a:xfrm>
            <a:off x="457200" y="1268760"/>
            <a:ext cx="8229600" cy="792088"/>
          </a:xfrm>
        </p:spPr>
        <p:txBody>
          <a:bodyPr>
            <a:normAutofit fontScale="90000"/>
          </a:bodyPr>
          <a:lstStyle/>
          <a:p>
            <a:r>
              <a:rPr lang="en-GB" sz="3600" b="1" dirty="0"/>
              <a:t>S</a:t>
            </a:r>
            <a:r>
              <a:rPr lang="en-GB" sz="3600" b="1" dirty="0" smtClean="0"/>
              <a:t>afe access platforms can be the cause of </a:t>
            </a:r>
            <a:br>
              <a:rPr lang="en-GB" sz="3600" b="1" dirty="0" smtClean="0"/>
            </a:br>
            <a:r>
              <a:rPr lang="en-GB" sz="3600" b="1" dirty="0" smtClean="0"/>
              <a:t>top-up </a:t>
            </a:r>
            <a:r>
              <a:rPr lang="en-GB" sz="3600" b="1" dirty="0"/>
              <a:t>insulation </a:t>
            </a:r>
            <a:r>
              <a:rPr lang="en-GB" sz="3600" b="1" dirty="0" smtClean="0"/>
              <a:t>removal or compression</a:t>
            </a:r>
            <a:endParaRPr lang="en-US" dirty="0"/>
          </a:p>
        </p:txBody>
      </p:sp>
    </p:spTree>
    <p:extLst>
      <p:ext uri="{BB962C8B-B14F-4D97-AF65-F5344CB8AC3E}">
        <p14:creationId xmlns:p14="http://schemas.microsoft.com/office/powerpoint/2010/main" val="3911473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5056" y="1556792"/>
            <a:ext cx="8569432" cy="792088"/>
          </a:xfrm>
        </p:spPr>
        <p:txBody>
          <a:bodyPr>
            <a:normAutofit fontScale="32500" lnSpcReduction="20000"/>
          </a:bodyPr>
          <a:lstStyle/>
          <a:p>
            <a:pPr marL="342900" indent="-342900"/>
            <a:r>
              <a:rPr lang="en-GB" dirty="0">
                <a:solidFill>
                  <a:srgbClr val="FFFFFF"/>
                </a:solidFill>
              </a:rPr>
              <a:t>H</a:t>
            </a:r>
            <a:r>
              <a:rPr lang="en-GB" dirty="0" smtClean="0">
                <a:solidFill>
                  <a:srgbClr val="FFFFFF"/>
                </a:solidFill>
              </a:rPr>
              <a:t>eat lost through Loft: 25%</a:t>
            </a:r>
          </a:p>
          <a:p>
            <a:pPr marL="342900" indent="-342900"/>
            <a:r>
              <a:rPr lang="en-GB" dirty="0" smtClean="0">
                <a:solidFill>
                  <a:srgbClr val="FFFFFF"/>
                </a:solidFill>
              </a:rPr>
              <a:t>Squashed insulation 50% performance</a:t>
            </a:r>
          </a:p>
          <a:p>
            <a:pPr marL="342900" indent="-342900"/>
            <a:r>
              <a:rPr lang="en-GB" dirty="0" smtClean="0">
                <a:solidFill>
                  <a:srgbClr val="FFFFFF"/>
                </a:solidFill>
              </a:rPr>
              <a:t>80% of Houses </a:t>
            </a:r>
            <a:r>
              <a:rPr lang="en-GB" dirty="0">
                <a:solidFill>
                  <a:srgbClr val="FFFFFF"/>
                </a:solidFill>
              </a:rPr>
              <a:t>S</a:t>
            </a:r>
            <a:r>
              <a:rPr lang="en-GB" dirty="0" smtClean="0">
                <a:solidFill>
                  <a:srgbClr val="FFFFFF"/>
                </a:solidFill>
              </a:rPr>
              <a:t>quash Insulation</a:t>
            </a:r>
            <a:endParaRPr lang="en-GB" dirty="0">
              <a:solidFill>
                <a:srgbClr val="FFFFFF"/>
              </a:solidFill>
            </a:endParaRPr>
          </a:p>
          <a:p>
            <a:pPr marL="0" indent="0">
              <a:buNone/>
            </a:pPr>
            <a:r>
              <a:rPr lang="en-GB" dirty="0" err="1" smtClean="0">
                <a:solidFill>
                  <a:srgbClr val="FFFFFF"/>
                </a:solidFill>
              </a:rPr>
              <a:t>Ofgem</a:t>
            </a:r>
            <a:r>
              <a:rPr lang="en-GB" dirty="0" smtClean="0">
                <a:solidFill>
                  <a:srgbClr val="FFFFFF"/>
                </a:solidFill>
              </a:rPr>
              <a:t> estimate that In-Use Factors reduce the effectiveness of loft insulation my 35%</a:t>
            </a:r>
          </a:p>
        </p:txBody>
      </p:sp>
      <p:pic>
        <p:nvPicPr>
          <p:cNvPr id="7" name="Picture 6"/>
          <p:cNvPicPr>
            <a:picLocks noChangeAspect="1" noChangeArrowheads="1"/>
          </p:cNvPicPr>
          <p:nvPr/>
        </p:nvPicPr>
        <p:blipFill>
          <a:blip r:embed="rId3" cstate="print"/>
          <a:srcRect/>
          <a:stretch>
            <a:fillRect/>
          </a:stretch>
        </p:blipFill>
        <p:spPr bwMode="auto">
          <a:xfrm>
            <a:off x="323528" y="2249785"/>
            <a:ext cx="8477250" cy="2619375"/>
          </a:xfrm>
          <a:prstGeom prst="rect">
            <a:avLst/>
          </a:prstGeom>
          <a:noFill/>
          <a:ln w="9525">
            <a:noFill/>
            <a:miter lim="800000"/>
            <a:headEnd/>
            <a:tailEnd/>
          </a:ln>
        </p:spPr>
      </p:pic>
      <p:sp>
        <p:nvSpPr>
          <p:cNvPr id="10" name="Content Placeholder 3"/>
          <p:cNvSpPr txBox="1">
            <a:spLocks/>
          </p:cNvSpPr>
          <p:nvPr/>
        </p:nvSpPr>
        <p:spPr>
          <a:xfrm>
            <a:off x="368871" y="5157192"/>
            <a:ext cx="8425415" cy="1224136"/>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b="1" dirty="0" smtClean="0">
                <a:hlinkClick r:id="rId4"/>
              </a:rPr>
              <a:t>Ofgem estimates </a:t>
            </a:r>
            <a:r>
              <a:rPr lang="en-GB" b="1" dirty="0" smtClean="0"/>
              <a:t>that In-Use Factors reduce the effectiveness of UK-wide loft insulation by 29% </a:t>
            </a:r>
            <a:r>
              <a:rPr lang="en-GB" sz="1900" dirty="0" smtClean="0"/>
              <a:t>(2013)</a:t>
            </a:r>
          </a:p>
          <a:p>
            <a:pPr marL="0" indent="0" algn="ctr">
              <a:buFont typeface="Arial" pitchFamily="34" charset="0"/>
              <a:buNone/>
            </a:pPr>
            <a:r>
              <a:rPr lang="en-GB" b="1" dirty="0" smtClean="0">
                <a:hlinkClick r:id="rId5"/>
              </a:rPr>
              <a:t>Ofgem Energy Company Obligation measures</a:t>
            </a:r>
            <a:endParaRPr lang="en-GB" b="1" dirty="0" smtClean="0"/>
          </a:p>
          <a:p>
            <a:pPr marL="285750" indent="-285750" algn="ctr"/>
            <a:endParaRPr lang="en-GB" sz="1800" dirty="0" smtClean="0"/>
          </a:p>
          <a:p>
            <a:pPr marL="0" indent="0" algn="ctr">
              <a:buFont typeface="Arial" pitchFamily="34" charset="0"/>
              <a:buNone/>
            </a:pPr>
            <a:endParaRPr lang="en-GB" sz="2400" dirty="0" smtClean="0"/>
          </a:p>
        </p:txBody>
      </p:sp>
      <p:sp>
        <p:nvSpPr>
          <p:cNvPr id="2" name="Title 1"/>
          <p:cNvSpPr>
            <a:spLocks noGrp="1"/>
          </p:cNvSpPr>
          <p:nvPr>
            <p:ph type="title"/>
          </p:nvPr>
        </p:nvSpPr>
        <p:spPr>
          <a:xfrm>
            <a:off x="0" y="1268760"/>
            <a:ext cx="9144000" cy="792088"/>
          </a:xfrm>
        </p:spPr>
        <p:txBody>
          <a:bodyPr>
            <a:normAutofit fontScale="90000"/>
          </a:bodyPr>
          <a:lstStyle/>
          <a:p>
            <a:r>
              <a:rPr lang="en-GB" sz="3800" b="1" dirty="0" smtClean="0"/>
              <a:t>It all adds up…. 25-30% </a:t>
            </a:r>
            <a:r>
              <a:rPr lang="en-GB" sz="2200" dirty="0" smtClean="0"/>
              <a:t>(2005)  </a:t>
            </a:r>
            <a:r>
              <a:rPr lang="en-GB" sz="3800" b="1" dirty="0" smtClean="0"/>
              <a:t>of </a:t>
            </a:r>
            <a:r>
              <a:rPr lang="en-GB" sz="3800" b="1" dirty="0" smtClean="0">
                <a:hlinkClick r:id="rId6"/>
              </a:rPr>
              <a:t>UK energy demands </a:t>
            </a:r>
            <a:r>
              <a:rPr lang="en-GB" sz="3800" b="1" dirty="0" smtClean="0"/>
              <a:t>are from domestic property</a:t>
            </a:r>
            <a:endParaRPr lang="en-US" u="sng" dirty="0">
              <a:solidFill>
                <a:srgbClr val="FF0000"/>
              </a:solidFill>
            </a:endParaRPr>
          </a:p>
        </p:txBody>
      </p:sp>
    </p:spTree>
    <p:extLst>
      <p:ext uri="{BB962C8B-B14F-4D97-AF65-F5344CB8AC3E}">
        <p14:creationId xmlns:p14="http://schemas.microsoft.com/office/powerpoint/2010/main" val="3704650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800" b="1" dirty="0" smtClean="0"/>
              <a:t>So what are the alternatives?</a:t>
            </a:r>
            <a:endParaRPr lang="en-US" dirty="0"/>
          </a:p>
        </p:txBody>
      </p:sp>
      <p:sp>
        <p:nvSpPr>
          <p:cNvPr id="4" name="Content Placeholder 3"/>
          <p:cNvSpPr>
            <a:spLocks noGrp="1"/>
          </p:cNvSpPr>
          <p:nvPr>
            <p:ph idx="1"/>
          </p:nvPr>
        </p:nvSpPr>
        <p:spPr/>
        <p:txBody>
          <a:bodyPr>
            <a:normAutofit/>
          </a:bodyPr>
          <a:lstStyle/>
          <a:p>
            <a:r>
              <a:rPr lang="en-GB" dirty="0" smtClean="0"/>
              <a:t>Raising </a:t>
            </a:r>
            <a:r>
              <a:rPr lang="en-GB" dirty="0"/>
              <a:t>timber panel </a:t>
            </a:r>
            <a:r>
              <a:rPr lang="en-GB" dirty="0" smtClean="0"/>
              <a:t>decking above existing joists with softwood framing or joists</a:t>
            </a:r>
          </a:p>
          <a:p>
            <a:r>
              <a:rPr lang="en-GB" dirty="0" smtClean="0"/>
              <a:t>Decking on top of rigid foamed-plastic boards</a:t>
            </a:r>
          </a:p>
          <a:p>
            <a:r>
              <a:rPr lang="en-GB" dirty="0" smtClean="0"/>
              <a:t>Proprietary supports and decking systems </a:t>
            </a:r>
          </a:p>
        </p:txBody>
      </p:sp>
    </p:spTree>
    <p:extLst>
      <p:ext uri="{BB962C8B-B14F-4D97-AF65-F5344CB8AC3E}">
        <p14:creationId xmlns:p14="http://schemas.microsoft.com/office/powerpoint/2010/main" val="2795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6455" y="2132013"/>
            <a:ext cx="6447913" cy="4465339"/>
          </a:xfrm>
          <a:prstGeom prst="rect">
            <a:avLst/>
          </a:prstGeom>
        </p:spPr>
      </p:pic>
      <p:sp>
        <p:nvSpPr>
          <p:cNvPr id="2" name="Title 1"/>
          <p:cNvSpPr>
            <a:spLocks noGrp="1"/>
          </p:cNvSpPr>
          <p:nvPr>
            <p:ph type="title"/>
          </p:nvPr>
        </p:nvSpPr>
        <p:spPr>
          <a:xfrm>
            <a:off x="518864" y="1052736"/>
            <a:ext cx="8229600" cy="792088"/>
          </a:xfrm>
        </p:spPr>
        <p:txBody>
          <a:bodyPr>
            <a:normAutofit fontScale="90000"/>
          </a:bodyPr>
          <a:lstStyle/>
          <a:p>
            <a:r>
              <a:rPr lang="en-GB" sz="4000" b="1" dirty="0"/>
              <a:t>Raising </a:t>
            </a:r>
            <a:r>
              <a:rPr lang="en-GB" sz="4000" b="1" dirty="0" smtClean="0"/>
              <a:t>decking above </a:t>
            </a:r>
            <a:r>
              <a:rPr lang="en-GB" sz="4000" b="1" dirty="0"/>
              <a:t>existing joists with </a:t>
            </a:r>
            <a:r>
              <a:rPr lang="en-GB" sz="4000" b="1" dirty="0" smtClean="0"/>
              <a:t/>
            </a:r>
            <a:br>
              <a:rPr lang="en-GB" sz="4000" b="1" dirty="0" smtClean="0"/>
            </a:br>
            <a:r>
              <a:rPr lang="en-GB" sz="4000" b="1" dirty="0" smtClean="0"/>
              <a:t>softwood </a:t>
            </a:r>
            <a:r>
              <a:rPr lang="en-GB" sz="4000" b="1" dirty="0"/>
              <a:t>joists and timber panel </a:t>
            </a:r>
            <a:r>
              <a:rPr lang="en-GB" sz="4000" b="1" dirty="0" smtClean="0"/>
              <a:t>decking?</a:t>
            </a:r>
            <a:endParaRPr lang="en-US" b="1" dirty="0"/>
          </a:p>
        </p:txBody>
      </p:sp>
    </p:spTree>
    <p:extLst>
      <p:ext uri="{BB962C8B-B14F-4D97-AF65-F5344CB8AC3E}">
        <p14:creationId xmlns:p14="http://schemas.microsoft.com/office/powerpoint/2010/main" val="2669664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5056" y="2348880"/>
            <a:ext cx="8425415" cy="4320474"/>
          </a:xfrm>
        </p:spPr>
        <p:txBody>
          <a:bodyPr>
            <a:normAutofit fontScale="92500" lnSpcReduction="20000"/>
          </a:bodyPr>
          <a:lstStyle/>
          <a:p>
            <a:r>
              <a:rPr lang="en-GB" sz="2400" dirty="0" smtClean="0">
                <a:solidFill>
                  <a:srgbClr val="000000"/>
                </a:solidFill>
              </a:rPr>
              <a:t>This used to be common practice when thermal conductivity insulation thickness requirements were low</a:t>
            </a:r>
          </a:p>
          <a:p>
            <a:r>
              <a:rPr lang="en-GB" sz="2400" dirty="0" smtClean="0">
                <a:solidFill>
                  <a:srgbClr val="000000"/>
                </a:solidFill>
              </a:rPr>
              <a:t>But the extra timber is: </a:t>
            </a:r>
          </a:p>
          <a:p>
            <a:pPr lvl="1"/>
            <a:r>
              <a:rPr lang="en-GB" sz="2000" dirty="0" smtClean="0">
                <a:solidFill>
                  <a:srgbClr val="000000"/>
                </a:solidFill>
              </a:rPr>
              <a:t>heavy and awkward to get in and fit in a confined space</a:t>
            </a:r>
            <a:endParaRPr lang="en-GB" sz="2000" dirty="0">
              <a:solidFill>
                <a:srgbClr val="000000"/>
              </a:solidFill>
            </a:endParaRPr>
          </a:p>
          <a:p>
            <a:pPr lvl="1"/>
            <a:r>
              <a:rPr lang="en-GB" sz="2000" dirty="0" smtClean="0">
                <a:solidFill>
                  <a:srgbClr val="000000"/>
                </a:solidFill>
              </a:rPr>
              <a:t>Also acts as a thermal bridge </a:t>
            </a:r>
            <a:r>
              <a:rPr lang="en-GB" sz="2000" dirty="0" smtClean="0"/>
              <a:t>through the insulation</a:t>
            </a:r>
          </a:p>
          <a:p>
            <a:pPr lvl="2"/>
            <a:r>
              <a:rPr lang="en-GB" sz="1600" dirty="0" smtClean="0"/>
              <a:t>Linear (if on top of joists) or Point (if laid at right angles to existing joists)</a:t>
            </a:r>
          </a:p>
          <a:p>
            <a:pPr lvl="2"/>
            <a:r>
              <a:rPr lang="en-GB" sz="1600" dirty="0" smtClean="0">
                <a:solidFill>
                  <a:srgbClr val="000000"/>
                </a:solidFill>
              </a:rPr>
              <a:t>Psi values for the thermal bridges have to be allowed for in the U-value calculation for the roof under Building Regulations or Technical Standards</a:t>
            </a:r>
          </a:p>
          <a:p>
            <a:r>
              <a:rPr lang="en-GB" sz="2400" dirty="0" smtClean="0">
                <a:solidFill>
                  <a:srgbClr val="000000"/>
                </a:solidFill>
              </a:rPr>
              <a:t>This will require an increase in thermal conductivity insulation thickness to compensate </a:t>
            </a:r>
          </a:p>
          <a:p>
            <a:pPr lvl="1"/>
            <a:r>
              <a:rPr lang="en-GB" sz="2000" dirty="0" smtClean="0">
                <a:solidFill>
                  <a:srgbClr val="000000"/>
                </a:solidFill>
              </a:rPr>
              <a:t>If there is no room in the loft location</a:t>
            </a:r>
          </a:p>
          <a:p>
            <a:pPr lvl="1"/>
            <a:r>
              <a:rPr lang="en-GB" sz="2000" dirty="0" smtClean="0">
                <a:solidFill>
                  <a:srgbClr val="000000"/>
                </a:solidFill>
              </a:rPr>
              <a:t>It will be needed elsewhere</a:t>
            </a:r>
          </a:p>
          <a:p>
            <a:pPr marL="342900" lvl="1" indent="-342900">
              <a:buFont typeface="Arial" pitchFamily="34" charset="0"/>
              <a:buChar char="•"/>
            </a:pPr>
            <a:r>
              <a:rPr lang="en-GB" sz="2400" dirty="0"/>
              <a:t>Not forgetting to put </a:t>
            </a:r>
            <a:r>
              <a:rPr lang="en-GB" sz="2400" dirty="0" smtClean="0"/>
              <a:t>back </a:t>
            </a:r>
            <a:r>
              <a:rPr lang="en-GB" sz="2400" dirty="0"/>
              <a:t>in place </a:t>
            </a:r>
            <a:r>
              <a:rPr lang="en-GB" sz="2400" dirty="0" smtClean="0"/>
              <a:t>any existing top</a:t>
            </a:r>
            <a:r>
              <a:rPr lang="en-GB" sz="2400" dirty="0"/>
              <a:t>-up thermal conductivity insulation </a:t>
            </a:r>
            <a:r>
              <a:rPr lang="en-GB" sz="2400" dirty="0" smtClean="0"/>
              <a:t>before decking over</a:t>
            </a:r>
          </a:p>
          <a:p>
            <a:pPr marL="742950" lvl="2" indent="-342900"/>
            <a:r>
              <a:rPr lang="en-GB" sz="2000" dirty="0" smtClean="0"/>
              <a:t>Taking care to fit gap-free insulation around framing or joists</a:t>
            </a:r>
            <a:endParaRPr lang="en-GB" sz="2000" dirty="0"/>
          </a:p>
        </p:txBody>
      </p:sp>
      <p:sp>
        <p:nvSpPr>
          <p:cNvPr id="2" name="Title 1"/>
          <p:cNvSpPr>
            <a:spLocks noGrp="1"/>
          </p:cNvSpPr>
          <p:nvPr>
            <p:ph type="title"/>
          </p:nvPr>
        </p:nvSpPr>
        <p:spPr>
          <a:xfrm>
            <a:off x="0" y="1268760"/>
            <a:ext cx="9144000" cy="792088"/>
          </a:xfrm>
        </p:spPr>
        <p:txBody>
          <a:bodyPr>
            <a:normAutofit fontScale="90000"/>
          </a:bodyPr>
          <a:lstStyle/>
          <a:p>
            <a:r>
              <a:rPr lang="en-GB" sz="3800" b="1" dirty="0"/>
              <a:t>Raising timber panel decking </a:t>
            </a:r>
            <a:r>
              <a:rPr lang="en-GB" sz="3800" b="1" dirty="0" smtClean="0"/>
              <a:t>on new softwood framing or joists is no longer good practice</a:t>
            </a:r>
            <a:endParaRPr lang="en-US" dirty="0"/>
          </a:p>
        </p:txBody>
      </p:sp>
    </p:spTree>
    <p:extLst>
      <p:ext uri="{BB962C8B-B14F-4D97-AF65-F5344CB8AC3E}">
        <p14:creationId xmlns:p14="http://schemas.microsoft.com/office/powerpoint/2010/main" val="2262261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3" y="1988840"/>
            <a:ext cx="8314793" cy="4536504"/>
          </a:xfrm>
          <a:prstGeom prst="rect">
            <a:avLst/>
          </a:prstGeom>
        </p:spPr>
      </p:pic>
      <p:sp>
        <p:nvSpPr>
          <p:cNvPr id="2" name="Title 1"/>
          <p:cNvSpPr>
            <a:spLocks noGrp="1"/>
          </p:cNvSpPr>
          <p:nvPr>
            <p:ph type="title"/>
          </p:nvPr>
        </p:nvSpPr>
        <p:spPr>
          <a:xfrm>
            <a:off x="0" y="1052736"/>
            <a:ext cx="9144000" cy="792088"/>
          </a:xfrm>
        </p:spPr>
        <p:txBody>
          <a:bodyPr>
            <a:normAutofit fontScale="90000"/>
          </a:bodyPr>
          <a:lstStyle/>
          <a:p>
            <a:r>
              <a:rPr lang="en-GB" sz="3800" b="1" dirty="0" smtClean="0"/>
              <a:t>Decking on to rigid foamed plastic insulation?</a:t>
            </a:r>
            <a:endParaRPr lang="en-US" dirty="0"/>
          </a:p>
        </p:txBody>
      </p:sp>
    </p:spTree>
    <p:extLst>
      <p:ext uri="{BB962C8B-B14F-4D97-AF65-F5344CB8AC3E}">
        <p14:creationId xmlns:p14="http://schemas.microsoft.com/office/powerpoint/2010/main" val="3957057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5056" y="2204864"/>
            <a:ext cx="8425415" cy="4608512"/>
          </a:xfrm>
        </p:spPr>
        <p:txBody>
          <a:bodyPr>
            <a:normAutofit fontScale="85000" lnSpcReduction="20000"/>
          </a:bodyPr>
          <a:lstStyle/>
          <a:p>
            <a:pPr lvl="0"/>
            <a:r>
              <a:rPr lang="en-GB" sz="2400" dirty="0"/>
              <a:t>Foamed Plastics insulation are not normally moisture permeable so vapour barriers are essential but difficult to add to existing </a:t>
            </a:r>
            <a:r>
              <a:rPr lang="en-GB" sz="2400" dirty="0" smtClean="0"/>
              <a:t>ceilings </a:t>
            </a:r>
          </a:p>
          <a:p>
            <a:pPr marL="342900" indent="-342900"/>
            <a:r>
              <a:rPr lang="en-GB" sz="2400" dirty="0" smtClean="0"/>
              <a:t>The lack of a vapour barrier can cause interstitial or surface condensation, as moist air passing through the ceiling insulation it will cool and may condense on the underside of the </a:t>
            </a:r>
            <a:r>
              <a:rPr lang="en-GB" sz="2400" dirty="0" smtClean="0">
                <a:solidFill>
                  <a:srgbClr val="000000"/>
                </a:solidFill>
              </a:rPr>
              <a:t>deck board</a:t>
            </a:r>
          </a:p>
          <a:p>
            <a:r>
              <a:rPr lang="en-GB" sz="2400" dirty="0" smtClean="0"/>
              <a:t>For conventional pitched roof cross-ventilation it is recommended that there is at least a 50 mm air gap at the eaves</a:t>
            </a:r>
          </a:p>
          <a:p>
            <a:r>
              <a:rPr lang="en-GB" sz="2400" dirty="0" smtClean="0"/>
              <a:t>This cross ventilation gap should be continued between the top of the insulation and the underside of the decking board </a:t>
            </a:r>
            <a:r>
              <a:rPr lang="en-GB" sz="2400" i="1" dirty="0" smtClean="0"/>
              <a:t>(source: BRE)</a:t>
            </a:r>
          </a:p>
          <a:p>
            <a:r>
              <a:rPr lang="en-GB" sz="2400" dirty="0"/>
              <a:t>P</a:t>
            </a:r>
            <a:r>
              <a:rPr lang="en-GB" sz="2400" dirty="0" smtClean="0"/>
              <a:t>lastic </a:t>
            </a:r>
            <a:r>
              <a:rPr lang="en-GB" sz="2400" dirty="0"/>
              <a:t>insulation must not be allowed to touch plastic </a:t>
            </a:r>
            <a:r>
              <a:rPr lang="en-GB" sz="2400" dirty="0" smtClean="0"/>
              <a:t>conduit or plastic </a:t>
            </a:r>
            <a:r>
              <a:rPr lang="en-GB" sz="2400" dirty="0"/>
              <a:t>sheathing </a:t>
            </a:r>
            <a:r>
              <a:rPr lang="en-GB" sz="2400" dirty="0" smtClean="0"/>
              <a:t>to electrical cables</a:t>
            </a:r>
            <a:endParaRPr lang="en-GB" sz="2400" dirty="0"/>
          </a:p>
          <a:p>
            <a:pPr lvl="1"/>
            <a:r>
              <a:rPr lang="en-GB" sz="2000" dirty="0"/>
              <a:t>P</a:t>
            </a:r>
            <a:r>
              <a:rPr lang="en-GB" sz="2000" dirty="0" smtClean="0"/>
              <a:t>olymer </a:t>
            </a:r>
            <a:r>
              <a:rPr lang="en-GB" sz="2000" dirty="0"/>
              <a:t>migration may modify the performance of both </a:t>
            </a:r>
            <a:r>
              <a:rPr lang="en-GB" sz="2000" dirty="0" smtClean="0"/>
              <a:t>plastics</a:t>
            </a:r>
          </a:p>
          <a:p>
            <a:pPr lvl="2"/>
            <a:r>
              <a:rPr lang="en-GB" sz="1600" dirty="0"/>
              <a:t>P</a:t>
            </a:r>
            <a:r>
              <a:rPr lang="en-GB" sz="1600" dirty="0" smtClean="0"/>
              <a:t>lastics can dissolve away</a:t>
            </a:r>
            <a:endParaRPr lang="en-GB" sz="1600" dirty="0"/>
          </a:p>
          <a:p>
            <a:pPr lvl="1"/>
            <a:r>
              <a:rPr lang="en-GB" sz="2000" dirty="0"/>
              <a:t>Polystyrene </a:t>
            </a:r>
            <a:r>
              <a:rPr lang="en-GB" sz="2000" dirty="0" smtClean="0"/>
              <a:t>rigid </a:t>
            </a:r>
            <a:r>
              <a:rPr lang="en-GB" sz="2000" dirty="0"/>
              <a:t>foamed-plastic </a:t>
            </a:r>
            <a:endParaRPr lang="en-GB" sz="2000" dirty="0" smtClean="0"/>
          </a:p>
          <a:p>
            <a:pPr lvl="1"/>
            <a:r>
              <a:rPr lang="en-GB" sz="2000" dirty="0" smtClean="0"/>
              <a:t>Polyurethane spray </a:t>
            </a:r>
            <a:r>
              <a:rPr lang="en-GB" sz="2000" dirty="0"/>
              <a:t>foam </a:t>
            </a:r>
            <a:r>
              <a:rPr lang="en-GB" sz="2000" dirty="0" smtClean="0"/>
              <a:t>insulation</a:t>
            </a:r>
            <a:endParaRPr lang="en-GB" sz="2000" dirty="0"/>
          </a:p>
          <a:p>
            <a:r>
              <a:rPr lang="en-GB" sz="2400" dirty="0" smtClean="0"/>
              <a:t>Large </a:t>
            </a:r>
            <a:r>
              <a:rPr lang="en-GB" sz="2400" dirty="0"/>
              <a:t>sections of rigid </a:t>
            </a:r>
            <a:r>
              <a:rPr lang="en-GB" sz="2400" dirty="0" smtClean="0"/>
              <a:t>insulation/decking </a:t>
            </a:r>
            <a:r>
              <a:rPr lang="en-GB" sz="2400" dirty="0"/>
              <a:t>are also hard to get through the loft hatch and fit within a confined loft </a:t>
            </a:r>
            <a:r>
              <a:rPr lang="en-GB" sz="2400" dirty="0" smtClean="0"/>
              <a:t>space</a:t>
            </a:r>
            <a:endParaRPr lang="en-GB" sz="2400" dirty="0"/>
          </a:p>
        </p:txBody>
      </p:sp>
      <p:sp>
        <p:nvSpPr>
          <p:cNvPr id="2" name="Title 1"/>
          <p:cNvSpPr>
            <a:spLocks noGrp="1"/>
          </p:cNvSpPr>
          <p:nvPr>
            <p:ph type="title"/>
          </p:nvPr>
        </p:nvSpPr>
        <p:spPr>
          <a:xfrm>
            <a:off x="0" y="1196752"/>
            <a:ext cx="9144000" cy="792088"/>
          </a:xfrm>
        </p:spPr>
        <p:txBody>
          <a:bodyPr>
            <a:normAutofit fontScale="90000"/>
          </a:bodyPr>
          <a:lstStyle/>
          <a:p>
            <a:r>
              <a:rPr lang="en-GB" sz="3800" b="1" dirty="0" smtClean="0"/>
              <a:t>Risk associated with decking on top of </a:t>
            </a:r>
            <a:br>
              <a:rPr lang="en-GB" sz="3800" b="1" dirty="0" smtClean="0"/>
            </a:br>
            <a:r>
              <a:rPr lang="en-GB" sz="3800" b="1" dirty="0" smtClean="0"/>
              <a:t>rigid foamed-plastics insulation</a:t>
            </a:r>
            <a:endParaRPr lang="en-US" dirty="0"/>
          </a:p>
        </p:txBody>
      </p:sp>
    </p:spTree>
    <p:extLst>
      <p:ext uri="{BB962C8B-B14F-4D97-AF65-F5344CB8AC3E}">
        <p14:creationId xmlns:p14="http://schemas.microsoft.com/office/powerpoint/2010/main" val="925340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5056" y="1844824"/>
            <a:ext cx="8425415" cy="4392482"/>
          </a:xfrm>
        </p:spPr>
        <p:txBody>
          <a:bodyPr>
            <a:normAutofit/>
          </a:bodyPr>
          <a:lstStyle/>
          <a:p>
            <a:r>
              <a:rPr lang="en-GB" sz="2400" dirty="0" smtClean="0"/>
              <a:t>There are a number of new products and systems on the market</a:t>
            </a:r>
          </a:p>
          <a:p>
            <a:r>
              <a:rPr lang="en-GB" sz="2400" dirty="0" smtClean="0"/>
              <a:t>Only one system has been approved by BBA for use in construction:</a:t>
            </a:r>
          </a:p>
          <a:p>
            <a:pPr lvl="1"/>
            <a:r>
              <a:rPr lang="en-GB" sz="2000" dirty="0" smtClean="0"/>
              <a:t>It is strong enough to withstand the required loading</a:t>
            </a:r>
          </a:p>
          <a:p>
            <a:pPr lvl="1"/>
            <a:r>
              <a:rPr lang="en-GB" sz="2000" dirty="0" smtClean="0"/>
              <a:t>It is tall enough to meet modern insulation thicknesses</a:t>
            </a:r>
          </a:p>
          <a:p>
            <a:pPr lvl="1"/>
            <a:r>
              <a:rPr lang="en-GB" sz="2000" dirty="0" smtClean="0"/>
              <a:t>Without creating a significant thermal bridge through the insulation </a:t>
            </a:r>
          </a:p>
          <a:p>
            <a:pPr lvl="1"/>
            <a:r>
              <a:rPr lang="en-GB" sz="2000" dirty="0" smtClean="0"/>
              <a:t>It has a ventilation gap to avoid surface or interstitial condensation. </a:t>
            </a:r>
          </a:p>
          <a:p>
            <a:r>
              <a:rPr lang="en-GB" sz="2400" dirty="0" smtClean="0"/>
              <a:t>That system is </a:t>
            </a:r>
            <a:r>
              <a:rPr lang="en-GB" sz="2400" dirty="0" err="1" smtClean="0"/>
              <a:t>LoftZone</a:t>
            </a:r>
            <a:r>
              <a:rPr lang="en-GB" sz="2400" dirty="0" smtClean="0"/>
              <a:t> </a:t>
            </a:r>
            <a:r>
              <a:rPr lang="en-GB" sz="2400" dirty="0" err="1" smtClean="0"/>
              <a:t>StoreFloor</a:t>
            </a:r>
            <a:endParaRPr lang="en-GB" sz="2400" dirty="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22" y="5492981"/>
            <a:ext cx="3736175" cy="1137097"/>
          </a:xfrm>
          <a:prstGeom prst="rect">
            <a:avLst/>
          </a:prstGeom>
        </p:spPr>
      </p:pic>
      <p:sp>
        <p:nvSpPr>
          <p:cNvPr id="3" name="Title 2"/>
          <p:cNvSpPr>
            <a:spLocks noGrp="1"/>
          </p:cNvSpPr>
          <p:nvPr>
            <p:ph type="title"/>
          </p:nvPr>
        </p:nvSpPr>
        <p:spPr/>
        <p:txBody>
          <a:bodyPr/>
          <a:lstStyle/>
          <a:p>
            <a:r>
              <a:rPr lang="en-GB" sz="3800" b="1" dirty="0" smtClean="0"/>
              <a:t>New raised loft decking systems</a:t>
            </a:r>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2120" y="5157192"/>
            <a:ext cx="2304256" cy="1347805"/>
          </a:xfrm>
          <a:prstGeom prst="rect">
            <a:avLst/>
          </a:prstGeom>
        </p:spPr>
      </p:pic>
    </p:spTree>
    <p:extLst>
      <p:ext uri="{BB962C8B-B14F-4D97-AF65-F5344CB8AC3E}">
        <p14:creationId xmlns:p14="http://schemas.microsoft.com/office/powerpoint/2010/main" val="2994123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849" y="2196119"/>
            <a:ext cx="6590519" cy="4296705"/>
          </a:xfrm>
          <a:prstGeom prst="rect">
            <a:avLst/>
          </a:prstGeom>
        </p:spPr>
      </p:pic>
      <p:sp>
        <p:nvSpPr>
          <p:cNvPr id="2" name="Title 1"/>
          <p:cNvSpPr>
            <a:spLocks noGrp="1"/>
          </p:cNvSpPr>
          <p:nvPr>
            <p:ph type="title"/>
          </p:nvPr>
        </p:nvSpPr>
        <p:spPr>
          <a:xfrm>
            <a:off x="457201" y="1196752"/>
            <a:ext cx="8507287" cy="935385"/>
          </a:xfrm>
        </p:spPr>
        <p:txBody>
          <a:bodyPr>
            <a:normAutofit fontScale="90000"/>
          </a:bodyPr>
          <a:lstStyle/>
          <a:p>
            <a:pPr algn="ctr"/>
            <a:r>
              <a:rPr lang="en-GB" sz="3800" b="1" dirty="0" err="1" smtClean="0"/>
              <a:t>LoftZone</a:t>
            </a:r>
            <a:r>
              <a:rPr lang="en-GB" sz="3800" b="1" dirty="0" smtClean="0"/>
              <a:t> </a:t>
            </a:r>
            <a:r>
              <a:rPr lang="en-GB" sz="3800" b="1" dirty="0" err="1" smtClean="0"/>
              <a:t>StoreFloor</a:t>
            </a:r>
            <a:r>
              <a:rPr lang="en-GB" sz="3800" b="1" dirty="0" smtClean="0"/>
              <a:t>: plastic supports and </a:t>
            </a:r>
            <a:br>
              <a:rPr lang="en-GB" sz="3800" b="1" dirty="0" smtClean="0"/>
            </a:br>
            <a:r>
              <a:rPr lang="en-GB" sz="3800" b="1" dirty="0" smtClean="0"/>
              <a:t>metal beams to raise timber panel decking</a:t>
            </a:r>
            <a:endParaRPr lang="en-US" sz="3800" dirty="0" smtClean="0"/>
          </a:p>
        </p:txBody>
      </p:sp>
    </p:spTree>
    <p:extLst>
      <p:ext uri="{BB962C8B-B14F-4D97-AF65-F5344CB8AC3E}">
        <p14:creationId xmlns:p14="http://schemas.microsoft.com/office/powerpoint/2010/main" val="3948645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653" y="2492896"/>
            <a:ext cx="3185205" cy="3888432"/>
          </a:xfrm>
          <a:prstGeom prst="rect">
            <a:avLst/>
          </a:prstGeom>
        </p:spPr>
      </p:pic>
      <p:sp>
        <p:nvSpPr>
          <p:cNvPr id="3" name="TextBox 2"/>
          <p:cNvSpPr txBox="1"/>
          <p:nvPr/>
        </p:nvSpPr>
        <p:spPr>
          <a:xfrm>
            <a:off x="3707904" y="3517845"/>
            <a:ext cx="5112568" cy="2862322"/>
          </a:xfrm>
          <a:prstGeom prst="rect">
            <a:avLst/>
          </a:prstGeom>
          <a:noFill/>
        </p:spPr>
        <p:txBody>
          <a:bodyPr wrap="square" rtlCol="0">
            <a:spAutoFit/>
          </a:bodyPr>
          <a:lstStyle/>
          <a:p>
            <a:pPr algn="ctr"/>
            <a:r>
              <a:rPr lang="en-GB" sz="3200" dirty="0"/>
              <a:t>On average, 25% of </a:t>
            </a:r>
            <a:r>
              <a:rPr lang="en-GB" sz="3200" dirty="0" smtClean="0"/>
              <a:t>a building’s heat loss through its insulated external envelop is through the roof</a:t>
            </a:r>
          </a:p>
          <a:p>
            <a:pPr algn="ctr"/>
            <a:r>
              <a:rPr lang="en-GB" sz="2000" dirty="0" smtClean="0"/>
              <a:t>(</a:t>
            </a:r>
            <a:r>
              <a:rPr lang="en-GB" sz="2000" dirty="0"/>
              <a:t>source: Energy Savings Trust)</a:t>
            </a:r>
          </a:p>
          <a:p>
            <a:endParaRPr lang="en-GB" sz="3200" dirty="0"/>
          </a:p>
        </p:txBody>
      </p:sp>
      <p:sp>
        <p:nvSpPr>
          <p:cNvPr id="7" name="Title 6"/>
          <p:cNvSpPr>
            <a:spLocks noGrp="1"/>
          </p:cNvSpPr>
          <p:nvPr>
            <p:ph type="title"/>
          </p:nvPr>
        </p:nvSpPr>
        <p:spPr/>
        <p:txBody>
          <a:bodyPr/>
          <a:lstStyle/>
          <a:p>
            <a:r>
              <a:rPr lang="en-GB" sz="3800" b="1" dirty="0" smtClean="0"/>
              <a:t>Loft insulation: why it’s needed</a:t>
            </a:r>
            <a:endParaRPr lang="en-US" dirty="0"/>
          </a:p>
        </p:txBody>
      </p:sp>
    </p:spTree>
    <p:extLst>
      <p:ext uri="{BB962C8B-B14F-4D97-AF65-F5344CB8AC3E}">
        <p14:creationId xmlns:p14="http://schemas.microsoft.com/office/powerpoint/2010/main" val="2161672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Reduced Ventilation Gap</a:t>
            </a:r>
            <a:endParaRPr lang="en-US" b="1" dirty="0"/>
          </a:p>
        </p:txBody>
      </p:sp>
      <p:sp>
        <p:nvSpPr>
          <p:cNvPr id="6" name="Content Placeholder 5"/>
          <p:cNvSpPr>
            <a:spLocks noGrp="1"/>
          </p:cNvSpPr>
          <p:nvPr>
            <p:ph idx="1"/>
          </p:nvPr>
        </p:nvSpPr>
        <p:spPr/>
        <p:txBody>
          <a:bodyPr>
            <a:normAutofit/>
          </a:bodyPr>
          <a:lstStyle/>
          <a:p>
            <a:r>
              <a:rPr lang="en-US" dirty="0" smtClean="0"/>
              <a:t>50 mm pitched roof cross ventilation is default practice to reduce risk of interstitial condensation, BR, BRE and BBA recommend it</a:t>
            </a:r>
          </a:p>
          <a:p>
            <a:r>
              <a:rPr lang="en-US" dirty="0" smtClean="0"/>
              <a:t>BBA were asked ask to carry out </a:t>
            </a:r>
            <a:r>
              <a:rPr lang="en-US" dirty="0" err="1" smtClean="0"/>
              <a:t>hygro</a:t>
            </a:r>
            <a:r>
              <a:rPr lang="en-US" dirty="0" smtClean="0"/>
              <a:t>-thermal moisture movement and thermal bridge analysis of </a:t>
            </a:r>
            <a:r>
              <a:rPr lang="en-US" dirty="0" err="1" smtClean="0"/>
              <a:t>LoftZone</a:t>
            </a:r>
            <a:r>
              <a:rPr lang="en-US" dirty="0" smtClean="0"/>
              <a:t> </a:t>
            </a:r>
            <a:r>
              <a:rPr lang="en-US" dirty="0" err="1" smtClean="0"/>
              <a:t>Storefloor</a:t>
            </a:r>
            <a:r>
              <a:rPr lang="en-US" dirty="0" smtClean="0"/>
              <a:t> details</a:t>
            </a:r>
          </a:p>
          <a:p>
            <a:r>
              <a:rPr lang="en-US" dirty="0" smtClean="0"/>
              <a:t>They concluded 29 mm ventilation gap would was unlikely to cause interstitial condensation</a:t>
            </a:r>
            <a:endParaRPr lang="en-US" dirty="0"/>
          </a:p>
        </p:txBody>
      </p:sp>
    </p:spTree>
    <p:extLst>
      <p:ext uri="{BB962C8B-B14F-4D97-AF65-F5344CB8AC3E}">
        <p14:creationId xmlns:p14="http://schemas.microsoft.com/office/powerpoint/2010/main" val="357705925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AC15_5269_PS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pic>
        <p:nvPicPr>
          <p:cNvPr id="7" name="Picture 6" descr="BRE Hygrothermal 1 Dec 1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0"/>
            <a:ext cx="4582327" cy="6858000"/>
          </a:xfrm>
          <a:prstGeom prst="rect">
            <a:avLst/>
          </a:prstGeom>
        </p:spPr>
      </p:pic>
      <p:pic>
        <p:nvPicPr>
          <p:cNvPr id="8" name="Picture 7" descr="BRE Report - HCT008-1000 Hygrothermal LoftZone 29airspac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8145"/>
            <a:ext cx="4577667" cy="6858000"/>
          </a:xfrm>
          <a:prstGeom prst="rect">
            <a:avLst/>
          </a:prstGeom>
        </p:spPr>
      </p:pic>
    </p:spTree>
    <p:extLst>
      <p:ext uri="{BB962C8B-B14F-4D97-AF65-F5344CB8AC3E}">
        <p14:creationId xmlns:p14="http://schemas.microsoft.com/office/powerpoint/2010/main" val="28684367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Thermal bridge through supports?</a:t>
            </a:r>
            <a:endParaRPr lang="en-US" b="1" dirty="0"/>
          </a:p>
        </p:txBody>
      </p:sp>
      <p:sp>
        <p:nvSpPr>
          <p:cNvPr id="4" name="Text Placeholder 3"/>
          <p:cNvSpPr>
            <a:spLocks noGrp="1"/>
          </p:cNvSpPr>
          <p:nvPr>
            <p:ph idx="1"/>
          </p:nvPr>
        </p:nvSpPr>
        <p:spPr/>
        <p:txBody>
          <a:bodyPr/>
          <a:lstStyle/>
          <a:p>
            <a:pPr>
              <a:defRPr/>
            </a:pPr>
            <a:r>
              <a:rPr lang="en-GB" dirty="0"/>
              <a:t>BRE Buildings Research Establishment</a:t>
            </a:r>
          </a:p>
          <a:p>
            <a:pPr>
              <a:defRPr/>
            </a:pPr>
            <a:r>
              <a:rPr lang="en-GB" dirty="0"/>
              <a:t>calculated the thermal conductivity through the plastic supports to be negligible</a:t>
            </a:r>
          </a:p>
          <a:p>
            <a:pPr>
              <a:defRPr/>
            </a:pPr>
            <a:r>
              <a:rPr lang="en-GB" dirty="0"/>
              <a:t>they need not be considered in U-value </a:t>
            </a:r>
            <a:r>
              <a:rPr lang="en-GB" dirty="0" smtClean="0"/>
              <a:t>calculations</a:t>
            </a:r>
            <a:endParaRPr lang="en-US" dirty="0">
              <a:solidFill>
                <a:srgbClr val="FF3300"/>
              </a:solidFill>
            </a:endParaRPr>
          </a:p>
          <a:p>
            <a:endParaRPr lang="en-US" dirty="0"/>
          </a:p>
        </p:txBody>
      </p:sp>
    </p:spTree>
    <p:extLst>
      <p:ext uri="{BB962C8B-B14F-4D97-AF65-F5344CB8AC3E}">
        <p14:creationId xmlns:p14="http://schemas.microsoft.com/office/powerpoint/2010/main" val="333058786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052736"/>
            <a:ext cx="3826768" cy="1656184"/>
          </a:xfrm>
        </p:spPr>
        <p:txBody>
          <a:bodyPr>
            <a:normAutofit fontScale="90000"/>
          </a:bodyPr>
          <a:lstStyle/>
          <a:p>
            <a:r>
              <a:rPr lang="en-US" b="1" dirty="0" smtClean="0"/>
              <a:t>Thermal bridge through supports?</a:t>
            </a:r>
            <a:endParaRPr lang="en-US" b="1" dirty="0"/>
          </a:p>
        </p:txBody>
      </p:sp>
      <p:pic>
        <p:nvPicPr>
          <p:cNvPr id="2" name="Picture 1" descr="BREHygrothermalLoftZo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0"/>
            <a:ext cx="4608512" cy="6858000"/>
          </a:xfrm>
          <a:prstGeom prst="rect">
            <a:avLst/>
          </a:prstGeom>
        </p:spPr>
      </p:pic>
      <p:pic>
        <p:nvPicPr>
          <p:cNvPr id="3" name="Picture 2" descr="ThermalBridgeStatem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1" y="2822575"/>
            <a:ext cx="9144000" cy="4063869"/>
          </a:xfrm>
          <a:prstGeom prst="rect">
            <a:avLst/>
          </a:prstGeom>
        </p:spPr>
      </p:pic>
    </p:spTree>
    <p:extLst>
      <p:ext uri="{BB962C8B-B14F-4D97-AF65-F5344CB8AC3E}">
        <p14:creationId xmlns:p14="http://schemas.microsoft.com/office/powerpoint/2010/main" val="948366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800" b="1" dirty="0" smtClean="0"/>
              <a:t>GBE Calculator </a:t>
            </a:r>
            <a:r>
              <a:rPr lang="en-US" sz="3800" b="1" dirty="0" err="1" smtClean="0"/>
              <a:t>LoftZone</a:t>
            </a:r>
            <a:r>
              <a:rPr lang="en-US" sz="3800" b="1" dirty="0" smtClean="0"/>
              <a:t> </a:t>
            </a:r>
            <a:r>
              <a:rPr lang="en-US" sz="3800" b="1" dirty="0" err="1" smtClean="0"/>
              <a:t>StoreFloor</a:t>
            </a:r>
            <a:endParaRPr lang="en-US" sz="3800" b="1" dirty="0"/>
          </a:p>
        </p:txBody>
      </p:sp>
      <p:sp>
        <p:nvSpPr>
          <p:cNvPr id="2" name="Text Placeholder 1"/>
          <p:cNvSpPr>
            <a:spLocks noGrp="1"/>
          </p:cNvSpPr>
          <p:nvPr>
            <p:ph type="body" idx="1"/>
          </p:nvPr>
        </p:nvSpPr>
        <p:spPr/>
        <p:txBody>
          <a:bodyPr>
            <a:normAutofit/>
          </a:bodyPr>
          <a:lstStyle/>
          <a:p>
            <a:pPr algn="ctr"/>
            <a:r>
              <a:rPr lang="en-US" sz="3200" dirty="0" smtClean="0">
                <a:hlinkClick r:id="rId2"/>
              </a:rPr>
              <a:t>GBE Calculator Page</a:t>
            </a:r>
            <a:endParaRPr lang="en-US" sz="3200" dirty="0"/>
          </a:p>
        </p:txBody>
      </p:sp>
      <p:sp>
        <p:nvSpPr>
          <p:cNvPr id="3" name="Content Placeholder 2"/>
          <p:cNvSpPr>
            <a:spLocks noGrp="1"/>
          </p:cNvSpPr>
          <p:nvPr>
            <p:ph sz="half" idx="2"/>
          </p:nvPr>
        </p:nvSpPr>
        <p:spPr/>
        <p:txBody>
          <a:bodyPr/>
          <a:lstStyle/>
          <a:p>
            <a:r>
              <a:rPr lang="en-US" dirty="0" smtClean="0"/>
              <a:t>Scroll down to find file</a:t>
            </a:r>
          </a:p>
          <a:p>
            <a:r>
              <a:rPr lang="en-US" u="sng" dirty="0">
                <a:hlinkClick r:id="rId3"/>
              </a:rPr>
              <a:t>GBE Calculator LoftZoneStoreFloorUValue A05BRM100117 XLSX</a:t>
            </a:r>
            <a:endParaRPr lang="en-US" dirty="0"/>
          </a:p>
        </p:txBody>
      </p:sp>
      <p:pic>
        <p:nvPicPr>
          <p:cNvPr id="8" name="Content Placeholder 7" descr="GBE Calculator LoftZoneStoreFloorUValue Summary A05BRM100117.png">
            <a:hlinkClick r:id="rId3"/>
          </p:cNvPr>
          <p:cNvPicPr>
            <a:picLocks noGrp="1" noChangeAspect="1"/>
          </p:cNvPicPr>
          <p:nvPr>
            <p:ph sz="quarter" idx="4"/>
          </p:nvPr>
        </p:nvPicPr>
        <p:blipFill>
          <a:blip r:embed="rId4">
            <a:extLst>
              <a:ext uri="{28A0092B-C50C-407E-A947-70E740481C1C}">
                <a14:useLocalDpi xmlns:a14="http://schemas.microsoft.com/office/drawing/2010/main" val="0"/>
              </a:ext>
            </a:extLst>
          </a:blip>
          <a:srcRect t="-6639" b="-6639"/>
          <a:stretch>
            <a:fillRect/>
          </a:stretch>
        </p:blipFill>
        <p:spPr>
          <a:xfrm>
            <a:off x="4355976" y="1844824"/>
            <a:ext cx="4752528" cy="3816424"/>
          </a:xfrm>
        </p:spPr>
      </p:pic>
    </p:spTree>
    <p:extLst>
      <p:ext uri="{BB962C8B-B14F-4D97-AF65-F5344CB8AC3E}">
        <p14:creationId xmlns:p14="http://schemas.microsoft.com/office/powerpoint/2010/main" val="429315570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Dave\Links\LoftZone\Photos and videos\completed lofts\low res selection\central third with some board cutting.jpg"/>
          <p:cNvPicPr>
            <a:picLocks noChangeAspect="1" noChangeArrowheads="1"/>
          </p:cNvPicPr>
          <p:nvPr/>
        </p:nvPicPr>
        <p:blipFill>
          <a:blip r:embed="rId3" cstate="print"/>
          <a:srcRect/>
          <a:stretch>
            <a:fillRect/>
          </a:stretch>
        </p:blipFill>
        <p:spPr bwMode="auto">
          <a:xfrm>
            <a:off x="971600" y="4221088"/>
            <a:ext cx="3603845" cy="2274962"/>
          </a:xfrm>
          <a:prstGeom prst="rect">
            <a:avLst/>
          </a:prstGeom>
          <a:noFill/>
        </p:spPr>
      </p:pic>
      <p:pic>
        <p:nvPicPr>
          <p:cNvPr id="13" name="Picture 2" descr="C:\Users\Dave\Links\LoftZone\Photos and videos\from Piers\Watney Rd\Watney Road install.JPG"/>
          <p:cNvPicPr>
            <a:picLocks noChangeAspect="1" noChangeArrowheads="1"/>
          </p:cNvPicPr>
          <p:nvPr/>
        </p:nvPicPr>
        <p:blipFill>
          <a:blip r:embed="rId4" cstate="print"/>
          <a:srcRect/>
          <a:stretch>
            <a:fillRect/>
          </a:stretch>
        </p:blipFill>
        <p:spPr bwMode="auto">
          <a:xfrm>
            <a:off x="4572000" y="4218334"/>
            <a:ext cx="3600400" cy="2274541"/>
          </a:xfrm>
          <a:prstGeom prst="rect">
            <a:avLst/>
          </a:prstGeom>
          <a:noFill/>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488" y="1966781"/>
            <a:ext cx="3599512" cy="2257481"/>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1" y="1968502"/>
            <a:ext cx="3600400" cy="2251074"/>
          </a:xfrm>
          <a:prstGeom prst="rect">
            <a:avLst/>
          </a:prstGeom>
        </p:spPr>
      </p:pic>
      <p:sp>
        <p:nvSpPr>
          <p:cNvPr id="2" name="Title 1"/>
          <p:cNvSpPr>
            <a:spLocks noGrp="1"/>
          </p:cNvSpPr>
          <p:nvPr>
            <p:ph type="title"/>
          </p:nvPr>
        </p:nvSpPr>
        <p:spPr/>
        <p:txBody>
          <a:bodyPr/>
          <a:lstStyle/>
          <a:p>
            <a:r>
              <a:rPr lang="en-GB" sz="3800" b="1" dirty="0" err="1" smtClean="0"/>
              <a:t>LoftZone</a:t>
            </a:r>
            <a:r>
              <a:rPr lang="en-GB" sz="3800" b="1" dirty="0" smtClean="0"/>
              <a:t> </a:t>
            </a:r>
            <a:r>
              <a:rPr lang="en-GB" sz="3800" b="1" dirty="0" err="1" smtClean="0"/>
              <a:t>StoreFloor</a:t>
            </a:r>
            <a:r>
              <a:rPr lang="en-GB" sz="3800" b="1" dirty="0" smtClean="0"/>
              <a:t> installations</a:t>
            </a:r>
            <a:endParaRPr lang="en-US" dirty="0"/>
          </a:p>
        </p:txBody>
      </p:sp>
    </p:spTree>
    <p:extLst>
      <p:ext uri="{BB962C8B-B14F-4D97-AF65-F5344CB8AC3E}">
        <p14:creationId xmlns:p14="http://schemas.microsoft.com/office/powerpoint/2010/main" val="18243755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Dave\Links\LoftZone\Photos and videos\completed lofts\P1020642.JPG"/>
          <p:cNvPicPr>
            <a:picLocks noChangeAspect="1" noChangeArrowheads="1"/>
          </p:cNvPicPr>
          <p:nvPr/>
        </p:nvPicPr>
        <p:blipFill>
          <a:blip r:embed="rId3" cstate="print"/>
          <a:srcRect/>
          <a:stretch>
            <a:fillRect/>
          </a:stretch>
        </p:blipFill>
        <p:spPr bwMode="auto">
          <a:xfrm>
            <a:off x="827584" y="2906942"/>
            <a:ext cx="7488832" cy="3618402"/>
          </a:xfrm>
          <a:prstGeom prst="rect">
            <a:avLst/>
          </a:prstGeom>
          <a:noFill/>
        </p:spPr>
      </p:pic>
      <p:pic>
        <p:nvPicPr>
          <p:cNvPr id="9" name="Picture 2" descr="C:\Users\Dave\Links\LoftZone\Photos and videos\IMG_1172.JPG"/>
          <p:cNvPicPr>
            <a:picLocks noChangeAspect="1" noChangeArrowheads="1"/>
          </p:cNvPicPr>
          <p:nvPr/>
        </p:nvPicPr>
        <p:blipFill>
          <a:blip r:embed="rId4" cstate="print"/>
          <a:srcRect/>
          <a:stretch>
            <a:fillRect/>
          </a:stretch>
        </p:blipFill>
        <p:spPr bwMode="auto">
          <a:xfrm>
            <a:off x="5508104" y="2878760"/>
            <a:ext cx="2592288" cy="1693088"/>
          </a:xfrm>
          <a:prstGeom prst="rect">
            <a:avLst/>
          </a:prstGeom>
          <a:noFill/>
        </p:spPr>
      </p:pic>
      <p:sp>
        <p:nvSpPr>
          <p:cNvPr id="2" name="Title 1"/>
          <p:cNvSpPr>
            <a:spLocks noGrp="1"/>
          </p:cNvSpPr>
          <p:nvPr>
            <p:ph type="title"/>
          </p:nvPr>
        </p:nvSpPr>
        <p:spPr/>
        <p:txBody>
          <a:bodyPr>
            <a:normAutofit/>
          </a:bodyPr>
          <a:lstStyle/>
          <a:p>
            <a:r>
              <a:rPr lang="en-US" sz="4000" b="1" dirty="0" err="1" smtClean="0"/>
              <a:t>LoftZone</a:t>
            </a:r>
            <a:r>
              <a:rPr lang="en-US" sz="4000" b="1" dirty="0" smtClean="0"/>
              <a:t> </a:t>
            </a:r>
            <a:r>
              <a:rPr lang="en-US" sz="4000" b="1" dirty="0" err="1" smtClean="0"/>
              <a:t>StoreFloor</a:t>
            </a:r>
            <a:r>
              <a:rPr lang="en-US" sz="4000" b="1" dirty="0" smtClean="0"/>
              <a:t> installations</a:t>
            </a:r>
            <a:endParaRPr lang="en-US" sz="4000" b="1" dirty="0"/>
          </a:p>
        </p:txBody>
      </p:sp>
      <p:sp>
        <p:nvSpPr>
          <p:cNvPr id="3" name="Content Placeholder 2"/>
          <p:cNvSpPr>
            <a:spLocks noGrp="1"/>
          </p:cNvSpPr>
          <p:nvPr>
            <p:ph idx="1"/>
          </p:nvPr>
        </p:nvSpPr>
        <p:spPr>
          <a:xfrm>
            <a:off x="457200" y="1988840"/>
            <a:ext cx="8686800" cy="762298"/>
          </a:xfrm>
        </p:spPr>
        <p:txBody>
          <a:bodyPr/>
          <a:lstStyle/>
          <a:p>
            <a:pPr lvl="0"/>
            <a:r>
              <a:rPr lang="en-US" dirty="0"/>
              <a:t>A</a:t>
            </a:r>
            <a:r>
              <a:rPr lang="en-US" dirty="0" smtClean="0"/>
              <a:t>lso used for safe</a:t>
            </a:r>
            <a:r>
              <a:rPr lang="en-US" baseline="0" dirty="0" smtClean="0"/>
              <a:t> access walkways in schools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5056" y="1988840"/>
            <a:ext cx="8425415" cy="4392482"/>
          </a:xfrm>
        </p:spPr>
        <p:txBody>
          <a:bodyPr>
            <a:normAutofit/>
          </a:bodyPr>
          <a:lstStyle/>
          <a:p>
            <a:pPr marL="342900" indent="-342900"/>
            <a:r>
              <a:rPr lang="en-GB" sz="2400" dirty="0" smtClean="0"/>
              <a:t>Loft insulation ‘In-Use Factors’, in particular, compression are a major issue</a:t>
            </a:r>
          </a:p>
          <a:p>
            <a:pPr marL="342900" indent="-342900"/>
            <a:r>
              <a:rPr lang="en-GB" sz="2400" dirty="0" smtClean="0"/>
              <a:t>Significant numbers of houses are affected</a:t>
            </a:r>
          </a:p>
          <a:p>
            <a:pPr marL="342900" indent="-342900"/>
            <a:r>
              <a:rPr lang="en-GB" sz="2400" dirty="0"/>
              <a:t>A</a:t>
            </a:r>
            <a:r>
              <a:rPr lang="en-GB" sz="2400" dirty="0" smtClean="0"/>
              <a:t>dding considerably to UK energy and fuel demands and carbon outputs of UK housing</a:t>
            </a:r>
          </a:p>
          <a:p>
            <a:r>
              <a:rPr lang="en-GB" sz="2400" dirty="0" smtClean="0"/>
              <a:t>Most traditional means of solving the need for storage space, safe access walkways are no longer good practice</a:t>
            </a:r>
          </a:p>
          <a:p>
            <a:r>
              <a:rPr lang="en-GB" sz="2400" dirty="0" smtClean="0"/>
              <a:t>The LoftZone StoreFloor is the only product for this purpose that has been approved by BBA for use in construction.</a:t>
            </a:r>
          </a:p>
        </p:txBody>
      </p:sp>
      <p:sp>
        <p:nvSpPr>
          <p:cNvPr id="2" name="Title 1"/>
          <p:cNvSpPr>
            <a:spLocks noGrp="1"/>
          </p:cNvSpPr>
          <p:nvPr>
            <p:ph type="title"/>
          </p:nvPr>
        </p:nvSpPr>
        <p:spPr/>
        <p:txBody>
          <a:bodyPr/>
          <a:lstStyle/>
          <a:p>
            <a:r>
              <a:rPr lang="en-GB" sz="3800" b="1" dirty="0" smtClean="0"/>
              <a:t>Summary</a:t>
            </a:r>
            <a:endParaRPr lang="en-US" dirty="0"/>
          </a:p>
        </p:txBody>
      </p:sp>
    </p:spTree>
    <p:extLst>
      <p:ext uri="{BB962C8B-B14F-4D97-AF65-F5344CB8AC3E}">
        <p14:creationId xmlns:p14="http://schemas.microsoft.com/office/powerpoint/2010/main" val="3570452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5056" y="1988840"/>
            <a:ext cx="8425415" cy="4392482"/>
          </a:xfrm>
        </p:spPr>
        <p:txBody>
          <a:bodyPr>
            <a:normAutofit fontScale="77500" lnSpcReduction="20000"/>
          </a:bodyPr>
          <a:lstStyle/>
          <a:p>
            <a:pPr marL="457200" indent="-457200">
              <a:buFont typeface="+mj-lt"/>
              <a:buAutoNum type="arabicPeriod"/>
            </a:pPr>
            <a:r>
              <a:rPr lang="en-GB" sz="2400" dirty="0" smtClean="0"/>
              <a:t>What percentage of households use their loft for storage? (35%, 50%, 82%)</a:t>
            </a:r>
            <a:endParaRPr lang="en-GB" sz="2000" dirty="0" smtClean="0"/>
          </a:p>
          <a:p>
            <a:pPr marL="457200" indent="-457200">
              <a:buFont typeface="+mj-lt"/>
              <a:buAutoNum type="arabicPeriod"/>
            </a:pPr>
            <a:r>
              <a:rPr lang="en-GB" sz="2400" dirty="0" smtClean="0"/>
              <a:t>If loft insulation is compressed from 270 mm to 100 mm joist height, by how much does the U-value change? (It halves, it doubles, it stays the same)</a:t>
            </a:r>
          </a:p>
          <a:p>
            <a:pPr marL="457200" indent="-457200">
              <a:buFont typeface="+mj-lt"/>
              <a:buAutoNum type="arabicPeriod"/>
            </a:pPr>
            <a:r>
              <a:rPr lang="en-GB" sz="2400" dirty="0" smtClean="0"/>
              <a:t>What is the gap recommended by BRE between the top of the insulation and the bottom of the deck, to prevent surface condensation on the underside of the deck boards? (35 mm, 50 mm, 82 mm). </a:t>
            </a:r>
          </a:p>
          <a:p>
            <a:pPr marL="457200" indent="-457200">
              <a:buFont typeface="+mj-lt"/>
              <a:buAutoNum type="arabicPeriod"/>
            </a:pPr>
            <a:r>
              <a:rPr lang="en-GB" sz="2400" dirty="0" smtClean="0"/>
              <a:t>What does </a:t>
            </a:r>
            <a:r>
              <a:rPr lang="en-GB" sz="2400" dirty="0" err="1" smtClean="0"/>
              <a:t>Ofgem</a:t>
            </a:r>
            <a:r>
              <a:rPr lang="en-GB" sz="2400" dirty="0" smtClean="0"/>
              <a:t> consider the total reduction in the effectiveness of UK loft insulation owing to In-Use Factors? (35%, </a:t>
            </a:r>
            <a:r>
              <a:rPr lang="en-GB" sz="2400" dirty="0"/>
              <a:t>50%, 82%)</a:t>
            </a:r>
            <a:endParaRPr lang="en-GB" sz="2000" dirty="0"/>
          </a:p>
          <a:p>
            <a:pPr marL="457200" indent="-457200">
              <a:buFont typeface="+mj-lt"/>
              <a:buAutoNum type="arabicPeriod"/>
            </a:pPr>
            <a:r>
              <a:rPr lang="en-GB" sz="2400" dirty="0" smtClean="0"/>
              <a:t>What is the requirement for the loading of the bottom chord of trussed rafter roofs? </a:t>
            </a:r>
            <a:br>
              <a:rPr lang="en-GB" sz="2400" dirty="0" smtClean="0"/>
            </a:br>
            <a:r>
              <a:rPr lang="en-GB" sz="2400" dirty="0" smtClean="0"/>
              <a:t>(0.25 </a:t>
            </a:r>
            <a:r>
              <a:rPr lang="en-GB" sz="2400" dirty="0" err="1" smtClean="0"/>
              <a:t>kN</a:t>
            </a:r>
            <a:r>
              <a:rPr lang="en-GB" sz="2400" dirty="0" smtClean="0"/>
              <a:t>/m2 </a:t>
            </a:r>
            <a:r>
              <a:rPr lang="en-GB" sz="2400" dirty="0"/>
              <a:t>distributed imposed </a:t>
            </a:r>
            <a:r>
              <a:rPr lang="en-GB" sz="2400" dirty="0" smtClean="0"/>
              <a:t>load plus 0.90 </a:t>
            </a:r>
            <a:r>
              <a:rPr lang="en-GB" sz="2400" dirty="0" err="1"/>
              <a:t>kN</a:t>
            </a:r>
            <a:r>
              <a:rPr lang="en-GB" sz="2400" dirty="0"/>
              <a:t> concentrated point </a:t>
            </a:r>
            <a:r>
              <a:rPr lang="en-GB" sz="2400" dirty="0" smtClean="0"/>
              <a:t>load</a:t>
            </a:r>
            <a:br>
              <a:rPr lang="en-GB" sz="2400" dirty="0" smtClean="0"/>
            </a:br>
            <a:r>
              <a:rPr lang="en-GB" sz="2400" dirty="0" smtClean="0"/>
              <a:t>0.50 </a:t>
            </a:r>
            <a:r>
              <a:rPr lang="en-GB" sz="2400" dirty="0" err="1" smtClean="0"/>
              <a:t>kN</a:t>
            </a:r>
            <a:r>
              <a:rPr lang="en-GB" sz="2400" dirty="0"/>
              <a:t>/</a:t>
            </a:r>
            <a:r>
              <a:rPr lang="en-GB" sz="2400" dirty="0" smtClean="0"/>
              <a:t>m2 distributed </a:t>
            </a:r>
            <a:r>
              <a:rPr lang="en-GB" sz="2400" dirty="0"/>
              <a:t>imposed load plus 0.90 </a:t>
            </a:r>
            <a:r>
              <a:rPr lang="en-GB" sz="2400" dirty="0" err="1"/>
              <a:t>kN</a:t>
            </a:r>
            <a:r>
              <a:rPr lang="en-GB" sz="2400" dirty="0"/>
              <a:t> concentrated point </a:t>
            </a:r>
            <a:r>
              <a:rPr lang="en-GB" sz="2400" dirty="0" smtClean="0"/>
              <a:t>load </a:t>
            </a:r>
            <a:br>
              <a:rPr lang="en-GB" sz="2400" dirty="0" smtClean="0"/>
            </a:br>
            <a:r>
              <a:rPr lang="en-GB" sz="2400" dirty="0" smtClean="0"/>
              <a:t>0.82 </a:t>
            </a:r>
            <a:r>
              <a:rPr lang="en-GB" sz="2400" dirty="0" err="1" smtClean="0"/>
              <a:t>kN</a:t>
            </a:r>
            <a:r>
              <a:rPr lang="en-GB" sz="2400" dirty="0"/>
              <a:t>/m2 distributed imposed load plus 0.90 </a:t>
            </a:r>
            <a:r>
              <a:rPr lang="en-GB" sz="2400" dirty="0" err="1"/>
              <a:t>kN</a:t>
            </a:r>
            <a:r>
              <a:rPr lang="en-GB" sz="2400" dirty="0"/>
              <a:t> concentrated point </a:t>
            </a:r>
            <a:r>
              <a:rPr lang="en-GB" sz="2400" dirty="0" smtClean="0"/>
              <a:t>load) </a:t>
            </a:r>
          </a:p>
          <a:p>
            <a:pPr marL="457200" indent="-457200">
              <a:buFont typeface="+mj-lt"/>
              <a:buAutoNum type="arabicPeriod"/>
            </a:pPr>
            <a:r>
              <a:rPr lang="en-GB" sz="2400" dirty="0" smtClean="0"/>
              <a:t>Under which regulations are architects and builders required to design in safe maintenance access? (Part L1A, STS 6.2, Working at Height Regulations, CDM 2015)</a:t>
            </a:r>
          </a:p>
        </p:txBody>
      </p:sp>
      <p:sp>
        <p:nvSpPr>
          <p:cNvPr id="2" name="Title 1"/>
          <p:cNvSpPr>
            <a:spLocks noGrp="1"/>
          </p:cNvSpPr>
          <p:nvPr>
            <p:ph type="title"/>
          </p:nvPr>
        </p:nvSpPr>
        <p:spPr/>
        <p:txBody>
          <a:bodyPr/>
          <a:lstStyle/>
          <a:p>
            <a:r>
              <a:rPr lang="en-GB" sz="3800" b="1" dirty="0" smtClean="0"/>
              <a:t>Test Questions:</a:t>
            </a:r>
            <a:endParaRPr lang="en-US" dirty="0"/>
          </a:p>
        </p:txBody>
      </p:sp>
    </p:spTree>
    <p:extLst>
      <p:ext uri="{BB962C8B-B14F-4D97-AF65-F5344CB8AC3E}">
        <p14:creationId xmlns:p14="http://schemas.microsoft.com/office/powerpoint/2010/main" val="771634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5056" y="1988840"/>
            <a:ext cx="8425415" cy="4392482"/>
          </a:xfrm>
        </p:spPr>
        <p:txBody>
          <a:bodyPr>
            <a:normAutofit/>
          </a:bodyPr>
          <a:lstStyle/>
          <a:p>
            <a:pPr marL="457200" indent="-457200">
              <a:buFont typeface="+mj-lt"/>
              <a:buAutoNum type="arabicPeriod"/>
            </a:pPr>
            <a:r>
              <a:rPr lang="en-GB" sz="2400" b="1" dirty="0" smtClean="0"/>
              <a:t>82%</a:t>
            </a:r>
            <a:r>
              <a:rPr lang="en-GB" sz="2400" dirty="0" smtClean="0"/>
              <a:t> of households use their lofts for storage</a:t>
            </a:r>
            <a:endParaRPr lang="en-GB" sz="2000" dirty="0" smtClean="0"/>
          </a:p>
          <a:p>
            <a:pPr marL="457200" indent="-457200">
              <a:buFont typeface="+mj-lt"/>
              <a:buAutoNum type="arabicPeriod"/>
            </a:pPr>
            <a:r>
              <a:rPr lang="en-GB" sz="2400" dirty="0" smtClean="0"/>
              <a:t>U value </a:t>
            </a:r>
            <a:r>
              <a:rPr lang="en-GB" sz="2400" b="1" dirty="0" smtClean="0"/>
              <a:t>doubles</a:t>
            </a:r>
            <a:r>
              <a:rPr lang="en-GB" sz="2400" dirty="0" smtClean="0"/>
              <a:t> when insulation compressed 270 to 100 mm</a:t>
            </a:r>
          </a:p>
          <a:p>
            <a:pPr marL="457200" indent="-457200">
              <a:buFont typeface="+mj-lt"/>
              <a:buAutoNum type="arabicPeriod"/>
            </a:pPr>
            <a:r>
              <a:rPr lang="en-GB" sz="2400" b="1" dirty="0" smtClean="0"/>
              <a:t>50 mm </a:t>
            </a:r>
            <a:r>
              <a:rPr lang="en-GB" sz="2400" dirty="0" smtClean="0"/>
              <a:t>cross-ventilation gap is recommended by BRE</a:t>
            </a:r>
          </a:p>
          <a:p>
            <a:pPr marL="457200" indent="-457200">
              <a:buFont typeface="+mj-lt"/>
              <a:buAutoNum type="arabicPeriod"/>
            </a:pPr>
            <a:r>
              <a:rPr lang="en-GB" sz="2400" dirty="0" err="1" smtClean="0"/>
              <a:t>Ofgem</a:t>
            </a:r>
            <a:r>
              <a:rPr lang="en-GB" sz="2400" dirty="0" smtClean="0"/>
              <a:t> consider ‘In-use factors’ reduce UK insulation effectiveness by </a:t>
            </a:r>
            <a:r>
              <a:rPr lang="en-GB" sz="2400" b="1" dirty="0" smtClean="0"/>
              <a:t>35%</a:t>
            </a:r>
            <a:endParaRPr lang="en-GB" sz="2400" dirty="0" smtClean="0"/>
          </a:p>
          <a:p>
            <a:pPr marL="457200" indent="-457200">
              <a:buFont typeface="+mj-lt"/>
              <a:buAutoNum type="arabicPeriod"/>
            </a:pPr>
            <a:r>
              <a:rPr lang="en-GB" sz="2400" b="1" dirty="0"/>
              <a:t>0.25 </a:t>
            </a:r>
            <a:r>
              <a:rPr lang="en-GB" sz="2400" b="1" dirty="0" err="1"/>
              <a:t>kN</a:t>
            </a:r>
            <a:r>
              <a:rPr lang="en-GB" sz="2400" b="1" dirty="0"/>
              <a:t>/m2 </a:t>
            </a:r>
            <a:r>
              <a:rPr lang="en-GB" sz="2400" dirty="0"/>
              <a:t>distributed imposed load plus 0.90 </a:t>
            </a:r>
            <a:r>
              <a:rPr lang="en-GB" sz="2400" dirty="0" err="1"/>
              <a:t>kN</a:t>
            </a:r>
            <a:r>
              <a:rPr lang="en-GB" sz="2400" dirty="0"/>
              <a:t> concentrated point </a:t>
            </a:r>
            <a:r>
              <a:rPr lang="en-GB" sz="2400" dirty="0" smtClean="0"/>
              <a:t>load</a:t>
            </a:r>
            <a:endParaRPr lang="en-GB" sz="2400" dirty="0"/>
          </a:p>
          <a:p>
            <a:pPr marL="457200" indent="-457200">
              <a:buFont typeface="+mj-lt"/>
              <a:buAutoNum type="arabicPeriod"/>
            </a:pPr>
            <a:r>
              <a:rPr lang="en-GB" sz="2400" b="1" dirty="0" smtClean="0"/>
              <a:t>CDM 2015 </a:t>
            </a:r>
            <a:r>
              <a:rPr lang="en-GB" sz="2400" dirty="0" smtClean="0"/>
              <a:t>requires safe maintenance access to be designed in</a:t>
            </a:r>
          </a:p>
        </p:txBody>
      </p:sp>
      <p:sp>
        <p:nvSpPr>
          <p:cNvPr id="2" name="Title 1"/>
          <p:cNvSpPr>
            <a:spLocks noGrp="1"/>
          </p:cNvSpPr>
          <p:nvPr>
            <p:ph type="title"/>
          </p:nvPr>
        </p:nvSpPr>
        <p:spPr/>
        <p:txBody>
          <a:bodyPr/>
          <a:lstStyle/>
          <a:p>
            <a:r>
              <a:rPr lang="en-GB" sz="3800" b="1" dirty="0" smtClean="0"/>
              <a:t>Test Answers:</a:t>
            </a:r>
            <a:endParaRPr lang="en-US" dirty="0"/>
          </a:p>
        </p:txBody>
      </p:sp>
    </p:spTree>
    <p:extLst>
      <p:ext uri="{BB962C8B-B14F-4D97-AF65-F5344CB8AC3E}">
        <p14:creationId xmlns:p14="http://schemas.microsoft.com/office/powerpoint/2010/main" val="2121473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89987327"/>
              </p:ext>
            </p:extLst>
          </p:nvPr>
        </p:nvGraphicFramePr>
        <p:xfrm>
          <a:off x="443880" y="2276872"/>
          <a:ext cx="8160567" cy="2194559"/>
        </p:xfrm>
        <a:graphic>
          <a:graphicData uri="http://schemas.openxmlformats.org/drawingml/2006/table">
            <a:tbl>
              <a:tblPr firstRow="1" bandRow="1">
                <a:tableStyleId>{5C22544A-7EE6-4342-B048-85BDC9FD1C3A}</a:tableStyleId>
              </a:tblPr>
              <a:tblGrid>
                <a:gridCol w="2039888"/>
                <a:gridCol w="2952328"/>
                <a:gridCol w="3168351"/>
              </a:tblGrid>
              <a:tr h="619309">
                <a:tc>
                  <a:txBody>
                    <a:bodyPr/>
                    <a:lstStyle/>
                    <a:p>
                      <a:r>
                        <a:rPr lang="en-GB" dirty="0" smtClean="0"/>
                        <a:t>Type of application</a:t>
                      </a:r>
                      <a:endParaRPr lang="en-GB" dirty="0"/>
                    </a:p>
                  </a:txBody>
                  <a:tcPr/>
                </a:tc>
                <a:tc>
                  <a:txBody>
                    <a:bodyPr/>
                    <a:lstStyle/>
                    <a:p>
                      <a:r>
                        <a:rPr lang="en-GB" dirty="0" smtClean="0"/>
                        <a:t>Required U-value for the loft ceiling (W/m2.K</a:t>
                      </a:r>
                      <a:endParaRPr lang="en-GB" dirty="0"/>
                    </a:p>
                  </a:txBody>
                  <a:tcPr/>
                </a:tc>
                <a:tc>
                  <a:txBody>
                    <a:bodyPr/>
                    <a:lstStyle/>
                    <a:p>
                      <a:r>
                        <a:rPr lang="en-GB" dirty="0" smtClean="0"/>
                        <a:t>Required thickness of thermal conductivity insulation if laid at the ceiling of the loft</a:t>
                      </a:r>
                      <a:endParaRPr lang="en-GB" dirty="0"/>
                    </a:p>
                  </a:txBody>
                  <a:tcPr/>
                </a:tc>
              </a:tr>
              <a:tr h="619309">
                <a:tc>
                  <a:txBody>
                    <a:bodyPr/>
                    <a:lstStyle/>
                    <a:p>
                      <a:r>
                        <a:rPr lang="en-GB" dirty="0" smtClean="0"/>
                        <a:t>New build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a:t>
                      </a:r>
                      <a:r>
                        <a:rPr lang="en-GB" baseline="0" dirty="0" smtClean="0"/>
                        <a:t> = 0.13 (EW&amp;NI </a:t>
                      </a:r>
                      <a:r>
                        <a:rPr lang="en-GB" dirty="0" smtClean="0"/>
                        <a:t>BRAD L1A</a:t>
                      </a:r>
                      <a:r>
                        <a:rPr lang="en-GB"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U = 0.11 (Scotland </a:t>
                      </a:r>
                      <a:r>
                        <a:rPr lang="en-GB" dirty="0" smtClean="0"/>
                        <a:t>STS 6.2</a:t>
                      </a:r>
                      <a:r>
                        <a:rPr lang="en-GB" baseline="0" dirty="0" smtClean="0"/>
                        <a:t>)</a:t>
                      </a:r>
                      <a:endParaRPr lang="en-GB" dirty="0"/>
                    </a:p>
                  </a:txBody>
                  <a:tcPr/>
                </a:tc>
                <a:tc>
                  <a:txBody>
                    <a:bodyPr/>
                    <a:lstStyle/>
                    <a:p>
                      <a:r>
                        <a:rPr lang="en-GB" dirty="0" smtClean="0"/>
                        <a:t>340mm</a:t>
                      </a:r>
                    </a:p>
                    <a:p>
                      <a:r>
                        <a:rPr lang="en-GB" dirty="0" smtClean="0"/>
                        <a:t>400mm</a:t>
                      </a:r>
                      <a:endParaRPr lang="en-GB" dirty="0"/>
                    </a:p>
                  </a:txBody>
                  <a:tcPr/>
                </a:tc>
              </a:tr>
              <a:tr h="619309">
                <a:tc>
                  <a:txBody>
                    <a:bodyPr/>
                    <a:lstStyle/>
                    <a:p>
                      <a:r>
                        <a:rPr lang="en-GB" dirty="0" smtClean="0"/>
                        <a:t>Retrofit</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 =</a:t>
                      </a:r>
                      <a:r>
                        <a:rPr lang="en-GB" baseline="0" dirty="0" smtClean="0"/>
                        <a:t> 0.16 (EW&amp;NI </a:t>
                      </a:r>
                      <a:r>
                        <a:rPr lang="en-GB" dirty="0" smtClean="0"/>
                        <a:t>BRAD L1B</a:t>
                      </a:r>
                      <a:r>
                        <a:rPr lang="en-GB"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U = 0.13 (Scotland </a:t>
                      </a:r>
                      <a:r>
                        <a:rPr lang="en-GB" dirty="0" smtClean="0"/>
                        <a:t>STS 6.2</a:t>
                      </a:r>
                      <a:r>
                        <a:rPr lang="en-GB" baseline="0" dirty="0" smtClean="0"/>
                        <a:t>)</a:t>
                      </a:r>
                      <a:endParaRPr lang="en-GB" dirty="0" smtClean="0"/>
                    </a:p>
                  </a:txBody>
                  <a:tcPr/>
                </a:tc>
                <a:tc>
                  <a:txBody>
                    <a:bodyPr/>
                    <a:lstStyle/>
                    <a:p>
                      <a:r>
                        <a:rPr lang="en-GB" dirty="0" smtClean="0"/>
                        <a:t>270mm</a:t>
                      </a:r>
                    </a:p>
                    <a:p>
                      <a:r>
                        <a:rPr lang="en-GB" dirty="0" smtClean="0"/>
                        <a:t>340</a:t>
                      </a:r>
                      <a:r>
                        <a:rPr lang="en-GB" baseline="0" dirty="0" smtClean="0"/>
                        <a:t> mm</a:t>
                      </a:r>
                      <a:endParaRPr lang="en-GB" dirty="0"/>
                    </a:p>
                  </a:txBody>
                  <a:tcPr/>
                </a:tc>
              </a:tr>
            </a:tbl>
          </a:graphicData>
        </a:graphic>
      </p:graphicFrame>
      <p:sp>
        <p:nvSpPr>
          <p:cNvPr id="13" name="TextBox 12"/>
          <p:cNvSpPr txBox="1"/>
          <p:nvPr/>
        </p:nvSpPr>
        <p:spPr>
          <a:xfrm>
            <a:off x="474258" y="4581128"/>
            <a:ext cx="8130189" cy="2677656"/>
          </a:xfrm>
          <a:prstGeom prst="rect">
            <a:avLst/>
          </a:prstGeom>
          <a:noFill/>
        </p:spPr>
        <p:txBody>
          <a:bodyPr wrap="square" rtlCol="0">
            <a:spAutoFit/>
          </a:bodyPr>
          <a:lstStyle/>
          <a:p>
            <a:pPr marL="342900" indent="-342900">
              <a:buFontTx/>
              <a:buChar char="•"/>
            </a:pPr>
            <a:r>
              <a:rPr lang="en-GB" sz="2000" dirty="0" smtClean="0"/>
              <a:t>This assumes that mineral fibre thermal conductivity insulation is used</a:t>
            </a:r>
          </a:p>
          <a:p>
            <a:pPr marL="800100" lvl="1" indent="-342900">
              <a:buFontTx/>
              <a:buChar char="•"/>
            </a:pPr>
            <a:r>
              <a:rPr lang="en-GB" sz="2000" dirty="0" smtClean="0"/>
              <a:t>with a thermal conductivity k value of 0.044 W/</a:t>
            </a:r>
            <a:r>
              <a:rPr lang="en-GB" sz="2000" dirty="0" err="1" smtClean="0"/>
              <a:t>m.K</a:t>
            </a:r>
            <a:r>
              <a:rPr lang="en-GB" sz="2000" dirty="0" smtClean="0"/>
              <a:t> </a:t>
            </a:r>
          </a:p>
          <a:p>
            <a:pPr marL="800100" lvl="1" indent="-342900">
              <a:buFontTx/>
              <a:buChar char="•"/>
            </a:pPr>
            <a:r>
              <a:rPr lang="en-GB" sz="2000" dirty="0" smtClean="0"/>
              <a:t>as found in some of the common products</a:t>
            </a:r>
          </a:p>
          <a:p>
            <a:pPr marL="342900" indent="-342900">
              <a:buFontTx/>
              <a:buChar char="•"/>
            </a:pPr>
            <a:r>
              <a:rPr lang="en-GB" sz="2000" dirty="0" smtClean="0"/>
              <a:t>It is possible to have reduced thicknesses by using other materials</a:t>
            </a:r>
          </a:p>
          <a:p>
            <a:pPr marL="342900" indent="-342900">
              <a:buFontTx/>
              <a:buChar char="•"/>
            </a:pPr>
            <a:r>
              <a:rPr lang="en-GB" sz="2000" dirty="0" smtClean="0"/>
              <a:t>It </a:t>
            </a:r>
            <a:r>
              <a:rPr lang="en-GB" sz="2000" dirty="0"/>
              <a:t>is also possible to insulate </a:t>
            </a:r>
            <a:r>
              <a:rPr lang="en-GB" sz="2000" dirty="0" smtClean="0"/>
              <a:t>above, between and/or below the pitched roof rafters; this </a:t>
            </a:r>
            <a:r>
              <a:rPr lang="en-GB" sz="2000" dirty="0"/>
              <a:t>creates a ‘</a:t>
            </a:r>
            <a:r>
              <a:rPr lang="en-GB" sz="2000" dirty="0" smtClean="0"/>
              <a:t>warm loft’</a:t>
            </a:r>
          </a:p>
          <a:p>
            <a:pPr marL="800100" lvl="1" indent="-342900">
              <a:buFontTx/>
              <a:buChar char="•"/>
            </a:pPr>
            <a:r>
              <a:rPr lang="en-GB" sz="2000" dirty="0" smtClean="0"/>
              <a:t>‘Warm loft’ is </a:t>
            </a:r>
            <a:r>
              <a:rPr lang="en-GB" sz="2000" dirty="0"/>
              <a:t>not the subject of this </a:t>
            </a:r>
            <a:r>
              <a:rPr lang="en-GB" sz="2000" dirty="0" smtClean="0"/>
              <a:t>presentation.</a:t>
            </a:r>
            <a:endParaRPr lang="en-GB" sz="2000" dirty="0"/>
          </a:p>
          <a:p>
            <a:endParaRPr lang="en-GB" sz="2800" dirty="0"/>
          </a:p>
        </p:txBody>
      </p:sp>
      <p:sp>
        <p:nvSpPr>
          <p:cNvPr id="3" name="Title 2"/>
          <p:cNvSpPr>
            <a:spLocks noGrp="1"/>
          </p:cNvSpPr>
          <p:nvPr>
            <p:ph type="title"/>
          </p:nvPr>
        </p:nvSpPr>
        <p:spPr>
          <a:xfrm>
            <a:off x="457200" y="1061864"/>
            <a:ext cx="8229600" cy="1143000"/>
          </a:xfrm>
        </p:spPr>
        <p:txBody>
          <a:bodyPr>
            <a:normAutofit fontScale="90000"/>
          </a:bodyPr>
          <a:lstStyle/>
          <a:p>
            <a:r>
              <a:rPr lang="en-GB" sz="3800" b="1" dirty="0" smtClean="0"/>
              <a:t>Loft insulation: </a:t>
            </a:r>
            <a:br>
              <a:rPr lang="en-GB" sz="3800" b="1" dirty="0" smtClean="0"/>
            </a:br>
            <a:r>
              <a:rPr lang="en-GB" sz="3800" b="1" dirty="0" smtClean="0"/>
              <a:t>Buildings Regulations &amp; Technical Standards</a:t>
            </a:r>
            <a:endParaRPr lang="en-US" dirty="0"/>
          </a:p>
        </p:txBody>
      </p:sp>
    </p:spTree>
    <p:extLst>
      <p:ext uri="{BB962C8B-B14F-4D97-AF65-F5344CB8AC3E}">
        <p14:creationId xmlns:p14="http://schemas.microsoft.com/office/powerpoint/2010/main" val="4130956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58440903"/>
              </p:ext>
            </p:extLst>
          </p:nvPr>
        </p:nvGraphicFramePr>
        <p:xfrm>
          <a:off x="443880" y="1988840"/>
          <a:ext cx="8376592" cy="3688600"/>
        </p:xfrm>
        <a:graphic>
          <a:graphicData uri="http://schemas.openxmlformats.org/drawingml/2006/table">
            <a:tbl>
              <a:tblPr firstRow="1" bandRow="1">
                <a:tableStyleId>{5C22544A-7EE6-4342-B048-85BDC9FD1C3A}</a:tableStyleId>
              </a:tblPr>
              <a:tblGrid>
                <a:gridCol w="3408040"/>
                <a:gridCol w="1864157"/>
                <a:gridCol w="3104395"/>
              </a:tblGrid>
              <a:tr h="855831">
                <a:tc>
                  <a:txBody>
                    <a:bodyPr/>
                    <a:lstStyle/>
                    <a:p>
                      <a:r>
                        <a:rPr lang="en-GB" dirty="0" smtClean="0"/>
                        <a:t>Type of application</a:t>
                      </a:r>
                    </a:p>
                  </a:txBody>
                  <a:tcPr/>
                </a:tc>
                <a:tc>
                  <a:txBody>
                    <a:bodyPr/>
                    <a:lstStyle/>
                    <a:p>
                      <a:r>
                        <a:rPr lang="en-GB" dirty="0" smtClean="0"/>
                        <a:t>Required U-value for the loft ceiling (W/m2.K)</a:t>
                      </a:r>
                      <a:endParaRPr lang="en-GB" dirty="0"/>
                    </a:p>
                  </a:txBody>
                  <a:tcPr/>
                </a:tc>
                <a:tc>
                  <a:txBody>
                    <a:bodyPr/>
                    <a:lstStyle/>
                    <a:p>
                      <a:r>
                        <a:rPr lang="en-GB" dirty="0" smtClean="0"/>
                        <a:t>Required thickness of thermal conductivity</a:t>
                      </a:r>
                      <a:r>
                        <a:rPr lang="en-GB" baseline="0" dirty="0" smtClean="0"/>
                        <a:t> </a:t>
                      </a:r>
                      <a:r>
                        <a:rPr lang="en-GB" dirty="0" smtClean="0"/>
                        <a:t>insulation if laid at the ceiling of the loft</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(k value: 0.044 W/</a:t>
                      </a:r>
                      <a:r>
                        <a:rPr lang="en-GB" dirty="0" err="1" smtClean="0"/>
                        <a:t>m.K</a:t>
                      </a:r>
                      <a:r>
                        <a:rPr lang="en-GB" dirty="0" smtClean="0"/>
                        <a:t>)</a:t>
                      </a:r>
                    </a:p>
                  </a:txBody>
                  <a:tcPr/>
                </a:tc>
              </a:tr>
              <a:tr h="357293">
                <a:tc>
                  <a:txBody>
                    <a:bodyPr/>
                    <a:lstStyle/>
                    <a:p>
                      <a:r>
                        <a:rPr lang="en-GB" dirty="0" smtClean="0"/>
                        <a:t>New build Passivhaus</a:t>
                      </a:r>
                      <a:endParaRPr lang="en-GB" dirty="0"/>
                    </a:p>
                  </a:txBody>
                  <a:tcPr/>
                </a:tc>
                <a:tc>
                  <a:txBody>
                    <a:bodyPr/>
                    <a:lstStyle/>
                    <a:p>
                      <a:r>
                        <a:rPr lang="en-GB" dirty="0" smtClean="0"/>
                        <a:t>U</a:t>
                      </a:r>
                      <a:r>
                        <a:rPr lang="en-GB" baseline="0" dirty="0" smtClean="0"/>
                        <a:t> = 0.15</a:t>
                      </a:r>
                      <a:endParaRPr lang="en-GB" dirty="0"/>
                    </a:p>
                  </a:txBody>
                  <a:tcPr/>
                </a:tc>
                <a:tc>
                  <a:txBody>
                    <a:bodyPr/>
                    <a:lstStyle/>
                    <a:p>
                      <a:r>
                        <a:rPr lang="en-GB" dirty="0" smtClean="0"/>
                        <a:t>280 mm </a:t>
                      </a:r>
                    </a:p>
                  </a:txBody>
                  <a:tcPr/>
                </a:tc>
              </a:tr>
              <a:tr h="599082">
                <a:tc>
                  <a:txBody>
                    <a:bodyPr/>
                    <a:lstStyle/>
                    <a:p>
                      <a:r>
                        <a:rPr lang="en-GB" dirty="0" smtClean="0"/>
                        <a:t>New build </a:t>
                      </a:r>
                      <a:r>
                        <a:rPr lang="en-GB" dirty="0" smtClean="0">
                          <a:hlinkClick r:id="rId3"/>
                        </a:rPr>
                        <a:t>AECB CarbonLite </a:t>
                      </a:r>
                      <a:endParaRPr lang="en-GB" dirty="0" smtClean="0"/>
                    </a:p>
                    <a:p>
                      <a:r>
                        <a:rPr lang="en-GB" dirty="0" smtClean="0"/>
                        <a:t>Steps: 1, 2 &amp; 3 </a:t>
                      </a:r>
                    </a:p>
                    <a:p>
                      <a:r>
                        <a:rPr lang="en-GB" dirty="0" smtClean="0"/>
                        <a:t>= Silver,</a:t>
                      </a:r>
                      <a:r>
                        <a:rPr lang="en-GB" baseline="0" dirty="0" smtClean="0"/>
                        <a:t> Bronze &amp; Gold</a:t>
                      </a:r>
                      <a:endParaRPr lang="en-GB" dirty="0"/>
                    </a:p>
                  </a:txBody>
                  <a:tcPr/>
                </a:tc>
                <a:tc>
                  <a:txBody>
                    <a:bodyPr/>
                    <a:lstStyle/>
                    <a:p>
                      <a:r>
                        <a:rPr lang="en-GB" dirty="0" smtClean="0"/>
                        <a:t>U =</a:t>
                      </a:r>
                      <a:r>
                        <a:rPr lang="en-GB" baseline="0" dirty="0" smtClean="0"/>
                        <a:t> 0.15</a:t>
                      </a:r>
                      <a:endParaRPr lang="en-GB" dirty="0"/>
                    </a:p>
                  </a:txBody>
                  <a:tcPr/>
                </a:tc>
                <a:tc>
                  <a:txBody>
                    <a:bodyPr/>
                    <a:lstStyle/>
                    <a:p>
                      <a:r>
                        <a:rPr lang="en-GB" dirty="0" smtClean="0"/>
                        <a:t>280 mm</a:t>
                      </a:r>
                      <a:endParaRPr lang="en-GB" dirty="0"/>
                    </a:p>
                  </a:txBody>
                  <a:tcPr/>
                </a:tc>
              </a:tr>
              <a:tr h="3444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hlinkClick r:id="rId4"/>
                        </a:rPr>
                        <a:t>EnerPHit Passivhaus</a:t>
                      </a:r>
                      <a:r>
                        <a:rPr lang="en-GB" baseline="0" dirty="0" smtClean="0">
                          <a:hlinkClick r:id="rId4"/>
                        </a:rPr>
                        <a:t> </a:t>
                      </a:r>
                      <a:r>
                        <a:rPr lang="en-GB" dirty="0" smtClean="0">
                          <a:hlinkClick r:id="rId4"/>
                        </a:rPr>
                        <a:t>Retrofit </a:t>
                      </a:r>
                      <a:endParaRPr lang="en-GB" dirty="0" smtClean="0"/>
                    </a:p>
                    <a:p>
                      <a:r>
                        <a:rPr lang="en-GB" dirty="0" smtClean="0"/>
                        <a:t>Cool-temperate</a:t>
                      </a:r>
                      <a:r>
                        <a:rPr lang="en-GB" baseline="0" dirty="0" smtClean="0"/>
                        <a:t> climate</a:t>
                      </a:r>
                      <a:endParaRPr lang="en-GB" dirty="0"/>
                    </a:p>
                  </a:txBody>
                  <a:tcPr/>
                </a:tc>
                <a:tc>
                  <a:txBody>
                    <a:bodyPr/>
                    <a:lstStyle/>
                    <a:p>
                      <a:r>
                        <a:rPr lang="en-GB" dirty="0" smtClean="0">
                          <a:solidFill>
                            <a:schemeClr val="tx1"/>
                          </a:solidFill>
                        </a:rPr>
                        <a:t>U =</a:t>
                      </a:r>
                      <a:r>
                        <a:rPr lang="en-GB" baseline="0" dirty="0" smtClean="0">
                          <a:solidFill>
                            <a:schemeClr val="tx1"/>
                          </a:solidFill>
                        </a:rPr>
                        <a:t> 0.15</a:t>
                      </a:r>
                      <a:endParaRPr lang="en-GB" dirty="0">
                        <a:solidFill>
                          <a:schemeClr val="tx1"/>
                        </a:solidFill>
                      </a:endParaRPr>
                    </a:p>
                  </a:txBody>
                  <a:tcPr/>
                </a:tc>
                <a:tc>
                  <a:txBody>
                    <a:bodyPr/>
                    <a:lstStyle/>
                    <a:p>
                      <a:r>
                        <a:rPr lang="en-GB" dirty="0" smtClean="0">
                          <a:solidFill>
                            <a:schemeClr val="tx1"/>
                          </a:solidFill>
                        </a:rPr>
                        <a:t>280 mm</a:t>
                      </a:r>
                      <a:endParaRPr lang="en-GB" dirty="0">
                        <a:solidFill>
                          <a:schemeClr val="tx1"/>
                        </a:solidFill>
                      </a:endParaRPr>
                    </a:p>
                  </a:txBody>
                  <a:tcPr/>
                </a:tc>
              </a:tr>
              <a:tr h="579641">
                <a:tc>
                  <a:txBody>
                    <a:bodyPr/>
                    <a:lstStyle/>
                    <a:p>
                      <a:r>
                        <a:rPr lang="en-GB" dirty="0" smtClean="0">
                          <a:hlinkClick r:id="rId5"/>
                        </a:rPr>
                        <a:t>AECB CarbonLite Retrofit </a:t>
                      </a:r>
                      <a:r>
                        <a:rPr lang="en-GB" dirty="0" smtClean="0"/>
                        <a:t>(CLR)</a:t>
                      </a:r>
                      <a:endParaRPr lang="en-GB" dirty="0"/>
                    </a:p>
                  </a:txBody>
                  <a:tcPr/>
                </a:tc>
                <a:tc>
                  <a:txBody>
                    <a:bodyPr/>
                    <a:lstStyle/>
                    <a:p>
                      <a:r>
                        <a:rPr lang="en-GB" dirty="0" smtClean="0">
                          <a:solidFill>
                            <a:srgbClr val="000000"/>
                          </a:solidFill>
                        </a:rPr>
                        <a:t>U = 0.10</a:t>
                      </a:r>
                      <a:endParaRPr lang="en-GB" dirty="0">
                        <a:solidFill>
                          <a:srgbClr val="000000"/>
                        </a:solidFill>
                      </a:endParaRPr>
                    </a:p>
                  </a:txBody>
                  <a:tcPr/>
                </a:tc>
                <a:tc>
                  <a:txBody>
                    <a:bodyPr/>
                    <a:lstStyle/>
                    <a:p>
                      <a:r>
                        <a:rPr lang="en-GB" dirty="0" smtClean="0">
                          <a:solidFill>
                            <a:schemeClr val="tx1"/>
                          </a:solidFill>
                        </a:rPr>
                        <a:t>425mm</a:t>
                      </a:r>
                      <a:endParaRPr lang="en-GB" dirty="0">
                        <a:solidFill>
                          <a:schemeClr val="tx1"/>
                        </a:solidFill>
                      </a:endParaRPr>
                    </a:p>
                  </a:txBody>
                  <a:tcPr/>
                </a:tc>
              </a:tr>
            </a:tbl>
          </a:graphicData>
        </a:graphic>
      </p:graphicFrame>
      <p:sp>
        <p:nvSpPr>
          <p:cNvPr id="13" name="TextBox 12"/>
          <p:cNvSpPr txBox="1"/>
          <p:nvPr/>
        </p:nvSpPr>
        <p:spPr>
          <a:xfrm>
            <a:off x="435468" y="5792197"/>
            <a:ext cx="8385004" cy="846386"/>
          </a:xfrm>
          <a:prstGeom prst="rect">
            <a:avLst/>
          </a:prstGeom>
          <a:noFill/>
        </p:spPr>
        <p:txBody>
          <a:bodyPr wrap="square" rtlCol="0">
            <a:spAutoFit/>
          </a:bodyPr>
          <a:lstStyle/>
          <a:p>
            <a:r>
              <a:rPr lang="en-GB" sz="1700" dirty="0" smtClean="0"/>
              <a:t>NB: </a:t>
            </a:r>
            <a:r>
              <a:rPr lang="en-GB" sz="1600" dirty="0"/>
              <a:t>T</a:t>
            </a:r>
            <a:r>
              <a:rPr lang="en-GB" sz="1600" dirty="0" smtClean="0"/>
              <a:t>hese </a:t>
            </a:r>
            <a:r>
              <a:rPr lang="en-GB" sz="1600" dirty="0"/>
              <a:t>design </a:t>
            </a:r>
            <a:r>
              <a:rPr lang="en-GB" sz="1600" dirty="0" smtClean="0"/>
              <a:t>standards do </a:t>
            </a:r>
            <a:r>
              <a:rPr lang="en-GB" sz="1600" dirty="0"/>
              <a:t>not normally state U </a:t>
            </a:r>
            <a:r>
              <a:rPr lang="en-GB" sz="1600" dirty="0" smtClean="0"/>
              <a:t>values but set maximum building energy demands and their respective software determines U values based on many building and site parameters.  These U values are only give as an example.</a:t>
            </a:r>
            <a:endParaRPr lang="en-GB" sz="1600" dirty="0"/>
          </a:p>
        </p:txBody>
      </p:sp>
      <p:sp>
        <p:nvSpPr>
          <p:cNvPr id="3" name="Title 2"/>
          <p:cNvSpPr>
            <a:spLocks noGrp="1"/>
          </p:cNvSpPr>
          <p:nvPr>
            <p:ph type="title"/>
          </p:nvPr>
        </p:nvSpPr>
        <p:spPr>
          <a:xfrm>
            <a:off x="457200" y="1061864"/>
            <a:ext cx="8229600" cy="1143000"/>
          </a:xfrm>
        </p:spPr>
        <p:txBody>
          <a:bodyPr>
            <a:normAutofit fontScale="90000"/>
          </a:bodyPr>
          <a:lstStyle/>
          <a:p>
            <a:r>
              <a:rPr lang="en-GB" sz="3800" b="1" dirty="0" smtClean="0"/>
              <a:t>Loft insulation: Other Voluntary Standards</a:t>
            </a:r>
            <a:endParaRPr lang="en-US" dirty="0"/>
          </a:p>
        </p:txBody>
      </p:sp>
    </p:spTree>
    <p:extLst>
      <p:ext uri="{BB962C8B-B14F-4D97-AF65-F5344CB8AC3E}">
        <p14:creationId xmlns:p14="http://schemas.microsoft.com/office/powerpoint/2010/main" val="4471290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792088"/>
          </a:xfrm>
        </p:spPr>
        <p:txBody>
          <a:bodyPr/>
          <a:lstStyle/>
          <a:p>
            <a:r>
              <a:rPr lang="en-US" b="1" dirty="0" smtClean="0"/>
              <a:t>Food </a:t>
            </a:r>
            <a:r>
              <a:rPr lang="en-US" b="1" dirty="0"/>
              <a:t>f</a:t>
            </a:r>
            <a:r>
              <a:rPr lang="en-US" b="1" dirty="0" smtClean="0"/>
              <a:t>or thought (1)</a:t>
            </a:r>
            <a:endParaRPr lang="en-US" b="1" dirty="0"/>
          </a:p>
        </p:txBody>
      </p:sp>
      <p:sp>
        <p:nvSpPr>
          <p:cNvPr id="3" name="Content Placeholder 2"/>
          <p:cNvSpPr>
            <a:spLocks noGrp="1"/>
          </p:cNvSpPr>
          <p:nvPr>
            <p:ph idx="1"/>
          </p:nvPr>
        </p:nvSpPr>
        <p:spPr/>
        <p:txBody>
          <a:bodyPr>
            <a:normAutofit fontScale="70000" lnSpcReduction="20000"/>
          </a:bodyPr>
          <a:lstStyle/>
          <a:p>
            <a:pPr marL="0" indent="0">
              <a:buNone/>
            </a:pPr>
            <a:r>
              <a:rPr lang="en-GB" dirty="0" smtClean="0"/>
              <a:t>It </a:t>
            </a:r>
            <a:r>
              <a:rPr lang="en-GB" dirty="0"/>
              <a:t>should also be noted </a:t>
            </a:r>
            <a:r>
              <a:rPr lang="en-GB" dirty="0" smtClean="0"/>
              <a:t>that:</a:t>
            </a:r>
          </a:p>
          <a:p>
            <a:r>
              <a:rPr lang="en-GB" dirty="0"/>
              <a:t>M</a:t>
            </a:r>
            <a:r>
              <a:rPr lang="en-GB" dirty="0" smtClean="0"/>
              <a:t>ineral fibre and plastic </a:t>
            </a:r>
            <a:r>
              <a:rPr lang="en-GB" dirty="0"/>
              <a:t>thermal conductivity </a:t>
            </a:r>
            <a:r>
              <a:rPr lang="en-GB" dirty="0" smtClean="0"/>
              <a:t>insulation </a:t>
            </a:r>
          </a:p>
          <a:p>
            <a:pPr lvl="1"/>
            <a:r>
              <a:rPr lang="en-GB" dirty="0"/>
              <a:t>K</a:t>
            </a:r>
            <a:r>
              <a:rPr lang="en-GB" dirty="0" smtClean="0"/>
              <a:t>eep </a:t>
            </a:r>
            <a:r>
              <a:rPr lang="en-GB" dirty="0"/>
              <a:t>heat in during winter </a:t>
            </a:r>
            <a:endParaRPr lang="en-GB" dirty="0" smtClean="0"/>
          </a:p>
          <a:p>
            <a:pPr lvl="1"/>
            <a:r>
              <a:rPr lang="en-GB" dirty="0" smtClean="0"/>
              <a:t>Do not readily let it out in summer (</a:t>
            </a:r>
            <a:r>
              <a:rPr lang="en-GB" dirty="0"/>
              <a:t>a</a:t>
            </a:r>
            <a:r>
              <a:rPr lang="en-GB" dirty="0" smtClean="0"/>
              <a:t>dding to overheating potential)</a:t>
            </a:r>
          </a:p>
          <a:p>
            <a:r>
              <a:rPr lang="en-GB" dirty="0" smtClean="0"/>
              <a:t>And they do </a:t>
            </a:r>
            <a:r>
              <a:rPr lang="en-GB" dirty="0"/>
              <a:t>not keep </a:t>
            </a:r>
            <a:r>
              <a:rPr lang="en-GB" dirty="0" smtClean="0"/>
              <a:t>radiant solar </a:t>
            </a:r>
            <a:r>
              <a:rPr lang="en-GB" dirty="0"/>
              <a:t>heat </a:t>
            </a:r>
            <a:r>
              <a:rPr lang="en-GB" dirty="0" smtClean="0"/>
              <a:t>out in summer</a:t>
            </a:r>
          </a:p>
          <a:p>
            <a:pPr lvl="1"/>
            <a:r>
              <a:rPr lang="en-GB" dirty="0" smtClean="0"/>
              <a:t>Leading to potential overheating (affecting 20% of housing (ZCH))</a:t>
            </a:r>
          </a:p>
          <a:p>
            <a:r>
              <a:rPr lang="en-GB" dirty="0" smtClean="0"/>
              <a:t>Consider loft thermal conductivity insulation with the additional property of high </a:t>
            </a:r>
            <a:r>
              <a:rPr lang="en-GB" dirty="0"/>
              <a:t>decrement </a:t>
            </a:r>
            <a:r>
              <a:rPr lang="en-GB" dirty="0" smtClean="0"/>
              <a:t>delay, including:</a:t>
            </a:r>
          </a:p>
          <a:p>
            <a:pPr lvl="1"/>
            <a:r>
              <a:rPr lang="en-GB" dirty="0" smtClean="0"/>
              <a:t>Cellulose fibre flake (recycled newspaper) </a:t>
            </a:r>
          </a:p>
          <a:p>
            <a:pPr lvl="2"/>
            <a:r>
              <a:rPr lang="en-GB" dirty="0" smtClean="0"/>
              <a:t>easy installation around any framing</a:t>
            </a:r>
          </a:p>
          <a:p>
            <a:pPr lvl="1"/>
            <a:r>
              <a:rPr lang="en-GB" dirty="0" smtClean="0"/>
              <a:t>Cork granules (easy installation) or boards</a:t>
            </a:r>
          </a:p>
          <a:p>
            <a:pPr lvl="1"/>
            <a:r>
              <a:rPr lang="en-GB" dirty="0"/>
              <a:t>W</a:t>
            </a:r>
            <a:r>
              <a:rPr lang="en-GB" dirty="0" smtClean="0"/>
              <a:t>ood fibre </a:t>
            </a:r>
            <a:r>
              <a:rPr lang="en-GB" dirty="0" err="1" smtClean="0"/>
              <a:t>batts</a:t>
            </a:r>
            <a:r>
              <a:rPr lang="en-GB" dirty="0" smtClean="0"/>
              <a:t> or boards</a:t>
            </a:r>
          </a:p>
          <a:p>
            <a:pPr lvl="1"/>
            <a:r>
              <a:rPr lang="en-GB" dirty="0" smtClean="0"/>
              <a:t>Other plant fibre insulation materials in various formats</a:t>
            </a:r>
          </a:p>
        </p:txBody>
      </p:sp>
    </p:spTree>
    <p:extLst>
      <p:ext uri="{BB962C8B-B14F-4D97-AF65-F5344CB8AC3E}">
        <p14:creationId xmlns:p14="http://schemas.microsoft.com/office/powerpoint/2010/main" val="2455072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Food for thought (2)</a:t>
            </a:r>
            <a:endParaRPr lang="en-US" b="1" dirty="0"/>
          </a:p>
        </p:txBody>
      </p:sp>
      <p:sp>
        <p:nvSpPr>
          <p:cNvPr id="3" name="Content Placeholder 2"/>
          <p:cNvSpPr>
            <a:spLocks noGrp="1"/>
          </p:cNvSpPr>
          <p:nvPr>
            <p:ph idx="1"/>
          </p:nvPr>
        </p:nvSpPr>
        <p:spPr/>
        <p:txBody>
          <a:bodyPr>
            <a:normAutofit/>
          </a:bodyPr>
          <a:lstStyle/>
          <a:p>
            <a:pPr lvl="0"/>
            <a:r>
              <a:rPr lang="en-GB" dirty="0" smtClean="0"/>
              <a:t>mineral fibre </a:t>
            </a:r>
            <a:r>
              <a:rPr lang="en-GB" dirty="0"/>
              <a:t>and plastics are good for </a:t>
            </a:r>
            <a:r>
              <a:rPr lang="en-GB" dirty="0" smtClean="0"/>
              <a:t>stopping winter </a:t>
            </a:r>
            <a:r>
              <a:rPr lang="en-GB" dirty="0"/>
              <a:t>heat loss</a:t>
            </a:r>
          </a:p>
          <a:p>
            <a:pPr lvl="0"/>
            <a:r>
              <a:rPr lang="en-GB" dirty="0" smtClean="0"/>
              <a:t>mineral fibre </a:t>
            </a:r>
            <a:r>
              <a:rPr lang="en-GB" dirty="0"/>
              <a:t>and plastics </a:t>
            </a:r>
            <a:r>
              <a:rPr lang="en-GB" dirty="0" smtClean="0"/>
              <a:t>do not stop solar heat gain through opaque building fabric</a:t>
            </a:r>
            <a:endParaRPr lang="en-GB" dirty="0"/>
          </a:p>
          <a:p>
            <a:pPr lvl="0"/>
            <a:r>
              <a:rPr lang="en-GB" dirty="0"/>
              <a:t>UK Building Regulations do not address summer </a:t>
            </a:r>
            <a:r>
              <a:rPr lang="en-GB" dirty="0" smtClean="0"/>
              <a:t>solar heat </a:t>
            </a:r>
            <a:r>
              <a:rPr lang="en-GB" dirty="0"/>
              <a:t>gain </a:t>
            </a:r>
            <a:endParaRPr lang="en-GB" dirty="0" smtClean="0"/>
          </a:p>
          <a:p>
            <a:pPr lvl="1"/>
            <a:r>
              <a:rPr lang="en-GB" dirty="0" smtClean="0"/>
              <a:t>despite </a:t>
            </a:r>
            <a:r>
              <a:rPr lang="en-GB" dirty="0"/>
              <a:t>20% of homes overheating in </a:t>
            </a:r>
            <a:r>
              <a:rPr lang="en-GB" dirty="0" smtClean="0"/>
              <a:t>summer (ZCH)</a:t>
            </a:r>
            <a:endParaRPr lang="en-GB" dirty="0"/>
          </a:p>
          <a:p>
            <a:pPr lvl="0"/>
            <a:r>
              <a:rPr lang="en-GB" dirty="0"/>
              <a:t>The subject of a separate CPD </a:t>
            </a:r>
            <a:r>
              <a:rPr lang="en-GB" dirty="0" smtClean="0"/>
              <a:t>seminar by </a:t>
            </a:r>
            <a:r>
              <a:rPr lang="en-GB" dirty="0" smtClean="0">
                <a:hlinkClick r:id="rId2"/>
              </a:rPr>
              <a:t>GBE</a:t>
            </a:r>
            <a:endParaRPr lang="en-GB" dirty="0"/>
          </a:p>
        </p:txBody>
      </p:sp>
    </p:spTree>
    <p:extLst>
      <p:ext uri="{BB962C8B-B14F-4D97-AF65-F5344CB8AC3E}">
        <p14:creationId xmlns:p14="http://schemas.microsoft.com/office/powerpoint/2010/main" val="3552815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descr="https://encrypted-tbn0.google.com/images?q=tbn:ANd9GcSwqBxU6bGI7X3BJC5H3YrZ1iAo3L7XMfZ7pSZ7gYMzAE0WixEnIg"/>
          <p:cNvPicPr>
            <a:picLocks noChangeAspect="1" noChangeArrowheads="1"/>
          </p:cNvPicPr>
          <p:nvPr/>
        </p:nvPicPr>
        <p:blipFill>
          <a:blip r:embed="rId3" cstate="print"/>
          <a:srcRect/>
          <a:stretch>
            <a:fillRect/>
          </a:stretch>
        </p:blipFill>
        <p:spPr bwMode="auto">
          <a:xfrm>
            <a:off x="846838" y="2376228"/>
            <a:ext cx="2927768" cy="1948298"/>
          </a:xfrm>
          <a:prstGeom prst="rect">
            <a:avLst/>
          </a:prstGeom>
          <a:noFill/>
        </p:spPr>
      </p:pic>
      <p:pic>
        <p:nvPicPr>
          <p:cNvPr id="10" name="Picture 4" descr="https://encrypted-tbn3.google.com/images?q=tbn:ANd9GcSYqDfu588ySZ76_ucpNPrz-l95kAL8r1xVHllc0hiQpfJjpY_l"/>
          <p:cNvPicPr>
            <a:picLocks noChangeAspect="1" noChangeArrowheads="1"/>
          </p:cNvPicPr>
          <p:nvPr/>
        </p:nvPicPr>
        <p:blipFill>
          <a:blip r:embed="rId4" cstate="print"/>
          <a:srcRect/>
          <a:stretch>
            <a:fillRect/>
          </a:stretch>
        </p:blipFill>
        <p:spPr bwMode="auto">
          <a:xfrm>
            <a:off x="857465" y="4581128"/>
            <a:ext cx="2922447" cy="1800200"/>
          </a:xfrm>
          <a:prstGeom prst="rect">
            <a:avLst/>
          </a:prstGeom>
          <a:noFill/>
        </p:spPr>
      </p:pic>
      <p:sp>
        <p:nvSpPr>
          <p:cNvPr id="11" name="TextBox 10"/>
          <p:cNvSpPr txBox="1"/>
          <p:nvPr/>
        </p:nvSpPr>
        <p:spPr>
          <a:xfrm>
            <a:off x="3920063" y="2204864"/>
            <a:ext cx="4680520" cy="1569660"/>
          </a:xfrm>
          <a:prstGeom prst="rect">
            <a:avLst/>
          </a:prstGeom>
          <a:noFill/>
        </p:spPr>
        <p:txBody>
          <a:bodyPr wrap="square" rtlCol="0">
            <a:spAutoFit/>
          </a:bodyPr>
          <a:lstStyle/>
          <a:p>
            <a:r>
              <a:rPr lang="en-GB" sz="3200" dirty="0" smtClean="0"/>
              <a:t>Step 1: lay insulation between the joists </a:t>
            </a:r>
            <a:br>
              <a:rPr lang="en-GB" sz="3200" dirty="0" smtClean="0"/>
            </a:br>
            <a:r>
              <a:rPr lang="en-GB" sz="3200" dirty="0" smtClean="0"/>
              <a:t>(usually 75 or 100mm tall)</a:t>
            </a:r>
            <a:endParaRPr lang="en-GB" sz="3200" dirty="0"/>
          </a:p>
        </p:txBody>
      </p:sp>
      <p:sp>
        <p:nvSpPr>
          <p:cNvPr id="12" name="TextBox 11"/>
          <p:cNvSpPr txBox="1"/>
          <p:nvPr/>
        </p:nvSpPr>
        <p:spPr>
          <a:xfrm>
            <a:off x="3920063" y="4437112"/>
            <a:ext cx="4680520" cy="2062103"/>
          </a:xfrm>
          <a:prstGeom prst="rect">
            <a:avLst/>
          </a:prstGeom>
          <a:noFill/>
        </p:spPr>
        <p:txBody>
          <a:bodyPr wrap="square" rtlCol="0">
            <a:spAutoFit/>
          </a:bodyPr>
          <a:lstStyle/>
          <a:p>
            <a:r>
              <a:rPr lang="en-GB" sz="3200" dirty="0" smtClean="0"/>
              <a:t>Step 2: roll another layer at 90 degrees to the first layer, to give the total required thickness</a:t>
            </a:r>
            <a:endParaRPr lang="en-GB" sz="3200" dirty="0"/>
          </a:p>
        </p:txBody>
      </p:sp>
      <p:sp>
        <p:nvSpPr>
          <p:cNvPr id="2" name="Title 1"/>
          <p:cNvSpPr>
            <a:spLocks noGrp="1"/>
          </p:cNvSpPr>
          <p:nvPr>
            <p:ph type="title"/>
          </p:nvPr>
        </p:nvSpPr>
        <p:spPr/>
        <p:txBody>
          <a:bodyPr>
            <a:normAutofit fontScale="90000"/>
          </a:bodyPr>
          <a:lstStyle/>
          <a:p>
            <a:r>
              <a:rPr lang="en-GB" sz="3800" b="1" dirty="0" smtClean="0"/>
              <a:t>Thick loft insulation: installation method</a:t>
            </a:r>
            <a:endParaRPr lang="en-US" dirty="0"/>
          </a:p>
        </p:txBody>
      </p:sp>
    </p:spTree>
    <p:extLst>
      <p:ext uri="{BB962C8B-B14F-4D97-AF65-F5344CB8AC3E}">
        <p14:creationId xmlns:p14="http://schemas.microsoft.com/office/powerpoint/2010/main" val="3499261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95056" y="2060848"/>
            <a:ext cx="8205527" cy="4832092"/>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t>Of the 23 million domestic lofts in the UK</a:t>
            </a:r>
            <a:r>
              <a:rPr lang="en-GB" sz="2400" dirty="0"/>
              <a:t>:</a:t>
            </a:r>
            <a:r>
              <a:rPr lang="en-GB" sz="2400" dirty="0" smtClean="0"/>
              <a:t> </a:t>
            </a:r>
          </a:p>
          <a:p>
            <a:pPr marL="342900" indent="-342900">
              <a:buFont typeface="Arial" panose="020B0604020202020204" pitchFamily="34" charset="0"/>
              <a:buChar char="•"/>
            </a:pPr>
            <a:r>
              <a:rPr lang="en-GB" sz="2400" dirty="0" smtClean="0"/>
              <a:t>15 million have &gt;100mm of insulation</a:t>
            </a:r>
          </a:p>
          <a:p>
            <a:pPr algn="r"/>
            <a:r>
              <a:rPr lang="en-GB" sz="2000" dirty="0" smtClean="0"/>
              <a:t>(Source: DECC, 2016)</a:t>
            </a:r>
            <a:endParaRPr lang="en-GB" sz="2400" dirty="0" smtClean="0"/>
          </a:p>
          <a:p>
            <a:pPr marL="342900" indent="-342900">
              <a:buFont typeface="Arial" panose="020B0604020202020204" pitchFamily="34" charset="0"/>
              <a:buChar char="•"/>
            </a:pPr>
            <a:r>
              <a:rPr lang="en-GB" sz="2400" dirty="0" smtClean="0"/>
              <a:t>The vast majority have been insulated using mineral fibre rolls, usually selected for cheapness and ease of installation</a:t>
            </a:r>
          </a:p>
          <a:p>
            <a:pPr marL="342900" indent="-342900">
              <a:buFont typeface="Arial" panose="020B0604020202020204" pitchFamily="34" charset="0"/>
              <a:buChar char="•"/>
            </a:pPr>
            <a:r>
              <a:rPr lang="en-GB" sz="2400" dirty="0"/>
              <a:t>Other materials are available: </a:t>
            </a:r>
            <a:r>
              <a:rPr lang="en-GB" sz="2400" dirty="0" smtClean="0"/>
              <a:t> </a:t>
            </a:r>
          </a:p>
          <a:p>
            <a:pPr marL="800100" lvl="1" indent="-342900">
              <a:buFont typeface="Arial" panose="020B0604020202020204" pitchFamily="34" charset="0"/>
              <a:buChar char="•"/>
            </a:pPr>
            <a:r>
              <a:rPr lang="en-GB" sz="2400" dirty="0" smtClean="0"/>
              <a:t>Cellulose fibre, wood fibre, cork, cotton, recycled denim, </a:t>
            </a:r>
          </a:p>
          <a:p>
            <a:pPr marL="800100" lvl="1" indent="-342900">
              <a:buFont typeface="Arial" panose="020B0604020202020204" pitchFamily="34" charset="0"/>
              <a:buChar char="•"/>
            </a:pPr>
            <a:r>
              <a:rPr lang="en-GB" sz="2400" dirty="0" smtClean="0"/>
              <a:t>Foamed plastics, fibre plastics,</a:t>
            </a:r>
          </a:p>
          <a:p>
            <a:pPr marL="342900" indent="-342900">
              <a:buFont typeface="Arial" panose="020B0604020202020204" pitchFamily="34" charset="0"/>
              <a:buChar char="•"/>
            </a:pPr>
            <a:r>
              <a:rPr lang="en-GB" sz="2400" dirty="0" smtClean="0"/>
              <a:t>Others formats include:</a:t>
            </a:r>
            <a:endParaRPr lang="en-GB" sz="2400" dirty="0"/>
          </a:p>
          <a:p>
            <a:pPr marL="800100" lvl="1" indent="-342900">
              <a:buFont typeface="Arial" panose="020B0604020202020204" pitchFamily="34" charset="0"/>
              <a:buChar char="•"/>
            </a:pPr>
            <a:r>
              <a:rPr lang="en-GB" sz="2400" dirty="0" smtClean="0"/>
              <a:t>Loose, blown or sprayed insulation</a:t>
            </a:r>
          </a:p>
          <a:p>
            <a:pPr marL="800100" lvl="1" indent="-342900">
              <a:buFont typeface="Arial" panose="020B0604020202020204" pitchFamily="34" charset="0"/>
              <a:buChar char="•"/>
            </a:pPr>
            <a:r>
              <a:rPr lang="en-GB" sz="2400" dirty="0"/>
              <a:t>R</a:t>
            </a:r>
            <a:r>
              <a:rPr lang="en-GB" sz="2400" dirty="0" smtClean="0"/>
              <a:t>igid board insulation</a:t>
            </a:r>
          </a:p>
          <a:p>
            <a:pPr marL="800100" lvl="1" indent="-342900">
              <a:buFont typeface="Arial" panose="020B0604020202020204" pitchFamily="34" charset="0"/>
              <a:buChar char="•"/>
            </a:pPr>
            <a:r>
              <a:rPr lang="en-GB" sz="2400" dirty="0" err="1" smtClean="0"/>
              <a:t>Multifoils</a:t>
            </a:r>
            <a:endParaRPr lang="en-GB" sz="2400" dirty="0" smtClean="0"/>
          </a:p>
          <a:p>
            <a:pPr marL="342900" indent="-342900">
              <a:buFont typeface="Arial" panose="020B0604020202020204" pitchFamily="34" charset="0"/>
              <a:buChar char="•"/>
            </a:pPr>
            <a:endParaRPr lang="en-GB" sz="2400" dirty="0"/>
          </a:p>
        </p:txBody>
      </p:sp>
      <p:sp>
        <p:nvSpPr>
          <p:cNvPr id="2" name="Title 1"/>
          <p:cNvSpPr>
            <a:spLocks noGrp="1"/>
          </p:cNvSpPr>
          <p:nvPr>
            <p:ph type="title"/>
          </p:nvPr>
        </p:nvSpPr>
        <p:spPr/>
        <p:txBody>
          <a:bodyPr/>
          <a:lstStyle/>
          <a:p>
            <a:r>
              <a:rPr lang="en-GB" sz="3800" b="1" dirty="0" smtClean="0"/>
              <a:t>Loft insulation: market penetration</a:t>
            </a:r>
            <a:endParaRPr lang="en-US" dirty="0"/>
          </a:p>
        </p:txBody>
      </p:sp>
    </p:spTree>
    <p:extLst>
      <p:ext uri="{BB962C8B-B14F-4D97-AF65-F5344CB8AC3E}">
        <p14:creationId xmlns:p14="http://schemas.microsoft.com/office/powerpoint/2010/main" val="796032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16877</TotalTime>
  <Words>2970</Words>
  <Application>Microsoft Macintosh PowerPoint</Application>
  <PresentationFormat>On-screen Show (4:3)</PresentationFormat>
  <Paragraphs>405</Paragraphs>
  <Slides>39</Slides>
  <Notes>32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Loft insulation isn’t working in 80% of UK houses What can we do about it?</vt:lpstr>
      <vt:lpstr>Order of content of seminar</vt:lpstr>
      <vt:lpstr>Loft insulation: why it’s needed</vt:lpstr>
      <vt:lpstr>Loft insulation:  Buildings Regulations &amp; Technical Standards</vt:lpstr>
      <vt:lpstr>Loft insulation: Other Voluntary Standards</vt:lpstr>
      <vt:lpstr>Food for thought (1)</vt:lpstr>
      <vt:lpstr>Food for thought (2)</vt:lpstr>
      <vt:lpstr>Thick loft insulation: installation method</vt:lpstr>
      <vt:lpstr>Loft insulation: market penetration</vt:lpstr>
      <vt:lpstr> So, once a loft is properly insulated,  is everything okay? </vt:lpstr>
      <vt:lpstr>Some common In-Use Factors:</vt:lpstr>
      <vt:lpstr>Some less-common In-Use Factors:</vt:lpstr>
      <vt:lpstr>The biggest ‘In-Use Factor’ is  loft insulation compression</vt:lpstr>
      <vt:lpstr>Loft insulation compression</vt:lpstr>
      <vt:lpstr>This loft may look tidy, </vt:lpstr>
      <vt:lpstr>Causes of thermal conductivity insulation compression</vt:lpstr>
      <vt:lpstr>Loft ceiling light storage loadings</vt:lpstr>
      <vt:lpstr>Loft storage is important</vt:lpstr>
      <vt:lpstr>Safety in lofts is an issue:</vt:lpstr>
      <vt:lpstr>Access is required to services:</vt:lpstr>
      <vt:lpstr>Safe access platforms can be the cause of  top-up insulation removal or compression</vt:lpstr>
      <vt:lpstr>It all adds up…. 25-30% (2005)  of UK energy demands are from domestic property</vt:lpstr>
      <vt:lpstr>So what are the alternatives?</vt:lpstr>
      <vt:lpstr>Raising decking above existing joists with  softwood joists and timber panel decking?</vt:lpstr>
      <vt:lpstr>Raising timber panel decking on new softwood framing or joists is no longer good practice</vt:lpstr>
      <vt:lpstr>Decking on to rigid foamed plastic insulation?</vt:lpstr>
      <vt:lpstr>Risk associated with decking on top of  rigid foamed-plastics insulation</vt:lpstr>
      <vt:lpstr>New raised loft decking systems</vt:lpstr>
      <vt:lpstr>LoftZone StoreFloor: plastic supports and  metal beams to raise timber panel decking</vt:lpstr>
      <vt:lpstr>Reduced Ventilation Gap</vt:lpstr>
      <vt:lpstr>PowerPoint Presentation</vt:lpstr>
      <vt:lpstr>Thermal bridge through supports?</vt:lpstr>
      <vt:lpstr>Thermal bridge through supports?</vt:lpstr>
      <vt:lpstr>GBE Calculator LoftZone StoreFloor</vt:lpstr>
      <vt:lpstr>LoftZone StoreFloor installations</vt:lpstr>
      <vt:lpstr>LoftZone StoreFloor installations</vt:lpstr>
      <vt:lpstr>Summary</vt:lpstr>
      <vt:lpstr>Test Questions:</vt:lpstr>
      <vt:lpstr>Test Answers:</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Dave</dc:creator>
  <cp:keywords/>
  <dc:description/>
  <cp:lastModifiedBy>Brian Murphy</cp:lastModifiedBy>
  <cp:revision>408</cp:revision>
  <cp:lastPrinted>2017-01-10T17:32:14Z</cp:lastPrinted>
  <dcterms:created xsi:type="dcterms:W3CDTF">2012-02-12T16:36:17Z</dcterms:created>
  <dcterms:modified xsi:type="dcterms:W3CDTF">2017-01-10T17:32:23Z</dcterms:modified>
  <cp:category/>
</cp:coreProperties>
</file>