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90" r:id="rId3"/>
    <p:sldId id="391" r:id="rId4"/>
    <p:sldId id="397" r:id="rId5"/>
    <p:sldId id="400" r:id="rId6"/>
    <p:sldId id="399" r:id="rId7"/>
    <p:sldId id="401" r:id="rId8"/>
    <p:sldId id="402" r:id="rId9"/>
    <p:sldId id="418" r:id="rId10"/>
    <p:sldId id="396" r:id="rId11"/>
    <p:sldId id="403" r:id="rId12"/>
    <p:sldId id="404" r:id="rId13"/>
    <p:sldId id="405" r:id="rId14"/>
    <p:sldId id="423" r:id="rId15"/>
    <p:sldId id="395" r:id="rId16"/>
    <p:sldId id="411" r:id="rId17"/>
    <p:sldId id="416" r:id="rId18"/>
    <p:sldId id="419" r:id="rId19"/>
    <p:sldId id="394" r:id="rId20"/>
    <p:sldId id="413" r:id="rId21"/>
    <p:sldId id="412" r:id="rId22"/>
    <p:sldId id="424" r:id="rId23"/>
    <p:sldId id="420" r:id="rId24"/>
    <p:sldId id="425" r:id="rId25"/>
    <p:sldId id="430" r:id="rId26"/>
    <p:sldId id="431" r:id="rId27"/>
    <p:sldId id="422" r:id="rId28"/>
    <p:sldId id="393" r:id="rId29"/>
    <p:sldId id="427" r:id="rId30"/>
    <p:sldId id="428" r:id="rId31"/>
    <p:sldId id="429" r:id="rId32"/>
    <p:sldId id="407" r:id="rId33"/>
    <p:sldId id="408" r:id="rId34"/>
    <p:sldId id="410" r:id="rId35"/>
    <p:sldId id="414" r:id="rId36"/>
    <p:sldId id="415" r:id="rId37"/>
    <p:sldId id="392" r:id="rId38"/>
    <p:sldId id="406" r:id="rId39"/>
    <p:sldId id="409" r:id="rId40"/>
    <p:sldId id="426" r:id="rId41"/>
    <p:sldId id="385" r:id="rId42"/>
    <p:sldId id="386" r:id="rId43"/>
    <p:sldId id="387" r:id="rId44"/>
    <p:sldId id="389" r:id="rId45"/>
  </p:sldIdLst>
  <p:sldSz cx="9144000" cy="6858000" type="screen4x3"/>
  <p:notesSz cx="9601200" cy="731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bw"/>
  <p:clrMru>
    <a:srgbClr val="33CC33"/>
    <a:srgbClr val="FFCCFF"/>
    <a:srgbClr val="CC00CC"/>
    <a:srgbClr val="660066"/>
    <a:srgbClr val="99FF99"/>
    <a:srgbClr val="9900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6" d="100"/>
          <a:sy n="76" d="100"/>
        </p:scale>
        <p:origin x="-112" y="-656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48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496" y="-120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 Rounded MT Bold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GB" smtClean="0"/>
              <a:t>Adopt a Material</a:t>
            </a: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 Rounded MT Bold" charset="0"/>
              </a:defRPr>
            </a:lvl1pPr>
          </a:lstStyle>
          <a:p>
            <a:fld id="{BDB31C05-FDEF-DB42-BFDA-B2D8FD50C883}" type="datetime1">
              <a:rPr lang="en-GB" smtClean="0"/>
              <a:t>17/10/18</a:t>
            </a:fld>
            <a:endParaRPr lang="en-GB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 Rounded MT Bold" charset="0"/>
              </a:defRPr>
            </a:lvl1pPr>
          </a:lstStyle>
          <a:p>
            <a:r>
              <a:rPr lang="en-GB" smtClean="0"/>
              <a:t>© GBE NGS ASWS 2018 Brian Murphy</a:t>
            </a:r>
            <a:endParaRPr lang="en-GB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 Rounded MT Bold" charset="0"/>
              </a:defRPr>
            </a:lvl1pPr>
          </a:lstStyle>
          <a:p>
            <a:fld id="{791CA2B8-E339-484D-9F11-871AC1942D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852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 Rounded MT Bold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GB" smtClean="0"/>
              <a:t>Adopt a Material</a:t>
            </a: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 Rounded MT Bold" charset="0"/>
              </a:defRPr>
            </a:lvl1pPr>
          </a:lstStyle>
          <a:p>
            <a:fld id="{A7DF16D8-CDE6-2B4F-8E84-771758AFC179}" type="datetime1">
              <a:rPr lang="en-GB" smtClean="0"/>
              <a:t>17/10/18</a:t>
            </a:fld>
            <a:endParaRPr lang="en-GB"/>
          </a:p>
        </p:txBody>
      </p:sp>
      <p:sp>
        <p:nvSpPr>
          <p:cNvPr id="137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 Rounded MT Bold" charset="0"/>
              </a:defRPr>
            </a:lvl1pPr>
          </a:lstStyle>
          <a:p>
            <a:r>
              <a:rPr lang="en-GB" smtClean="0"/>
              <a:t>© GBE NGS ASWS 2018 Brian Murphy</a:t>
            </a:r>
            <a:endParaRPr lang="en-GB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 Rounded MT Bold" charset="0"/>
              </a:defRPr>
            </a:lvl1pPr>
          </a:lstStyle>
          <a:p>
            <a:fld id="{3D0BA86F-E8D2-EA4E-A9E4-9E87B39F2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0514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300" smtClean="0">
                <a:latin typeface="Arial Rounded MT Bold" charset="0"/>
              </a:rPr>
              <a:t>Adopt a Material</a:t>
            </a:r>
            <a:endParaRPr lang="en-GB" sz="1300">
              <a:latin typeface="Arial Rounded MT Bold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F69CD1-32B8-7045-8F2C-702F06E44207}" type="datetime1">
              <a:rPr lang="en-GB" sz="1300" smtClean="0">
                <a:latin typeface="Arial Rounded MT Bold" charset="0"/>
              </a:rPr>
              <a:t>17/10/18</a:t>
            </a:fld>
            <a:endParaRPr lang="en-GB" sz="1300">
              <a:latin typeface="Arial Rounded MT Bold" charset="0"/>
            </a:endParaRPr>
          </a:p>
        </p:txBody>
      </p:sp>
      <p:sp>
        <p:nvSpPr>
          <p:cNvPr id="138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300" smtClean="0">
                <a:latin typeface="Arial Rounded MT Bold" charset="0"/>
              </a:rPr>
              <a:t>© GBE NGS ASWS 2018 Brian Murphy</a:t>
            </a:r>
            <a:endParaRPr lang="en-GB" sz="1300" dirty="0">
              <a:latin typeface="Arial Rounded MT Bold" charset="0"/>
            </a:endParaRPr>
          </a:p>
        </p:txBody>
      </p:sp>
      <p:sp>
        <p:nvSpPr>
          <p:cNvPr id="138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E8023EC-E146-364D-85CB-F5689950D88F}" type="slidenum">
              <a:rPr lang="en-GB" sz="1300">
                <a:latin typeface="Arial Rounded MT Bold" charset="0"/>
              </a:rPr>
              <a:pPr/>
              <a:t>1</a:t>
            </a:fld>
            <a:endParaRPr lang="en-GB" sz="1300">
              <a:latin typeface="Arial Rounded MT Bold" charset="0"/>
            </a:endParaRPr>
          </a:p>
        </p:txBody>
      </p:sp>
      <p:sp>
        <p:nvSpPr>
          <p:cNvPr id="138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Adopt a Material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DEE346B-D108-E942-AB1A-E43EFCFEC548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© GBE NGS ASWS 2018 Brian Murphy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D0BA86F-E8D2-EA4E-A9E4-9E87B39F2C04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0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Adopt a Material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2F9FEE8-944D-A34D-AEE5-17F9D554BA79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© GBE NGS ASWS 2018 Brian Murphy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D0BA86F-E8D2-EA4E-A9E4-9E87B39F2C04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84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69ED6-F9C8-5A44-A656-F82124889416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5294C3-B3F6-2A46-BE4A-771B18D710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56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33652-D2DA-2B45-ACAC-4263C5C6AEED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A6AFF-27DA-9B45-B251-119BE5D0AE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1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22860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7056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A5912-49DE-BF4D-B3B6-9A437101BA9F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68A12-C8CF-D441-AA6F-C50544AE5D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43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F580E-2CE2-964B-9BC3-FFD087128E55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6C95C-0045-0845-81A5-34CCCCD367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D1D3A-200B-8D42-AAFC-4ABBCDD7E0FA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3DABC-1379-8648-8014-559DBDCCCB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99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981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7AA3D-BC15-E241-A167-EE540BB9C3A2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A3038-62A3-2043-862D-6E40495FA4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8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05A9C-A86F-524D-A93C-7F0A06993742}" type="datetime1">
              <a:rPr lang="en-GB" smtClean="0"/>
              <a:t>17/10/18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88F6-3B68-DE44-B6C1-F4ADE63835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36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831F5-FFB5-6143-94F8-0DB2AA9AE338}" type="datetime1">
              <a:rPr lang="en-GB" smtClean="0"/>
              <a:t>17/10/18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F2F7B-2688-DA42-8B5C-C65B605817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87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E814E-8D81-CE4C-A8DA-A0936E665079}" type="datetime1">
              <a:rPr lang="en-GB" smtClean="0"/>
              <a:t>17/10/18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3CA87-9904-0A4D-A980-E7D2DDE7AB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82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9810F-E445-2346-B05B-B8B2B83D7A09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6270F-3DC6-FC44-8EBE-F20B5F144A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4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58F83C-3199-984D-9B64-5763BF215D75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46AF6-63BE-EE44-9D6F-83C28A2A48C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8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45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D2D2F4"/>
                </a:solidFill>
                <a:latin typeface="Arial Rounded MT Bold" charset="0"/>
              </a:defRPr>
            </a:lvl1pPr>
          </a:lstStyle>
          <a:p>
            <a:fld id="{47DD093F-DB42-2848-9A75-CC41C9029BBC}" type="datetime1">
              <a:rPr lang="en-GB" smtClean="0"/>
              <a:t>17/10/18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248400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D2D2F4"/>
                </a:solidFill>
                <a:latin typeface="Arial Rounded MT Bold" charset="0"/>
              </a:defRPr>
            </a:lvl1pPr>
          </a:lstStyle>
          <a:p>
            <a:r>
              <a:rPr lang="en-GB" smtClean="0"/>
              <a:t>© GreenBuildingEncyclopaedia 2018 Adopt a material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310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D2D2F4"/>
                </a:solidFill>
                <a:latin typeface="Arial Rounded MT Bold" charset="0"/>
              </a:defRPr>
            </a:lvl1pPr>
          </a:lstStyle>
          <a:p>
            <a:fld id="{70050B9E-D781-B04E-8F6B-3064B6C44E4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xmlns:p14="http://schemas.microsoft.com/office/powerpoint/2010/main"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D2D2F4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  <a:ea typeface="ＭＳ Ｐゴシック" charset="0"/>
        </a:defRPr>
      </a:lvl2pPr>
      <a:lvl3pPr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  <a:ea typeface="ＭＳ Ｐゴシック" charset="0"/>
        </a:defRPr>
      </a:lvl3pPr>
      <a:lvl4pPr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  <a:ea typeface="ＭＳ Ｐゴシック" charset="0"/>
        </a:defRPr>
      </a:lvl4pPr>
      <a:lvl5pPr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  <a:ea typeface="ＭＳ Ｐゴシック" charset="0"/>
        </a:defRPr>
      </a:lvl5pPr>
      <a:lvl6pPr marL="457200"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</a:defRPr>
      </a:lvl6pPr>
      <a:lvl7pPr marL="914400"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</a:defRPr>
      </a:lvl7pPr>
      <a:lvl8pPr marL="1371600"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</a:defRPr>
      </a:lvl8pPr>
      <a:lvl9pPr marL="1828800" algn="ctr" rtl="0" eaLnBrk="1" fontAlgn="base" hangingPunct="1">
        <a:spcBef>
          <a:spcPts val="1200"/>
        </a:spcBef>
        <a:spcAft>
          <a:spcPts val="300"/>
        </a:spcAft>
        <a:defRPr sz="4400" b="1">
          <a:solidFill>
            <a:srgbClr val="33CC33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ts val="300"/>
        </a:spcAft>
        <a:buChar char="•"/>
        <a:defRPr sz="3200" b="1">
          <a:solidFill>
            <a:srgbClr val="D2D2F4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ts val="600"/>
        </a:spcAft>
        <a:buChar char="–"/>
        <a:defRPr sz="2800">
          <a:solidFill>
            <a:srgbClr val="D2D2F4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ts val="1200"/>
        </a:spcBef>
        <a:spcAft>
          <a:spcPts val="600"/>
        </a:spcAft>
        <a:buChar char="•"/>
        <a:defRPr sz="2400" b="1">
          <a:solidFill>
            <a:srgbClr val="D2D2F4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ts val="1200"/>
        </a:spcBef>
        <a:spcAft>
          <a:spcPts val="600"/>
        </a:spcAft>
        <a:buChar char="–"/>
        <a:defRPr sz="2000">
          <a:solidFill>
            <a:srgbClr val="D2D2F4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ts val="1200"/>
        </a:spcBef>
        <a:spcAft>
          <a:spcPts val="300"/>
        </a:spcAft>
        <a:buChar char="»"/>
        <a:defRPr sz="2000">
          <a:solidFill>
            <a:srgbClr val="D2D2F4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ts val="1200"/>
        </a:spcBef>
        <a:spcAft>
          <a:spcPts val="300"/>
        </a:spcAft>
        <a:buChar char="»"/>
        <a:defRPr sz="2000">
          <a:solidFill>
            <a:srgbClr val="33CC33"/>
          </a:solidFill>
          <a:latin typeface="+mn-lt"/>
        </a:defRPr>
      </a:lvl6pPr>
      <a:lvl7pPr marL="2971800" indent="-228600" algn="l" rtl="0" eaLnBrk="1" fontAlgn="base" hangingPunct="1">
        <a:spcBef>
          <a:spcPts val="1200"/>
        </a:spcBef>
        <a:spcAft>
          <a:spcPts val="300"/>
        </a:spcAft>
        <a:buChar char="»"/>
        <a:defRPr sz="2000">
          <a:solidFill>
            <a:srgbClr val="33CC33"/>
          </a:solidFill>
          <a:latin typeface="+mn-lt"/>
        </a:defRPr>
      </a:lvl7pPr>
      <a:lvl8pPr marL="3429000" indent="-228600" algn="l" rtl="0" eaLnBrk="1" fontAlgn="base" hangingPunct="1">
        <a:spcBef>
          <a:spcPts val="1200"/>
        </a:spcBef>
        <a:spcAft>
          <a:spcPts val="300"/>
        </a:spcAft>
        <a:buChar char="»"/>
        <a:defRPr sz="2000">
          <a:solidFill>
            <a:srgbClr val="33CC33"/>
          </a:solidFill>
          <a:latin typeface="+mn-lt"/>
        </a:defRPr>
      </a:lvl8pPr>
      <a:lvl9pPr marL="3886200" indent="-228600" algn="l" rtl="0" eaLnBrk="1" fontAlgn="base" hangingPunct="1">
        <a:spcBef>
          <a:spcPts val="1200"/>
        </a:spcBef>
        <a:spcAft>
          <a:spcPts val="300"/>
        </a:spcAft>
        <a:buChar char="»"/>
        <a:defRPr sz="2000">
          <a:solidFill>
            <a:srgbClr val="33CC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mb2020.eu" TargetMode="External"/><Relationship Id="rId3" Type="http://schemas.openxmlformats.org/officeDocument/2006/relationships/hyperlink" Target="https://passports.bamb2020.e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interest.co.uk/bmurphy1390/resource-effective-design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interest.co.uk/bmurphy1390/z11-metal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.uk/bmurphy1390/cnc-millingcutting/" TargetMode="External"/><Relationship Id="rId4" Type="http://schemas.openxmlformats.org/officeDocument/2006/relationships/hyperlink" Target="https://www.pinterest.co.uk/bmurphy1390/resource-effective-design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interest.co.uk/bmurphy1390/lasar-cutting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interest.co.uk/bmurphy1390/m21-external-insulation-with-rendered-finish/" TargetMode="External"/><Relationship Id="rId3" Type="http://schemas.openxmlformats.org/officeDocument/2006/relationships/hyperlink" Target="https://www.pinterest.co.uk/bmurphy1390/cob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epcon.org/sourcehub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video.search.yahoo.com/yhs/search?fr=yhs-imt-brwsrex&amp;hsimp=yhs-brwsrex&amp;hspart=imt&amp;p=mortice+and+tenon+joint+video%23id=6&amp;vid=76f979695f3693e3545e83b045019817&amp;action=view" TargetMode="External"/><Relationship Id="rId4" Type="http://schemas.openxmlformats.org/officeDocument/2006/relationships/hyperlink" Target="https://www.youtube.com/watch?v=0kgCsZJGlu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uk.video.search.yahoo.com/yhs/search?fr=yhs-imt-brwsrex&amp;hsimp=yhs-brwsrex&amp;hspart=imt&amp;p=mortice+and+tenon+joint+video%23id=1&amp;vid=6373eb34d00240e8cc58fdd3b7a112dc&amp;action=click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.uk/bmurphy1390/g20-timber/" TargetMode="External"/><Relationship Id="rId4" Type="http://schemas.openxmlformats.org/officeDocument/2006/relationships/hyperlink" Target="https://www.pinterest.co.uk/bmurphy1390/z10-purpose-made-joinery/" TargetMode="External"/><Relationship Id="rId5" Type="http://schemas.openxmlformats.org/officeDocument/2006/relationships/hyperlink" Target="https://www.pinterest.co.uk/bmurphy1390/h64-shingles-shakes/" TargetMode="External"/><Relationship Id="rId6" Type="http://schemas.openxmlformats.org/officeDocument/2006/relationships/hyperlink" Target="https://www.pinterest.co.uk/bmurphy1390/n20-plywood-furniture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interest.co.uk/bmurphy1390/z20-connectivity/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greenbuildingencyclopaedia.uk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eenBuildingEncyclopaedia.uk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1" Type="http://schemas.openxmlformats.org/officeDocument/2006/relationships/hyperlink" Target="https://plus.google.com/u/0/100411308820794519219/posts" TargetMode="External"/><Relationship Id="rId12" Type="http://schemas.openxmlformats.org/officeDocument/2006/relationships/hyperlink" Target="https://plus.google.com/116900669009546222923/posts" TargetMode="External"/><Relationship Id="rId13" Type="http://schemas.openxmlformats.org/officeDocument/2006/relationships/hyperlink" Target="https://www.pinterest.com/bmurphy1390/" TargetMode="External"/><Relationship Id="rId14" Type="http://schemas.openxmlformats.org/officeDocument/2006/relationships/hyperlink" Target="https://www.pinterest.com/bmurphy1390/gbe-green-building-encyclopaedia/" TargetMode="External"/><Relationship Id="rId15" Type="http://schemas.openxmlformats.org/officeDocument/2006/relationships/hyperlink" Target="http://www.capem.eu/capem/en/7150-greenspec---ngs.html" TargetMode="External"/><Relationship Id="rId16" Type="http://schemas.openxmlformats.org/officeDocument/2006/relationships/hyperlink" Target="http://www.capemcompass.eu/" TargetMode="External"/><Relationship Id="rId17" Type="http://schemas.openxmlformats.org/officeDocument/2006/relationships/hyperlink" Target="http://www.lsbu.ac.uk/about-us/people-finder/brian-murph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greenbuildingencyclopaedia.uk" TargetMode="External"/><Relationship Id="rId4" Type="http://schemas.openxmlformats.org/officeDocument/2006/relationships/hyperlink" Target="http://twitter.com/brianspecman" TargetMode="External"/><Relationship Id="rId5" Type="http://schemas.openxmlformats.org/officeDocument/2006/relationships/hyperlink" Target="https://twitter.com/gbeGreenBuild" TargetMode="External"/><Relationship Id="rId6" Type="http://schemas.openxmlformats.org/officeDocument/2006/relationships/hyperlink" Target="http://www.scribd.com/brianspecman" TargetMode="External"/><Relationship Id="rId7" Type="http://schemas.openxmlformats.org/officeDocument/2006/relationships/hyperlink" Target="http://uk.linkedin.com/pub/brianspecman-murphy/9/494/492/" TargetMode="External"/><Relationship Id="rId8" Type="http://schemas.openxmlformats.org/officeDocument/2006/relationships/hyperlink" Target="http://www.facebook.com/BrianSpecMan" TargetMode="External"/><Relationship Id="rId9" Type="http://schemas.openxmlformats.org/officeDocument/2006/relationships/hyperlink" Target="http://www.facebook.com/brianspecman" TargetMode="External"/><Relationship Id="rId10" Type="http://schemas.openxmlformats.org/officeDocument/2006/relationships/hyperlink" Target="https://plus.google.com/u/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.uk/bmurphy1390/cob/" TargetMode="External"/><Relationship Id="rId4" Type="http://schemas.openxmlformats.org/officeDocument/2006/relationships/hyperlink" Target="https://www.pinterest.co.uk/bmurphy1390/f10-brickwork/" TargetMode="External"/><Relationship Id="rId5" Type="http://schemas.openxmlformats.org/officeDocument/2006/relationships/hyperlink" Target="https://www.pinterest.co.uk/bmurphy1390/z21-mortar/" TargetMode="External"/><Relationship Id="rId6" Type="http://schemas.openxmlformats.org/officeDocument/2006/relationships/hyperlink" Target="https://www.pinterest.co.uk/bmurphy1390/h6-slating-tiling-roofing-cladding/" TargetMode="External"/><Relationship Id="rId7" Type="http://schemas.openxmlformats.org/officeDocument/2006/relationships/hyperlink" Target="https://www.pinterest.co.uk/bmurphy1390/timbrel-arch-construction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interest.co.uk/bmurphy1390/rammed-earth-wa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4624"/>
            <a:ext cx="8748464" cy="3159125"/>
          </a:xfrm>
        </p:spPr>
        <p:txBody>
          <a:bodyPr/>
          <a:lstStyle/>
          <a:p>
            <a:pPr algn="l"/>
            <a:r>
              <a:rPr lang="en-GB" sz="28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Lecture: Adopt a material</a:t>
            </a:r>
            <a:br>
              <a:rPr lang="en-GB" sz="28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2800" b="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/>
            </a:r>
            <a:br>
              <a:rPr lang="en-GB" sz="2800" b="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Advanced Technology</a:t>
            </a:r>
            <a:b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Module Leader: </a:t>
            </a:r>
            <a:r>
              <a:rPr lang="en-GB" sz="2000" b="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Ilona</a:t>
            </a:r>
            <a: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 Hay</a:t>
            </a:r>
            <a:b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Technology Campion: Brian Murphy</a:t>
            </a:r>
            <a:b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2000" b="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/>
            </a:r>
            <a:br>
              <a:rPr lang="en-GB" sz="2000" b="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/>
            </a:r>
            <a:br>
              <a:rPr lang="en-GB" sz="20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12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Presented: 16</a:t>
            </a:r>
            <a:r>
              <a:rPr lang="en-GB" sz="1200" b="0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th</a:t>
            </a:r>
            <a:r>
              <a:rPr lang="en-GB" sz="12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 October 2018</a:t>
            </a:r>
            <a:br>
              <a:rPr lang="en-GB" sz="12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</a:br>
            <a:r>
              <a:rPr lang="en-GB" sz="12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Updated: 17</a:t>
            </a:r>
            <a:r>
              <a:rPr lang="en-GB" sz="1200" b="0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th</a:t>
            </a:r>
            <a:r>
              <a:rPr lang="en-GB" sz="12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 October 2018</a:t>
            </a:r>
            <a:endParaRPr lang="en-GB" sz="1200" b="0" dirty="0">
              <a:solidFill>
                <a:schemeClr val="accent6">
                  <a:lumMod val="20000"/>
                  <a:lumOff val="80000"/>
                </a:schemeClr>
              </a:solidFill>
              <a:latin typeface="Arial Rounded MT Bold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1393825"/>
          </a:xfrm>
        </p:spPr>
        <p:txBody>
          <a:bodyPr/>
          <a:lstStyle/>
          <a:p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F01 F02 Found Objects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Which materials: [_______________________________]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How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it is made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Raw materials, preparation, process, end product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Inherent Properties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Strength, weakness, construction considerations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Sustainability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Sourcing, production process, pollution caused, carbon footprint, recycling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Relevant Precedent Studies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Construction principles, typologies, details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Comparative Qualities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Compare with the other material groups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Design process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Sketches, drawings, prototypes, tectonics,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fabrication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3C8-31BD-A64C-BD98-7AF4E617999F}" type="datetime1">
              <a:rPr lang="en-GB" smtClean="0"/>
              <a:t>17/10/18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79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F01 F02 Found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Scope: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Circular economy (dismantled building parts)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Architectural Salvage (Hand crafted)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Construction reclaim (others components)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‘Dumpster diving’ (with owners permission)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(surplus to requirements, off-cuts, damaged)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Materials Exchanges (surplus to requirements)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Local Resource Locator websites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Surplus to requirements, Returned to stock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Industrial process waste: </a:t>
            </a:r>
            <a:r>
              <a:rPr lang="en-US" dirty="0" err="1" smtClean="0"/>
              <a:t>eg</a:t>
            </a:r>
            <a:r>
              <a:rPr lang="en-US" dirty="0" smtClean="0"/>
              <a:t>. lazar cut waste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DCCE-4101-6A41-ADBE-BDC152C8520E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728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F01 F02 Found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Environmental impacts: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Historic manufacture (so impacts ignored?)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LCA Life </a:t>
            </a:r>
            <a:r>
              <a:rPr lang="en-US" dirty="0"/>
              <a:t>C</a:t>
            </a:r>
            <a:r>
              <a:rPr lang="en-US" dirty="0" smtClean="0"/>
              <a:t>ycle Analysis (impacts apportioned to main product and bi-product or co-product)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Reclaimed Product Quality: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Product Passport from first life/use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Based on Product Specification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See BAMB EU Horizon 2020 funded Project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Buildings as Material Banks </a:t>
            </a:r>
            <a:r>
              <a:rPr lang="en-US" dirty="0" smtClean="0">
                <a:hlinkClick r:id="rId2"/>
              </a:rPr>
              <a:t>www.bamb2020.eu</a:t>
            </a:r>
            <a:r>
              <a:rPr lang="en-US" dirty="0" smtClean="0"/>
              <a:t>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3"/>
              </a:rPr>
              <a:t>https://passports.bamb2020.eu</a:t>
            </a:r>
            <a:endParaRPr lang="en-US" dirty="0" smtClean="0"/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User name: guest   password: </a:t>
            </a:r>
            <a:r>
              <a:rPr lang="en-US" dirty="0" err="1" smtClean="0"/>
              <a:t>bambplatform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E981-2827-854B-AEA1-FAAAAADEC754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F01 F02 Found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Size is everything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Ideally modular and consistently so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Designed to reduce waste in first use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Design with the same in mind or waste more in second use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Fixing methods is fundamental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Design for ease of assembly, dismantling and reassembly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State of repair in fixing zone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Take care of buried ‘lost’ fasteners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They will wreck your tools: saws and drills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</a:t>
            </a:r>
            <a:r>
              <a:rPr lang="en-US" dirty="0" smtClean="0"/>
              <a:t>ompanies with big magnets extract fasteners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0EBC-DE62-0640-AD2E-61F4CA7D95B1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576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F01 F02 Found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Lazar cutting scraps v efficiency iterations</a:t>
            </a:r>
          </a:p>
          <a:p>
            <a:r>
              <a:rPr lang="en-US" dirty="0" smtClean="0">
                <a:hlinkClick r:id="rId2"/>
              </a:rPr>
              <a:t>https://www.pinterest.co.uk/bmurphy1390/resource-effective-design/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875-5C62-1D4F-AD39-521D71C1B410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18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H01 H02 Hand Tools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Which tools: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_________] Which materials: [______________]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How it is made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Raw materials, preparation, process, end product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Inherent Properties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Strength, weakness, construction considerations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Sustainability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Sourcing, production process, pollution caused, carbon footprint, recycling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Relevant Precedent Studies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Construction principles, typologies, details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Comparative Qualities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Compare with the other material groups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Design process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Sketches, drawings, prototypes, tectonics,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fabrication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9534-B404-3845-AD57-EDDC22E46FE5}" type="datetime1">
              <a:rPr lang="en-GB" smtClean="0"/>
              <a:t>17/10/18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443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Tools/</a:t>
            </a:r>
            <a:br>
              <a:rPr lang="en-US" dirty="0" smtClean="0"/>
            </a:br>
            <a:r>
              <a:rPr lang="en-US" dirty="0" smtClean="0"/>
              <a:t>Hand crafted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Clay: See C01 C02 Ceramics above</a:t>
            </a:r>
          </a:p>
          <a:p>
            <a:r>
              <a:rPr lang="en-US" dirty="0" smtClean="0"/>
              <a:t>Plaster: See P01 P02 Plaster below</a:t>
            </a:r>
          </a:p>
          <a:p>
            <a:r>
              <a:rPr lang="en-US" dirty="0" smtClean="0"/>
              <a:t>Timber: See T01 T02 Timber below</a:t>
            </a:r>
          </a:p>
          <a:p>
            <a:r>
              <a:rPr lang="en-US" dirty="0" smtClean="0"/>
              <a:t>Textiles: See TX01 TX02 Textiles at end</a:t>
            </a:r>
          </a:p>
          <a:p>
            <a:r>
              <a:rPr lang="en-US" dirty="0" smtClean="0"/>
              <a:t>Metals: See next</a:t>
            </a:r>
          </a:p>
          <a:p>
            <a:r>
              <a:rPr lang="en-US" dirty="0" smtClean="0"/>
              <a:t>Machining Materials: See after Metals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8AA-67DB-8B44-B305-7BCAAA281A9D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0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Metals</a:t>
            </a:r>
          </a:p>
          <a:p>
            <a:pPr lvl="1"/>
            <a:r>
              <a:rPr lang="en-US" dirty="0" smtClean="0">
                <a:hlinkClick r:id="rId2"/>
              </a:rPr>
              <a:t>https://www.pinterest.co.uk/bmurphy1390/z11-metals/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E4FA-29E6-4F46-8DE1-CB0BA5DA385F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0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Machining Sheet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Lazar cutting</a:t>
            </a:r>
          </a:p>
          <a:p>
            <a:pPr lvl="1"/>
            <a:r>
              <a:rPr lang="en-US" dirty="0">
                <a:hlinkClick r:id="rId2"/>
              </a:rPr>
              <a:t>https://www.pinterest.co.uk/bmurphy1390/lasar-cutting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CNC Milling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https://www.pinterest.co.uk/bmurphy1390/cnc-millingcutting/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Resource Efficiency</a:t>
            </a:r>
          </a:p>
          <a:p>
            <a:pPr lvl="1"/>
            <a:r>
              <a:rPr lang="en-US" sz="2800" b="0" dirty="0" smtClean="0">
                <a:solidFill>
                  <a:srgbClr val="D2D2F4"/>
                </a:solidFill>
                <a:effectLst/>
                <a:latin typeface="+mn-lt"/>
                <a:ea typeface="ＭＳ Ｐゴシック" charset="0"/>
                <a:cs typeface="+mn-cs"/>
              </a:rPr>
              <a:t>Lazar cutting scraps v efficiency iterations</a:t>
            </a:r>
            <a:endParaRPr lang="en-US" sz="2800" dirty="0" smtClean="0">
              <a:effectLst/>
            </a:endParaRPr>
          </a:p>
          <a:p>
            <a:pPr lvl="1"/>
            <a:r>
              <a:rPr lang="en-US" sz="2800" b="0" dirty="0" smtClean="0">
                <a:solidFill>
                  <a:srgbClr val="D2D2F4"/>
                </a:solidFill>
                <a:effectLst/>
                <a:latin typeface="+mn-lt"/>
                <a:ea typeface="ＭＳ Ｐゴシック" charset="0"/>
                <a:cs typeface="+mn-cs"/>
                <a:hlinkClick r:id="rId4"/>
              </a:rPr>
              <a:t>https://www.pinterest.co.uk/bmurphy1390/resource-effective-design/</a:t>
            </a:r>
            <a:r>
              <a:rPr lang="en-US" sz="2800" b="0" dirty="0" smtClean="0">
                <a:solidFill>
                  <a:srgbClr val="D2D2F4"/>
                </a:solidFill>
                <a:effectLst/>
                <a:latin typeface="+mn-lt"/>
                <a:ea typeface="ＭＳ Ｐゴシック" charset="0"/>
                <a:cs typeface="+mn-cs"/>
              </a:rPr>
              <a:t> </a:t>
            </a:r>
            <a:endParaRPr lang="en-US" dirty="0" smtClean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58A6-645C-5643-BD59-6B3AD97EB204}" type="datetime1">
              <a:rPr lang="en-GB" smtClean="0"/>
              <a:t>17/10/18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14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P01 P02 Plaster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Materials: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Clay,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Horse manure, grass stem reinforced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Lime: Derived from Limestone (UK) or marine shell (Holland)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ement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OPC, GGBS or blended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Gypsum,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Desulferisation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gypsum (power station flue gas filtering)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Diatomacious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Earth (prehistoric ocean floor sediment)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Ingredients: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Bulking/Strengthening/texture/colour: Sand and fine aggregate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Reinforcement: horse hair, hemp shiv,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insulating aggregates: Cork granules, hemp shiv,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Pigments: minerals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Mixes: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Cement/lime/sand,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Lime/clay/diatomaceous earth/cork granules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emp/lime, Hemp/lime/cement/aluminium oxide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F921-F47A-054D-BCAD-4FE7D7EB7F64}" type="datetime1">
              <a:rPr lang="en-GB" smtClean="0"/>
              <a:t>17/10/18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Material Groups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C01 C02 Ceramics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F01 F02 Found Objects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H01 H02 Hand Tools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P01 P02 Plaster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T01 T02 Timber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TX01 TX02 Textiles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1DF8-AF02-A341-A452-75248944F26E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F7B-2688-DA42-8B5C-C65B6058177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5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Backing/Substrate: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Solid walls: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Masonry with raked joints for key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Cast concrete with hessian in formwork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Smooth concrete may need primer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Wattle and daub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oak strips weaved and lime plaster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Metal meshes for gypsum plaster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Application: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By hand: leaving hand and finger prints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Mortar board &gt; trowel &gt; backing then trowelled smooth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Projection: render flicked onto backing: good bond, peaky texture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Pebble dash: texture and colour pebbles added to peaky surfaces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Pumped through hose: smoothed by trowel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Parge coats: airtight before plasterboard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Plaster: airtight without plasterboard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Wet trade requires time to dry before following trade (paint)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390B-BCBB-FB4D-A38A-41AE6E1FD06F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029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 (internal)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Properties: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Clay: see C01 C02 Ceramics: (Unfired only)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Internal only (unless protected from weather)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Moisture mass: moderates humidity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Absorbs smells, good for bathrooms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Absorbs electromagnetic radiation (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High density: adds thermal mass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Low skill and strength needed, DIY repairable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Add mineral dye; clay skim coats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Inert waste, add back to soil?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C663-56C7-C141-A4C0-EBF724C6AD6F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1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 (internal) Render (external)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Properties: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Lime: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Alkali: Dangerous in the wrong hands (Not DIY)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Active waste: in landfill until hydrated, set and strengthened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Anti bacteria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Moisture mass: moderates humidity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Moisture permeable, moisture transport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Some carbon sequestration from atmosphere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Weaker than cement, flexible,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Reclaimable and recyclable (adding heat)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Medium density: medium thermal mass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DBC2-9DA4-3448-91EF-5DEEB438A78D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09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 (internal) Render (external)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Properties: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Cement: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High embodied energy and carbon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(8-10% of manmade carbon dioxide)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Stronger than lime, less flexible, less forgiving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W</a:t>
            </a:r>
            <a:r>
              <a:rPr lang="en-US" dirty="0" smtClean="0"/>
              <a:t>ater and water vapour resistant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Traps water in walls with no way out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Saturates embedded timbers leading to rot and structural failure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Never use cement anywhere</a:t>
            </a:r>
            <a:r>
              <a:rPr lang="en-US" baseline="0" dirty="0" smtClean="0"/>
              <a:t> </a:t>
            </a:r>
            <a:r>
              <a:rPr lang="en-US" dirty="0" smtClean="0"/>
              <a:t>on or in historic buildings (pre 1919)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Inert waste in landfill once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4F82-E0DE-E345-879C-29A35FEC70D0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53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 (internal)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Properties: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Gypsum: (internal)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Lower embodied energy and carbon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Water and water vapour resistant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Traps water in walls with no way out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Saturates embedded timbers leading to rot and structural failure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Avoid gypsum</a:t>
            </a:r>
            <a:r>
              <a:rPr lang="en-US" baseline="0" dirty="0" smtClean="0"/>
              <a:t> </a:t>
            </a:r>
            <a:r>
              <a:rPr lang="en-US" dirty="0" smtClean="0"/>
              <a:t>plaster inside external walls in historic buildings (pre 1919) (use</a:t>
            </a:r>
            <a:r>
              <a:rPr lang="en-US" baseline="0" dirty="0" smtClean="0"/>
              <a:t> lime or clay)</a:t>
            </a:r>
            <a:endParaRPr lang="en-US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Stable Non-Reactive Hazardous waste in landfill (equivalent</a:t>
            </a:r>
            <a:r>
              <a:rPr lang="en-US" baseline="0" dirty="0" smtClean="0"/>
              <a:t> to asbestos for different reasons)</a:t>
            </a:r>
            <a:endParaRPr lang="en-US" dirty="0" smtClean="0"/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Potential to react with</a:t>
            </a:r>
            <a:r>
              <a:rPr lang="en-US" baseline="0" dirty="0" smtClean="0"/>
              <a:t> landscape waste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Release </a:t>
            </a:r>
            <a:r>
              <a:rPr lang="en-US" baseline="0" dirty="0" err="1" smtClean="0"/>
              <a:t>sulfer</a:t>
            </a:r>
            <a:r>
              <a:rPr lang="en-US" baseline="0" dirty="0" smtClean="0"/>
              <a:t> to atmosphere making acid rain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More expensive to dump so use it wisely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98CE-687C-5243-8DCC-250DD69B3F03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591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Performance &amp; Application: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Hemp-lime: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Insulating Render/Insulating Plaster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Applied very thickly 300 mm not unusual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Slow to set, hydrate, strengthen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Ultimate Strength: Less than 3 </a:t>
            </a:r>
            <a:r>
              <a:rPr lang="en-US" dirty="0" err="1" smtClean="0"/>
              <a:t>kN</a:t>
            </a:r>
            <a:r>
              <a:rPr lang="en-US" dirty="0" smtClean="0"/>
              <a:t>/m2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Once fully hydrated (&gt;1 year) performs far better than predicted.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Off site air drying can speed up process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Exhibits a phase change characteristic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Some add: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Cement for fast initial set and drive the lime to hydrate faster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Aluminium oxide to react with cement and foam up for insulation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2CC9-DB80-3B46-901A-7067A977538B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6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Performance and Application: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Diatomacios</a:t>
            </a:r>
            <a:r>
              <a:rPr lang="en-US" dirty="0" smtClean="0"/>
              <a:t> earth/clay/lime/cork granules: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Insulating: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External Render, Internal Plaster, Floor Screed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Airtight application, smooth or textured finish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High thermal mass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High decrement delay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Summer solar protection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</a:t>
            </a:r>
            <a:r>
              <a:rPr lang="en-US" dirty="0" smtClean="0"/>
              <a:t>oisture Permeability (moisture escapes)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Hygroscopicity (Moisture buffering)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Thicknesses: 40-100 normal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much thicker possible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Value engineering: One-coat one-trade multi-functional multi-performance finish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F780-D445-0C41-97C0-2615B7134EE2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78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P01 P02 Plaster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Render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://www.pinterest.co.uk/bmurphy1390/m21-external-insulation-with-rendered-finish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Cob</a:t>
            </a:r>
          </a:p>
          <a:p>
            <a:pPr lvl="1"/>
            <a:r>
              <a:rPr lang="en-US" dirty="0">
                <a:hlinkClick r:id="rId3"/>
              </a:rPr>
              <a:t>https://www.pinterest.co.uk/bmurphy1390/cob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70C8-BE9F-654B-8D98-FB540AFBC4A4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21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T01 T02 Timber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Raw materials: (A seasonal crop)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Hardwood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Deciduous, Broadleaf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Softwood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Coniferous, Pine needs and cones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Moonwood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 winter: low sap, night time, least moon gravity, (sacred in some societies?)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Manufactured: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Glulam Glued laminated wood: frames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(strength where its needed, weaker where it is not)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LVL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aminated Veneer Lumber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(using thinnings, thin layers same direction)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CLTP Cross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aminated Timber Panels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(using thinnings, softwood/plywood in layers)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Other compound sections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0A8F-7FCD-F247-9855-684F2BF498D2}" type="datetime1">
              <a:rPr lang="en-GB" smtClean="0"/>
              <a:t>17/10/18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dirty="0" smtClean="0">
                <a:solidFill>
                  <a:srgbClr val="D2D2F4"/>
                </a:solidFill>
                <a:effectLst/>
                <a:latin typeface="+mj-lt"/>
                <a:ea typeface="ＭＳ Ｐゴシック" charset="0"/>
                <a:cs typeface="+mj-cs"/>
              </a:rPr>
              <a:t>T01 T02 Timber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Timber Panel Products: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Plywood: thin leafs of wood, glued layers, layers at right angles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Particleboard: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hipboard (chips),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OSB (shavings),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Wood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fibre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boards,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MDF Medium density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fibreboard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medium board,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hardboard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Wood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baseline="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fibre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Insulation boards and </a:t>
            </a:r>
            <a:r>
              <a:rPr lang="en-US" baseline="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batts</a:t>
            </a:r>
            <a:endParaRPr lang="en-US" baseline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Breathing, sheathing, thermal + acoustic insulating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D625-D02D-0E4C-BD68-3C3753B3E1A9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Your task: collate &amp; record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How it is made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Raw materials, preparation, process, end product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Inherent Properties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Strength, weakness, construction considerations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Sustainability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Sourcing, production process, pollution caused, carbon footprint, recycling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Relevant Precedent Studies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Construction principles, typologies, details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Comparative Qualities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Compare with the other material groups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Design process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Sketches, drawings, prototypes, tectonics, fabrication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2FF8-76D8-7F45-832A-2DF43FF26307}" type="datetime1">
              <a:rPr lang="en-GB" smtClean="0"/>
              <a:t>17/10/18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F7B-2688-DA42-8B5C-C65B6058177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3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T01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Ingredients: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Treatment: (killing chemistry)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Preservatives, Fire protection,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rot resistant, insect resistant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Salts: added to recipe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offering any of above treatments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Borax mineral (as benign as possible)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Heat Treatment: Remove nutritional content for Durability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8B37-6D8A-B444-84C4-5E951AD198B9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57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T01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Assembly: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Geometry, mechanical connection, friction, gravity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Adhesives: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Historic: animal glue;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Modern: synthetic high performance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Fasteners: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Historic: Hardwood Dowels,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Modern: Metals, plastic, chipboard biscuit,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544-D939-EC43-B258-B3E007FB692E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668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T01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Grown: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Photosynthesis: nature converting sunlight and Carbon dioxide into cellulose and oxygen (great synergy with humans)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Carbon Dioxide Sequestration = Carbon negative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Low energy input with carbon based petrol chain saws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Transport emissions or floated</a:t>
            </a:r>
            <a:r>
              <a:rPr lang="en-US" baseline="0" dirty="0" smtClean="0"/>
              <a:t> down rivers, if not remote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Source: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Forests: but ideally very selectively leaving forest intact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Plantations: thinnings or the final crop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Replanting more trees not palm oil: Sustainable 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Certified Sustainable: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looking after nature and indigenous people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FCS Forest Stewardship </a:t>
            </a:r>
            <a:r>
              <a:rPr lang="en-US" dirty="0"/>
              <a:t>Council </a:t>
            </a:r>
            <a:r>
              <a:rPr lang="en-US" dirty="0" smtClean="0"/>
              <a:t>‘or equivalent’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Chain of Custody: Plantation &gt; Joiner or Plantation &gt; Building site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en-US" dirty="0" smtClean="0"/>
              <a:t>Certified legal: </a:t>
            </a:r>
            <a:r>
              <a:rPr lang="en-US" dirty="0"/>
              <a:t>Just got </a:t>
            </a:r>
            <a:r>
              <a:rPr lang="en-US" dirty="0" smtClean="0"/>
              <a:t>easy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EUTR EU Timber Regulations   EU Funded Project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2"/>
              </a:rPr>
              <a:t>www.nepcon.org/sourcinghub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A5AE-EA7F-1849-AFCC-D503D6A91F96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00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T01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Processing:</a:t>
            </a:r>
          </a:p>
          <a:p>
            <a:pPr lvl="1"/>
            <a:r>
              <a:rPr lang="en-US" dirty="0" smtClean="0"/>
              <a:t>Debarked (cork comes from bark)</a:t>
            </a:r>
          </a:p>
          <a:p>
            <a:pPr lvl="1"/>
            <a:r>
              <a:rPr lang="en-US" dirty="0" smtClean="0"/>
              <a:t>Sapwood removed (Perishable recently living, with sap flowing in the veins)</a:t>
            </a:r>
          </a:p>
          <a:p>
            <a:pPr lvl="1"/>
            <a:r>
              <a:rPr lang="en-US" dirty="0" smtClean="0"/>
              <a:t>Heartwood</a:t>
            </a:r>
            <a:r>
              <a:rPr lang="en-US" baseline="0" dirty="0" smtClean="0"/>
              <a:t> saved (durability resides here)</a:t>
            </a:r>
          </a:p>
          <a:p>
            <a:pPr lvl="1"/>
            <a:r>
              <a:rPr lang="en-US" dirty="0" smtClean="0"/>
              <a:t>Sawing, cutting arrangement (waste in sawdust and scraps)</a:t>
            </a:r>
          </a:p>
          <a:p>
            <a:pPr lvl="1"/>
            <a:r>
              <a:rPr lang="en-US" dirty="0" err="1" smtClean="0"/>
              <a:t>Planing</a:t>
            </a:r>
            <a:r>
              <a:rPr lang="en-US" dirty="0" smtClean="0"/>
              <a:t>, leaving rough or adding texture</a:t>
            </a:r>
          </a:p>
          <a:p>
            <a:pPr lvl="1"/>
            <a:r>
              <a:rPr lang="en-US" baseline="0" dirty="0" smtClean="0"/>
              <a:t>Waste scraps: fuel or into timber</a:t>
            </a:r>
            <a:r>
              <a:rPr lang="en-US" dirty="0" smtClean="0"/>
              <a:t> panel products</a:t>
            </a:r>
          </a:p>
          <a:p>
            <a:pPr lvl="1"/>
            <a:r>
              <a:rPr lang="en-US" baseline="0" dirty="0" smtClean="0"/>
              <a:t>Machining Energy’s carbon</a:t>
            </a:r>
            <a:r>
              <a:rPr lang="en-US" dirty="0"/>
              <a:t>:</a:t>
            </a:r>
            <a:r>
              <a:rPr lang="en-US" dirty="0" smtClean="0"/>
              <a:t> reduces the carbon negativity of timber (but not a lot)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9FD-AE60-2D4A-AD68-99A0F2B47949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764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T01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Properties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Durability: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depends upon species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will change if grown in different climates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is classified and applicable to end use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Grain: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give strength in one direction and weakness in others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figuring is not always the same as grain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Machine able to varying degrees</a:t>
            </a:r>
            <a:r>
              <a:rPr lang="en-US" dirty="0" smtClean="0"/>
              <a:t>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grain direction dictates, craftsmen know-how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Designers/Engineers exploit grain direction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Manufacturer invent products to solve weaknesses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650-D29C-FE41-92B9-37FB3A8F7F29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463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T01</a:t>
            </a:r>
            <a:r>
              <a:rPr lang="en-US" baseline="0" dirty="0" smtClean="0"/>
              <a:t>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Connecting Hand made joints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Paul </a:t>
            </a:r>
            <a:r>
              <a:rPr lang="en-US" sz="2000" dirty="0"/>
              <a:t>Sellers does a fine job of a </a:t>
            </a:r>
            <a:r>
              <a:rPr lang="en-US" sz="2000" dirty="0" err="1"/>
              <a:t>Mortice</a:t>
            </a:r>
            <a:r>
              <a:rPr lang="en-US" sz="2000" dirty="0"/>
              <a:t> and </a:t>
            </a:r>
            <a:r>
              <a:rPr lang="en-US" sz="2000" dirty="0" err="1"/>
              <a:t>Tenon</a:t>
            </a:r>
            <a:r>
              <a:rPr lang="en-US" sz="2000" dirty="0"/>
              <a:t> joint in 30 minutes, very detailed commentary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hlinkClick r:id="rId2"/>
              </a:rPr>
              <a:t>https://uk.video.search.yahoo.com/yhs/search?fr=yhs-imt-brwsrex&amp;hsimp=yhs-brwsrex&amp;hspart=imt&amp;p=mortice+and+tenon+joint+video#id=1&amp;vid=6373eb34d00240e8cc58fdd3b7a112dc&amp;action=click 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Drawbored </a:t>
            </a:r>
            <a:r>
              <a:rPr lang="en-US" sz="2000" dirty="0"/>
              <a:t>M&amp;T joint with very different approach </a:t>
            </a:r>
            <a:r>
              <a:rPr lang="en-US" sz="2000" dirty="0" smtClean="0"/>
              <a:t>in </a:t>
            </a:r>
            <a:r>
              <a:rPr lang="en-US" sz="2000" dirty="0"/>
              <a:t>10 </a:t>
            </a:r>
            <a:r>
              <a:rPr lang="en-US" sz="2000" dirty="0" smtClean="0"/>
              <a:t>minutes, with </a:t>
            </a:r>
            <a:r>
              <a:rPr lang="en-US" sz="2000" dirty="0"/>
              <a:t>the magic touch at the end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hlinkClick r:id="rId3"/>
              </a:rPr>
              <a:t>https://uk.video.search.yahoo.com/yhs/search?fr=yhs-imt-brwsrex&amp;hsimp=yhs-brwsrex&amp;hspart=imt&amp;p=mortice+and+tenon+joint+video#id=6&amp;vid=76f979695f3693e3545e83b045019817&amp;action=</a:t>
            </a:r>
            <a:r>
              <a:rPr lang="en-US" sz="1600" u="sng" dirty="0" smtClean="0">
                <a:hlinkClick r:id="rId3"/>
              </a:rPr>
              <a:t>view</a:t>
            </a:r>
            <a:r>
              <a:rPr lang="en-US" sz="1600" u="sng" dirty="0" smtClean="0"/>
              <a:t> </a:t>
            </a:r>
            <a:endParaRPr lang="en-US" sz="16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And some serious 3D dovetails and a whole lot more in 16 minutes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hlinkClick r:id="rId4"/>
              </a:rPr>
              <a:t>https://www.youtube.com/watch?v=0kgCsZJGluc</a:t>
            </a:r>
            <a:r>
              <a:rPr lang="en-US" sz="1600" dirty="0" smtClean="0"/>
              <a:t>  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D4DC-2DA4-7849-B735-80573BCA0C85}" type="datetime1">
              <a:rPr lang="en-GB" smtClean="0"/>
              <a:t>17/10/18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9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T01 T02 Timber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Connecting: Fixings Fastenings</a:t>
            </a:r>
          </a:p>
          <a:p>
            <a:pPr lvl="1"/>
            <a:r>
              <a:rPr lang="en-US" dirty="0">
                <a:hlinkClick r:id="rId2"/>
              </a:rPr>
              <a:t>https://www.pinterest.co.uk/bmurphy1390/z20-connectivity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Timber Structure</a:t>
            </a:r>
          </a:p>
          <a:p>
            <a:pPr lvl="1"/>
            <a:r>
              <a:rPr lang="en-US" dirty="0" smtClean="0">
                <a:hlinkClick r:id="rId3"/>
              </a:rPr>
              <a:t>https://www.pinterest.co.uk/bmurphy1390/g20-timber/</a:t>
            </a:r>
            <a:endParaRPr lang="en-US" dirty="0" smtClean="0"/>
          </a:p>
          <a:p>
            <a:r>
              <a:rPr lang="en-US" dirty="0" smtClean="0"/>
              <a:t>Timber</a:t>
            </a:r>
          </a:p>
          <a:p>
            <a:pPr lvl="1"/>
            <a:r>
              <a:rPr lang="en-US" dirty="0">
                <a:hlinkClick r:id="rId4"/>
              </a:rPr>
              <a:t>https://www.pinterest.co.uk/bmurphy1390/z10-purpose-made-joinery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Shingles and Shakes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://www.pinterest.co.uk/bmurphy1390/h64-shingles-shakes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Plywood furniture</a:t>
            </a:r>
          </a:p>
          <a:p>
            <a:pPr lvl="1"/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://www.pinterest.co.uk/bmurphy1390/n20-plywood-furniture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1391-D51F-8649-9667-DC334C60DDD5}" type="datetime1">
              <a:rPr lang="en-GB" smtClean="0"/>
              <a:t>17/10/18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8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TX01 TX02 Textiles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Scope:</a:t>
            </a:r>
            <a:r>
              <a:rPr lang="en-US" baseline="0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Carpet/rugs, underlays,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Hung fabrics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</a:t>
            </a:r>
            <a:r>
              <a:rPr lang="en-US" baseline="0" dirty="0" smtClean="0"/>
              <a:t>tretched fabrics,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F</a:t>
            </a:r>
            <a:r>
              <a:rPr lang="en-US" baseline="0" dirty="0" smtClean="0"/>
              <a:t>urniture upholstery,</a:t>
            </a:r>
            <a:r>
              <a:rPr lang="en-US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G</a:t>
            </a:r>
            <a:r>
              <a:rPr lang="en-US" dirty="0" smtClean="0"/>
              <a:t>eotextiles,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</a:t>
            </a:r>
            <a:r>
              <a:rPr lang="en-US" dirty="0" smtClean="0"/>
              <a:t>ecycled fabric insulation (denim, cotton)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Materials:</a:t>
            </a:r>
            <a:r>
              <a:rPr lang="en-US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animal wool/hair: sheep’s wool,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insect: cotton, spiders web, silk,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Animal</a:t>
            </a:r>
            <a:r>
              <a:rPr lang="en-US" baseline="0" dirty="0" smtClean="0"/>
              <a:t> or fish leather,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</a:t>
            </a:r>
            <a:r>
              <a:rPr lang="en-US" baseline="0" dirty="0" smtClean="0"/>
              <a:t>ynthetic plastics, Bio-plastics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Blends of natural and technical/synthetic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/>
              <a:t>(contrary to Cradle to Cradle</a:t>
            </a:r>
            <a:r>
              <a:rPr lang="en-US" dirty="0" smtClean="0"/>
              <a:t> </a:t>
            </a:r>
            <a:r>
              <a:rPr lang="en-US" baseline="0" dirty="0" smtClean="0"/>
              <a:t>C2C principles)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5825-AD75-1946-9537-592666716EAA}" type="datetime1">
              <a:rPr lang="en-GB" smtClean="0"/>
              <a:t>17/10/18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95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TX01 TX02 Textiles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Ingredients: Sheep dip (historic but might persist), animal droppings, tangles, thorns, seeds/husks, insect eggs,</a:t>
            </a:r>
          </a:p>
          <a:p>
            <a:r>
              <a:rPr lang="en-US" dirty="0" smtClean="0"/>
              <a:t>Process: separating, washing, carding, combing, dying, weaving, trimming, edging, sewing</a:t>
            </a:r>
          </a:p>
          <a:p>
            <a:r>
              <a:rPr lang="en-US" dirty="0" smtClean="0"/>
              <a:t>Impacts</a:t>
            </a:r>
            <a:r>
              <a:rPr lang="en-US" dirty="0"/>
              <a:t>: </a:t>
            </a:r>
            <a:r>
              <a:rPr lang="en-US" dirty="0" smtClean="0"/>
              <a:t>unhealthy dip, waste, chemically intensive dying, water polluting, waterway/</a:t>
            </a:r>
            <a:r>
              <a:rPr lang="en-US" dirty="0" err="1" smtClean="0"/>
              <a:t>waterbody</a:t>
            </a:r>
            <a:r>
              <a:rPr lang="en-US" dirty="0" smtClean="0"/>
              <a:t> polluting.</a:t>
            </a:r>
          </a:p>
          <a:p>
            <a:r>
              <a:rPr lang="en-US" dirty="0"/>
              <a:t>A</a:t>
            </a:r>
            <a:r>
              <a:rPr lang="en-US" dirty="0" smtClean="0"/>
              <a:t>dditional treatments: moth deterrent, fire treatment in upholstery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C552-2A04-EC48-80A8-289DB3B7833C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997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TX01 TX02 Textiles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Weaving gives strength, texture, pattern, rhythm,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colours</a:t>
            </a:r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Different weaves make fabric hang/flow/stretch/shrink/hug differently</a:t>
            </a:r>
          </a:p>
          <a:p>
            <a:r>
              <a:rPr lang="en-US" dirty="0" smtClean="0"/>
              <a:t>Treatments improve: fire properties, durability</a:t>
            </a:r>
          </a:p>
          <a:p>
            <a:r>
              <a:rPr lang="en-US" dirty="0" smtClean="0"/>
              <a:t>Some moth killer treatments:</a:t>
            </a:r>
          </a:p>
          <a:p>
            <a:pPr lvl="1"/>
            <a:r>
              <a:rPr lang="en-US" baseline="0" dirty="0" smtClean="0"/>
              <a:t>CNS Central Nervous System depressants</a:t>
            </a:r>
          </a:p>
          <a:p>
            <a:pPr lvl="1"/>
            <a:r>
              <a:rPr lang="en-US" baseline="0" dirty="0" smtClean="0"/>
              <a:t>Invented by </a:t>
            </a:r>
            <a:r>
              <a:rPr lang="en-US" dirty="0"/>
              <a:t>G</a:t>
            </a:r>
            <a:r>
              <a:rPr lang="en-US" baseline="0" dirty="0" smtClean="0"/>
              <a:t>ermans to kill </a:t>
            </a:r>
            <a:r>
              <a:rPr lang="en-US" dirty="0"/>
              <a:t>B</a:t>
            </a:r>
            <a:r>
              <a:rPr lang="en-US" baseline="0" dirty="0" smtClean="0"/>
              <a:t>ritish in WW World Wars</a:t>
            </a:r>
          </a:p>
          <a:p>
            <a:pPr lvl="1"/>
            <a:r>
              <a:rPr lang="en-US" baseline="0" dirty="0" smtClean="0"/>
              <a:t>Now we douse our carpets and fabrics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D9EA-AFBF-0347-A217-589F5F922AF2}" type="datetime1">
              <a:rPr lang="en-GB" smtClean="0"/>
              <a:t>17/10/18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1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C01 C02 Ceramics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350696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Starts as Clay from the ground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Excavated subsoil (inert) below topsoil (alive)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Blended: clays, straw reinforcement, fine sand aggregate, sawdust, mineral dyes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Format: bricks, block, rammed earth, cob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Wooden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moulds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clay thrown into brick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mould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Extruded and wire cut into bricks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have texture added by roller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Common bricks can have sand added to face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Small balls into formwork and rammed in 75 mm layers squeezed to 50 mm visible layers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Loadbearing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But susceptible to thermal/moisture movement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93E4-DB18-EF4F-9B47-9303F17F863C}" type="datetime1">
              <a:rPr lang="en-GB" smtClean="0"/>
              <a:t>17/10/18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49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 smtClean="0"/>
              <a:t>TX01 TX 02 Textiles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Applications &amp; Performance:</a:t>
            </a:r>
          </a:p>
          <a:p>
            <a:r>
              <a:rPr lang="en-US" dirty="0" smtClean="0"/>
              <a:t>Carpet: Thermal insulation: Thermal Comfort, Acoustic: Absorption, Tactile </a:t>
            </a:r>
          </a:p>
          <a:p>
            <a:r>
              <a:rPr lang="en-US" dirty="0" smtClean="0"/>
              <a:t>Curtains: Solar</a:t>
            </a:r>
            <a:r>
              <a:rPr lang="en-US" baseline="0" dirty="0" smtClean="0"/>
              <a:t> control, Privacy, Black out, Draft lobby at doors, Thermal insulation at windows, Fire resistance</a:t>
            </a:r>
            <a:r>
              <a:rPr lang="en-US" dirty="0" smtClean="0"/>
              <a:t> (Stage curtain)</a:t>
            </a:r>
            <a:endParaRPr lang="en-US" baseline="0" dirty="0" smtClean="0"/>
          </a:p>
          <a:p>
            <a:r>
              <a:rPr lang="en-US" baseline="0" dirty="0" smtClean="0"/>
              <a:t>Wall and </a:t>
            </a:r>
            <a:r>
              <a:rPr lang="en-US" dirty="0" smtClean="0"/>
              <a:t>Ceiling </a:t>
            </a:r>
            <a:r>
              <a:rPr lang="en-US" baseline="0" dirty="0" smtClean="0"/>
              <a:t>linings: Decoration, Colour, Acoustic Absorption, may</a:t>
            </a:r>
            <a:r>
              <a:rPr lang="en-US" dirty="0" smtClean="0"/>
              <a:t> need to be low surface spread of flame and non-combustible</a:t>
            </a:r>
            <a:endParaRPr lang="en-US" baseline="0" dirty="0" smtClean="0"/>
          </a:p>
          <a:p>
            <a:r>
              <a:rPr lang="en-US" baseline="0" dirty="0" smtClean="0"/>
              <a:t>Furniture: Linings, Upholstery (fire/smoke </a:t>
            </a:r>
            <a:r>
              <a:rPr lang="en-US" baseline="0" dirty="0" err="1" smtClean="0"/>
              <a:t>propeties</a:t>
            </a:r>
            <a:r>
              <a:rPr lang="en-US" baseline="0" dirty="0" smtClean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4891-2EA9-4145-9D27-D5F35F2A8FFC}" type="datetime1">
              <a:rPr lang="en-GB" smtClean="0"/>
              <a:t>17/10/18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019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E0B5C30-9C5F-F641-93C7-385FCB3D1E3D}" type="slidenum">
              <a:rPr lang="en-GB" sz="1400">
                <a:solidFill>
                  <a:srgbClr val="33CC33"/>
                </a:solidFill>
                <a:latin typeface="Arial Rounded MT Bold" charset="0"/>
              </a:rPr>
              <a:pPr/>
              <a:t>41</a:t>
            </a:fld>
            <a:endParaRPr lang="en-GB" sz="1400">
              <a:solidFill>
                <a:srgbClr val="33CC33"/>
              </a:solidFill>
              <a:latin typeface="Arial Rounded MT Bol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63" y="5838363"/>
            <a:ext cx="713105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srgbClr val="33CC33"/>
                </a:solidFill>
                <a:latin typeface="+mj-lt"/>
                <a:ea typeface="+mn-ea"/>
              </a:rPr>
              <a:t>Another </a:t>
            </a:r>
            <a:r>
              <a:rPr lang="en-GB" dirty="0" smtClean="0">
                <a:solidFill>
                  <a:srgbClr val="33CC33"/>
                </a:solidFill>
                <a:latin typeface="+mj-lt"/>
                <a:ea typeface="+mn-ea"/>
              </a:rPr>
              <a:t>GBE</a:t>
            </a:r>
            <a:r>
              <a:rPr lang="en-GB" dirty="0" smtClean="0">
                <a:solidFill>
                  <a:srgbClr val="0070C0"/>
                </a:solidFill>
                <a:latin typeface="+mj-lt"/>
                <a:ea typeface="+mn-ea"/>
              </a:rPr>
              <a:t> </a:t>
            </a:r>
            <a:r>
              <a:rPr lang="en-GB" dirty="0" smtClean="0">
                <a:solidFill>
                  <a:srgbClr val="33CC33"/>
                </a:solidFill>
                <a:latin typeface="+mj-lt"/>
                <a:ea typeface="+mn-ea"/>
              </a:rPr>
              <a:t>CPD/Lecture </a:t>
            </a:r>
            <a:r>
              <a:rPr lang="en-GB" dirty="0">
                <a:solidFill>
                  <a:srgbClr val="33CC33"/>
                </a:solidFill>
                <a:latin typeface="+mj-lt"/>
                <a:ea typeface="+mn-ea"/>
              </a:rPr>
              <a:t>file to download</a:t>
            </a:r>
          </a:p>
          <a:p>
            <a:pPr algn="ctr" eaLnBrk="0" hangingPunct="0">
              <a:defRPr/>
            </a:pPr>
            <a:r>
              <a:rPr lang="en-GB" dirty="0" smtClean="0">
                <a:solidFill>
                  <a:srgbClr val="33CC33"/>
                </a:solidFill>
                <a:latin typeface="+mj-lt"/>
                <a:ea typeface="+mn-ea"/>
              </a:rPr>
              <a:t>And </a:t>
            </a:r>
            <a:r>
              <a:rPr lang="en-GB" dirty="0" smtClean="0">
                <a:solidFill>
                  <a:srgbClr val="33CC33"/>
                </a:solidFill>
                <a:latin typeface="+mj-lt"/>
                <a:ea typeface="+mn-ea"/>
                <a:hlinkClick r:id="rId2"/>
              </a:rPr>
              <a:t>https://greenbuildingencyclopaedia.uk</a:t>
            </a:r>
            <a:r>
              <a:rPr lang="en-GB" dirty="0" smtClean="0">
                <a:solidFill>
                  <a:srgbClr val="33CC33"/>
                </a:solidFill>
                <a:latin typeface="+mj-lt"/>
                <a:ea typeface="+mn-ea"/>
              </a:rPr>
              <a:t>   </a:t>
            </a:r>
            <a:endParaRPr lang="en-GB" dirty="0">
              <a:solidFill>
                <a:srgbClr val="33CC33"/>
              </a:solidFill>
              <a:latin typeface="+mj-lt"/>
              <a:ea typeface="+mn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040B-2963-0D4C-B67D-ABFDF3FD7839}" type="datetime1">
              <a:rPr lang="en-GB" smtClean="0"/>
              <a:t>17/10/18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Sampler</a:t>
            </a:r>
          </a:p>
        </p:txBody>
      </p:sp>
      <p:sp>
        <p:nvSpPr>
          <p:cNvPr id="134147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This is a cut down version of the original file to give you a sample of the whole</a:t>
            </a:r>
          </a:p>
          <a:p>
            <a:pPr eaLnBrk="1" hangingPunct="1"/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It</a:t>
            </a:r>
            <a:r>
              <a:rPr lang="ja-JP" alt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’</a:t>
            </a: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s the front end of the file with the middle and rear end deleted</a:t>
            </a:r>
          </a:p>
          <a:p>
            <a:pPr eaLnBrk="1" hangingPunct="1"/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Go </a:t>
            </a:r>
            <a:r>
              <a:rPr lang="en-GB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to</a:t>
            </a:r>
            <a:r>
              <a:rPr lang="en-GB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  <a:hlinkClick r:id="rId2"/>
              </a:rPr>
              <a:t>http</a:t>
            </a: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  <a:hlinkClick r:id="rId2"/>
              </a:rPr>
              <a:t>://GreenBuildingEncyclopaedia.uk</a:t>
            </a:r>
            <a:endParaRPr lang="en-GB" dirty="0" smtClean="0">
              <a:solidFill>
                <a:schemeClr val="accent6">
                  <a:lumMod val="20000"/>
                  <a:lumOff val="80000"/>
                </a:schemeClr>
              </a:solidFill>
              <a:latin typeface="Arial Rounded MT Bold" charset="0"/>
            </a:endParaRPr>
          </a:p>
          <a:p>
            <a:pPr eaLnBrk="1" hangingPunct="1"/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to </a:t>
            </a: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down load the whole file</a:t>
            </a:r>
          </a:p>
          <a:p>
            <a:pPr eaLnBrk="1" hangingPunct="1"/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You will find a large number of other files there too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D5B227-62D8-6C47-B5A6-31323A36DC09}" type="slidenum">
              <a:rPr lang="en-GB" sz="1400">
                <a:solidFill>
                  <a:srgbClr val="33CC33"/>
                </a:solidFill>
                <a:latin typeface="Arial Rounded MT Bold" charset="0"/>
              </a:rPr>
              <a:pPr/>
              <a:t>42</a:t>
            </a:fld>
            <a:endParaRPr lang="en-GB" sz="1400">
              <a:solidFill>
                <a:srgbClr val="33CC33"/>
              </a:solidFill>
              <a:latin typeface="Arial Rounded MT Bold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7577-5DD2-FB42-B037-DC7A8207F53F}" type="datetime1">
              <a:rPr lang="en-GB" smtClean="0"/>
              <a:t>17/10/18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Rounded MT Bold" charset="0"/>
              </a:rPr>
              <a:t>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+mn-ea"/>
              </a:rPr>
              <a:t>These files are created by generalists with a big dollop of green flavour</a:t>
            </a:r>
          </a:p>
          <a:p>
            <a:pPr>
              <a:defRPr/>
            </a:pP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+mn-ea"/>
              </a:rPr>
              <a:t>These files are updated from time to time</a:t>
            </a:r>
          </a:p>
          <a:p>
            <a:pPr>
              <a:defRPr/>
            </a:pP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+mn-ea"/>
              </a:rPr>
              <a:t>We are not experts so from time to time these file may get out of date or may be wrong.</a:t>
            </a:r>
          </a:p>
          <a:p>
            <a:pPr>
              <a:defRPr/>
            </a:pP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+mn-ea"/>
              </a:rPr>
              <a:t>If you feel that we have got it wrong please let us know so we can put it right</a:t>
            </a: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26CD96-59D2-534A-A031-851BE321729F}" type="slidenum">
              <a:rPr lang="en-GB" sz="1400">
                <a:solidFill>
                  <a:srgbClr val="33CC33"/>
                </a:solidFill>
                <a:latin typeface="Arial Rounded MT Bold" charset="0"/>
              </a:rPr>
              <a:pPr/>
              <a:t>43</a:t>
            </a:fld>
            <a:endParaRPr lang="en-GB" sz="1400">
              <a:solidFill>
                <a:srgbClr val="33CC33"/>
              </a:solidFill>
              <a:latin typeface="Arial Rounded MT Bold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E265-495A-0743-B6F4-4DF343E8A50B}" type="datetime1">
              <a:rPr lang="en-GB" smtClean="0"/>
              <a:t>17/10/18</a:t>
            </a:fld>
            <a:endParaRPr lang="en-GB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© </a:t>
            </a: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GBE 2018</a:t>
            </a:r>
            <a:endParaRPr lang="en-GB" b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Brian Murphy BSc Dip Arch (Hons+Dist)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Architect by Training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Specification Writer by Choice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Environmentalist by Actions</a:t>
            </a:r>
            <a:endParaRPr lang="en-GB" sz="1500" b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Greening up my act since 1999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Founded National Green Specification 2001</a:t>
            </a:r>
            <a:endParaRPr lang="en-GB" sz="1500" b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Launched</a:t>
            </a: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www.greenspec.co.uk 2003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Created: GBE at </a:t>
            </a: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  <a:hlinkClick r:id="rId3"/>
              </a:rPr>
              <a:t>https://greenbuildingencyclopaedia.uk</a:t>
            </a: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 2015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   </a:t>
            </a:r>
            <a:r>
              <a:rPr lang="en-GB" sz="1500" b="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BrianSpecMan</a:t>
            </a:r>
            <a:r>
              <a:rPr lang="en-GB" sz="1500" b="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@</a:t>
            </a:r>
            <a:r>
              <a:rPr lang="en-GB" sz="15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icloud.com</a:t>
            </a:r>
            <a:endParaRPr lang="en-GB" sz="1500" b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Twitter: </a:t>
            </a: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  <a:hlinkClick r:id="rId4"/>
              </a:rPr>
              <a:t>http://twitter.com/brianspecman</a:t>
            </a:r>
            <a:r>
              <a:rPr lang="en-GB" sz="1500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Twitter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5"/>
              </a:rPr>
              <a:t>GBEGreenBuild @GBEGreenBuild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Scribd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 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6"/>
              </a:rPr>
              <a:t>BrianSpecMan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LinkedIn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 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7"/>
              </a:rPr>
              <a:t>BrianSpecMan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Facebook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 </a:t>
            </a: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  <a:hlinkClick r:id="rId8"/>
              </a:rPr>
              <a:t>BrianSpecMan</a:t>
            </a: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GB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Facebook</a:t>
            </a:r>
            <a:r>
              <a:rPr lang="en-GB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</a:t>
            </a:r>
            <a:r>
              <a:rPr lang="en-GB" sz="1500" u="sng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9"/>
              </a:rPr>
              <a:t>http://www.facebook.com/</a:t>
            </a:r>
            <a:r>
              <a:rPr lang="en-GB" sz="1500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hlinkClick r:id="rId9"/>
              </a:rPr>
              <a:t>brianspecman</a:t>
            </a:r>
            <a:endParaRPr lang="en-US" sz="1500" dirty="0">
              <a:solidFill>
                <a:schemeClr val="accent6">
                  <a:lumMod val="20000"/>
                  <a:lumOff val="80000"/>
                </a:schemeClr>
              </a:solidFill>
              <a:hlinkClick r:id="rId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Google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+: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0"/>
              </a:rPr>
              <a:t>BrianSpecMan • 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1"/>
              </a:rPr>
              <a:t>BrianSpecMan CAPEM •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2"/>
              </a:rPr>
              <a:t>NGS National Green Specification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Slide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Share: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Pinterest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3"/>
              </a:rPr>
              <a:t>Brian Murphy • 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4"/>
              </a:rPr>
              <a:t>GBE Green Building Encyclopaedia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CAP’EM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 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5"/>
              </a:rPr>
              <a:t>GreenSpec &amp; NGS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CAP’EM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6"/>
              </a:rPr>
              <a:t>Compass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LSBU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London South Bank University Faculty and Course website page </a:t>
            </a:r>
            <a:r>
              <a:rPr lang="en-US" sz="15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17"/>
              </a:rPr>
              <a:t>Brian Murphy</a:t>
            </a:r>
            <a:endParaRPr lang="en-GB" sz="1500" b="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A97E-52C3-BE44-B953-8283158DFBE6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C3-F96E-4D41-831B-75A23069DF2C}" type="datetime1">
              <a:rPr lang="en-GB" smtClean="0"/>
              <a:t>17/10/18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1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C01 C02 Ceramics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be sun/air dried: moisture driven off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Solar energy intensive but free and no carbon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Sets dry but no curing nor strengthening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be softened with water or steam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reabsorb moisture vapour moderating humidity, avoiding need for ventilation or air conditioning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2F19-4C5D-8D44-9C5D-F566561517F1}" type="datetime1">
              <a:rPr lang="en-GB" smtClean="0"/>
              <a:t>17/10/18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87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C01 C02 Ceramics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350696" cy="4876800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be fired (cooked)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High temperature, Energy intensive,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Carbon level depends on fuel choice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Clays can have an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inherent fuel gas released by heat durin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 firing 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but flue emissions increase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be glazed (colour coated) for first firing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be double fired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Terracotta: glazed for second firing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Glazes: Matt to Gloss and big colour range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Including mimicking stone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07EF-5B8A-8C4D-A052-8326153D2B55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57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C01 C02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Ceramics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Formats: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Bricks, Glazed Bricks, Blocks, </a:t>
            </a: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loor/wall Tiles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Glazed tiles, 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Roof tiles</a:t>
            </a: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Rain screen extrusions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Ornate 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Sculpture (mimicking stone carving)</a:t>
            </a: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Early form of mass production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Stone masons or clay modelers carved ornate pieces,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Moulds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made or taken, many copies made in terracotta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Terracotta hollow blocks </a:t>
            </a: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filled 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with lightweight aggregate with cement matrix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Lightweight extruded hollow blocks </a:t>
            </a: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insulating 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voids and long </a:t>
            </a:r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pathways make good U values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Crushed brick: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consolidated hardcore, piling mat, brown roof gravel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3036-93FE-9F46-9A45-8953EB494902}" type="datetime1">
              <a:rPr lang="en-GB" smtClean="0"/>
              <a:t>17/10/18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3038-62A3-2043-862D-6E40495FA41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79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C01 C02 Ceramics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Loadbearing capacity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Increases with firing temperature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And choice of clay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Formation of structure: walls,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baseline="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timbrel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arch,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Moisture permeable: especially with lime mortar jointing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Water resistant: with cement mortar used as 3 course bricks DPC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Engineering brick Damp Proof Course with strong cement mortar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Acoustic properties due to mass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Fire Resistant due to firing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Thermal mass due to density: Good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Thermal insulation: winter heat loss (conductivity k value):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oor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Decrement Delay: summer solar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radiation protection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Thick walls: long delay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Thin roof tiles: little protection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Floor and wall tiles: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Strong, tough, easy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-clean,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Water or chemical-resistant (Grouting performance to match)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Slip resistance: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Glazed tile slip, unglazed grip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depends on footwear: Rubber boots grip, bare feet may slip</a:t>
            </a:r>
            <a:endParaRPr lang="en-US" baseline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93D1-476F-8A4D-91AD-1E352935776A}" type="datetime1">
              <a:rPr lang="en-GB" smtClean="0"/>
              <a:t>17/10/18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064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C01 C02 Ceramic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Rammed Earth Wall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2"/>
              </a:rPr>
              <a:t>https://www.pinterest.co.uk/bmurphy1390/rammed-earth-wall/</a:t>
            </a:r>
            <a:endParaRPr lang="en-US" dirty="0" smtClean="0"/>
          </a:p>
          <a:p>
            <a:pPr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srgbClr val="D2D2F4"/>
                </a:solidFill>
                <a:effectLst/>
                <a:latin typeface="+mn-lt"/>
                <a:ea typeface="ＭＳ Ｐゴシック" charset="0"/>
                <a:cs typeface="+mn-cs"/>
              </a:rPr>
              <a:t>Cob</a:t>
            </a:r>
            <a:endParaRPr lang="en-US" sz="3200" dirty="0" smtClean="0">
              <a:effectLst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srgbClr val="D2D2F4"/>
                </a:solidFill>
                <a:effectLst/>
                <a:latin typeface="+mn-lt"/>
                <a:ea typeface="ＭＳ Ｐゴシック" charset="0"/>
                <a:cs typeface="+mn-cs"/>
                <a:hlinkClick r:id="rId3"/>
              </a:rPr>
              <a:t>https://www.pinterest.co.uk/bmurphy1390/cob/</a:t>
            </a:r>
            <a:r>
              <a:rPr lang="en-US" sz="2800" b="0" dirty="0" smtClean="0">
                <a:solidFill>
                  <a:srgbClr val="D2D2F4"/>
                </a:solidFill>
                <a:effectLst/>
                <a:latin typeface="+mn-lt"/>
                <a:ea typeface="ＭＳ Ｐゴシック" charset="0"/>
                <a:cs typeface="+mn-cs"/>
              </a:rPr>
              <a:t>  </a:t>
            </a:r>
            <a:endParaRPr lang="en-US" dirty="0" smtClean="0">
              <a:effectLst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Brickwork</a:t>
            </a:r>
            <a:endParaRPr lang="en-US" dirty="0" smtClean="0">
              <a:hlinkClick r:id="rId4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://www.pinterest.co.uk/bmurphy1390/f10-brickwork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Mortar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5"/>
              </a:rPr>
              <a:t>https://www.pinterest.co.uk/bmurphy1390/z21-mortar/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Roof wall tiles</a:t>
            </a:r>
            <a:endParaRPr lang="en-US" dirty="0" smtClean="0">
              <a:hlinkClick r:id="rId6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6"/>
              </a:rPr>
              <a:t>https://www.pinterest.co.uk/bmurphy1390/h6-slating-tiling-roofing-cladding/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Timbrel</a:t>
            </a:r>
            <a:r>
              <a:rPr lang="en-US" dirty="0" smtClean="0"/>
              <a:t> Arch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hlinkClick r:id="rId7"/>
              </a:rPr>
              <a:t>https://www.pinterest.co.uk/bmurphy1390/timbrel-arch-construction/</a:t>
            </a:r>
            <a:r>
              <a:rPr lang="en-US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C95C-0045-0845-81A5-34CCCCD3670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90D3-48B7-CF48-BD48-8CCEAC28729D}" type="datetime1">
              <a:rPr lang="en-GB" smtClean="0"/>
              <a:t>17/10/18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88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BE CPD Template Feb2017">
  <a:themeElements>
    <a:clrScheme name="NGS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GSTemplate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GS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G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GS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GS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GS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GS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GS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GBE CPD Template Feb2017.potx</Template>
  <TotalTime>6940</TotalTime>
  <Words>3187</Words>
  <Application>Microsoft Macintosh PowerPoint</Application>
  <PresentationFormat>On-screen Show (4:3)</PresentationFormat>
  <Paragraphs>559</Paragraphs>
  <Slides>44</Slides>
  <Notes>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GBE CPD Template Feb2017</vt:lpstr>
      <vt:lpstr>Lecture: Adopt a material  Advanced Technology Module Leader: Ilona Hay Technology Campion: Brian Murphy   Presented: 16th October 2018 Updated: 17th October 2018</vt:lpstr>
      <vt:lpstr>Material Groups</vt:lpstr>
      <vt:lpstr>Your task: collate &amp; record</vt:lpstr>
      <vt:lpstr>C01 C02 Ceramics</vt:lpstr>
      <vt:lpstr>C01 C02 Ceramics</vt:lpstr>
      <vt:lpstr>C01 C02 Ceramics</vt:lpstr>
      <vt:lpstr>C01 C02 Ceramics</vt:lpstr>
      <vt:lpstr>C01 C02 Ceramics</vt:lpstr>
      <vt:lpstr>C01 C02 Ceramic</vt:lpstr>
      <vt:lpstr>F01 F02 Found Objects</vt:lpstr>
      <vt:lpstr>F01 F02 Found Objects</vt:lpstr>
      <vt:lpstr>F01 F02 Found Objects</vt:lpstr>
      <vt:lpstr>F01 F02 Found Objects</vt:lpstr>
      <vt:lpstr>F01 F02 Found Objects</vt:lpstr>
      <vt:lpstr>H01 H02 Hand Tools</vt:lpstr>
      <vt:lpstr>Hand Tools/ Hand crafted materials</vt:lpstr>
      <vt:lpstr>Metals</vt:lpstr>
      <vt:lpstr>Machining Sheet Materials</vt:lpstr>
      <vt:lpstr>P01 P02 Plaster</vt:lpstr>
      <vt:lpstr>P01 P02 Plaster</vt:lpstr>
      <vt:lpstr>P01 P02 Plaster (internal)</vt:lpstr>
      <vt:lpstr>P01 P02 Plaster (internal) Render (external)</vt:lpstr>
      <vt:lpstr>P01 P02 Plaster (internal) Render (external)</vt:lpstr>
      <vt:lpstr>P01 P02 Plaster (internal)</vt:lpstr>
      <vt:lpstr>P01 P02 Plaster</vt:lpstr>
      <vt:lpstr>P01 P02 Plaster</vt:lpstr>
      <vt:lpstr>P01 P02 Plaster</vt:lpstr>
      <vt:lpstr>T01 T02 Timber</vt:lpstr>
      <vt:lpstr>T01 T02 Timber </vt:lpstr>
      <vt:lpstr>T01 T02 Timber</vt:lpstr>
      <vt:lpstr>T01 T02 Timber</vt:lpstr>
      <vt:lpstr>T01 T02 Timber</vt:lpstr>
      <vt:lpstr>T01 T02 Timber</vt:lpstr>
      <vt:lpstr>T01 T02 Timber</vt:lpstr>
      <vt:lpstr>T01 T02 Timber</vt:lpstr>
      <vt:lpstr>T01 T02 Timber</vt:lpstr>
      <vt:lpstr>TX01 TX02 Textiles</vt:lpstr>
      <vt:lpstr>TX01 TX02 Textiles</vt:lpstr>
      <vt:lpstr>TX01 TX02 Textiles</vt:lpstr>
      <vt:lpstr>TX01 TX 02 Textiles</vt:lpstr>
      <vt:lpstr>PowerPoint Presentation</vt:lpstr>
      <vt:lpstr>Sampler</vt:lpstr>
      <vt:lpstr>Feedback</vt:lpstr>
      <vt:lpstr>© GBE 2018</vt:lpstr>
    </vt:vector>
  </TitlesOfParts>
  <Company>National Green Specification NGS GreenSpec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Efficiency</dc:title>
  <dc:creator>Brian Murphy BScDipArch HonsDist</dc:creator>
  <cp:lastModifiedBy>Brian Murphy</cp:lastModifiedBy>
  <cp:revision>242</cp:revision>
  <cp:lastPrinted>2018-10-17T17:05:10Z</cp:lastPrinted>
  <dcterms:created xsi:type="dcterms:W3CDTF">2006-12-27T15:24:34Z</dcterms:created>
  <dcterms:modified xsi:type="dcterms:W3CDTF">2018-10-17T17:05:31Z</dcterms:modified>
</cp:coreProperties>
</file>