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Lst>
  <p:sldSz cx="10693400"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040" y="-112"/>
      </p:cViewPr>
      <p:guideLst>
        <p:guide orient="horz" pos="2304"/>
        <p:guide pos="340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21/11/19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21/11/19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21/11/19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21/11/19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21/11/19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21/11/19</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5.xml"/><Relationship Id="rId2"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5.xml"/><Relationship Id="rId2"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5.xml"/><Relationship Id="rId2"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38.jpg"/><Relationship Id="rId6" Type="http://schemas.openxmlformats.org/officeDocument/2006/relationships/image" Target="../media/image39.jpg"/><Relationship Id="rId1" Type="http://schemas.openxmlformats.org/officeDocument/2006/relationships/slideLayout" Target="../slideLayouts/slideLayout5.xml"/><Relationship Id="rId2"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1" Type="http://schemas.openxmlformats.org/officeDocument/2006/relationships/slideLayout" Target="../slideLayouts/slideLayout5.xml"/><Relationship Id="rId2"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1" Type="http://schemas.openxmlformats.org/officeDocument/2006/relationships/slideLayout" Target="../slideLayouts/slideLayout5.xml"/><Relationship Id="rId2" Type="http://schemas.openxmlformats.org/officeDocument/2006/relationships/image" Target="../media/image43.jp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8.jpg"/><Relationship Id="rId1" Type="http://schemas.openxmlformats.org/officeDocument/2006/relationships/slideLayout" Target="../slideLayouts/slideLayout5.xml"/><Relationship Id="rId2" Type="http://schemas.openxmlformats.org/officeDocument/2006/relationships/image" Target="../media/image4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jpg"/></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4" Type="http://schemas.openxmlformats.org/officeDocument/2006/relationships/image" Target="../media/image52.jpg"/><Relationship Id="rId1" Type="http://schemas.openxmlformats.org/officeDocument/2006/relationships/slideLayout" Target="../slideLayouts/slideLayout5.xml"/><Relationship Id="rId2" Type="http://schemas.openxmlformats.org/officeDocument/2006/relationships/image" Target="../media/image50.jpg"/></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image" Target="../media/image55.jpg"/><Relationship Id="rId1" Type="http://schemas.openxmlformats.org/officeDocument/2006/relationships/slideLayout" Target="../slideLayouts/slideLayout5.xml"/><Relationship Id="rId2" Type="http://schemas.openxmlformats.org/officeDocument/2006/relationships/image" Target="../media/image53.jpg"/></Relationships>
</file>

<file path=ppt/slides/_rels/slide23.xml.rels><?xml version="1.0" encoding="UTF-8" standalone="yes"?>
<Relationships xmlns="http://schemas.openxmlformats.org/package/2006/relationships"><Relationship Id="rId3" Type="http://schemas.openxmlformats.org/officeDocument/2006/relationships/image" Target="../media/image57.jpg"/><Relationship Id="rId4" Type="http://schemas.openxmlformats.org/officeDocument/2006/relationships/image" Target="../media/image58.jpg"/><Relationship Id="rId1" Type="http://schemas.openxmlformats.org/officeDocument/2006/relationships/slideLayout" Target="../slideLayouts/slideLayout5.xml"/><Relationship Id="rId2" Type="http://schemas.openxmlformats.org/officeDocument/2006/relationships/image" Target="../media/image5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0.jpg"/><Relationship Id="rId3" Type="http://schemas.openxmlformats.org/officeDocument/2006/relationships/hyperlink" Target="https://herts.instructure.com/courses/29445/assignemn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7560309"/>
          </a:xfrm>
          <a:custGeom>
            <a:avLst/>
            <a:gdLst/>
            <a:ahLst/>
            <a:cxnLst/>
            <a:rect l="l" t="t" r="r" b="b"/>
            <a:pathLst>
              <a:path w="10692130" h="7560309">
                <a:moveTo>
                  <a:pt x="0" y="7559999"/>
                </a:moveTo>
                <a:lnTo>
                  <a:pt x="10691964" y="7559999"/>
                </a:lnTo>
                <a:lnTo>
                  <a:pt x="10691964" y="0"/>
                </a:lnTo>
                <a:lnTo>
                  <a:pt x="0" y="0"/>
                </a:lnTo>
                <a:lnTo>
                  <a:pt x="0" y="7559999"/>
                </a:lnTo>
                <a:close/>
              </a:path>
            </a:pathLst>
          </a:custGeom>
          <a:solidFill>
            <a:srgbClr val="103D63"/>
          </a:solidFill>
        </p:spPr>
        <p:txBody>
          <a:bodyPr wrap="square" lIns="0" tIns="0" rIns="0" bIns="0" rtlCol="0"/>
          <a:lstStyle/>
          <a:p>
            <a:endParaRPr/>
          </a:p>
        </p:txBody>
      </p:sp>
      <p:sp>
        <p:nvSpPr>
          <p:cNvPr id="3" name="object 3"/>
          <p:cNvSpPr/>
          <p:nvPr/>
        </p:nvSpPr>
        <p:spPr>
          <a:xfrm>
            <a:off x="6269583" y="6468548"/>
            <a:ext cx="4039235" cy="1034415"/>
          </a:xfrm>
          <a:custGeom>
            <a:avLst/>
            <a:gdLst/>
            <a:ahLst/>
            <a:cxnLst/>
            <a:rect l="l" t="t" r="r" b="b"/>
            <a:pathLst>
              <a:path w="4039234" h="1034415">
                <a:moveTo>
                  <a:pt x="0" y="0"/>
                </a:moveTo>
                <a:lnTo>
                  <a:pt x="0" y="1033957"/>
                </a:lnTo>
                <a:lnTo>
                  <a:pt x="4039133" y="1033957"/>
                </a:lnTo>
                <a:lnTo>
                  <a:pt x="4039133" y="0"/>
                </a:lnTo>
                <a:lnTo>
                  <a:pt x="0" y="0"/>
                </a:lnTo>
                <a:close/>
              </a:path>
            </a:pathLst>
          </a:custGeom>
          <a:solidFill>
            <a:srgbClr val="003E66"/>
          </a:solidFill>
        </p:spPr>
        <p:txBody>
          <a:bodyPr wrap="square" lIns="0" tIns="0" rIns="0" bIns="0" rtlCol="0"/>
          <a:lstStyle/>
          <a:p>
            <a:endParaRPr/>
          </a:p>
        </p:txBody>
      </p:sp>
      <p:sp>
        <p:nvSpPr>
          <p:cNvPr id="4" name="object 4"/>
          <p:cNvSpPr/>
          <p:nvPr/>
        </p:nvSpPr>
        <p:spPr>
          <a:xfrm>
            <a:off x="6470065" y="6637827"/>
            <a:ext cx="3757955" cy="459714"/>
          </a:xfrm>
          <a:prstGeom prst="rect">
            <a:avLst/>
          </a:prstGeom>
          <a:blipFill>
            <a:blip r:embed="rId2" cstate="print"/>
            <a:stretch>
              <a:fillRect/>
            </a:stretch>
          </a:blipFill>
        </p:spPr>
        <p:txBody>
          <a:bodyPr wrap="square" lIns="0" tIns="0" rIns="0" bIns="0" rtlCol="0"/>
          <a:lstStyle/>
          <a:p>
            <a:endParaRPr/>
          </a:p>
        </p:txBody>
      </p:sp>
      <p:sp>
        <p:nvSpPr>
          <p:cNvPr id="6" name="Title 5"/>
          <p:cNvSpPr>
            <a:spLocks noGrp="1"/>
          </p:cNvSpPr>
          <p:nvPr>
            <p:ph type="ctrTitle"/>
          </p:nvPr>
        </p:nvSpPr>
        <p:spPr>
          <a:xfrm>
            <a:off x="789305" y="2304097"/>
            <a:ext cx="9089390" cy="1477328"/>
          </a:xfrm>
        </p:spPr>
        <p:txBody>
          <a:bodyPr/>
          <a:lstStyle/>
          <a:p>
            <a:pPr algn="l"/>
            <a:r>
              <a:rPr lang="en-US" sz="4800" dirty="0" smtClean="0">
                <a:solidFill>
                  <a:schemeClr val="bg1"/>
                </a:solidFill>
              </a:rPr>
              <a:t>Tech Lecture 1 </a:t>
            </a:r>
            <a:br>
              <a:rPr lang="en-US" sz="4800" dirty="0" smtClean="0">
                <a:solidFill>
                  <a:schemeClr val="bg1"/>
                </a:solidFill>
              </a:rPr>
            </a:br>
            <a:r>
              <a:rPr lang="en-US" sz="4800" dirty="0" smtClean="0">
                <a:solidFill>
                  <a:schemeClr val="bg1"/>
                </a:solidFill>
              </a:rPr>
              <a:t>Introduction to Materials</a:t>
            </a:r>
            <a:endParaRPr lang="en-US" sz="4800" dirty="0">
              <a:solidFill>
                <a:schemeClr val="bg1"/>
              </a:solidFill>
            </a:endParaRPr>
          </a:p>
        </p:txBody>
      </p:sp>
      <p:sp>
        <p:nvSpPr>
          <p:cNvPr id="7" name="Subtitle 6"/>
          <p:cNvSpPr>
            <a:spLocks noGrp="1"/>
          </p:cNvSpPr>
          <p:nvPr>
            <p:ph type="subTitle" idx="4"/>
          </p:nvPr>
        </p:nvSpPr>
        <p:spPr>
          <a:xfrm>
            <a:off x="774700" y="3857625"/>
            <a:ext cx="7485380" cy="2215992"/>
          </a:xfrm>
        </p:spPr>
        <p:txBody>
          <a:bodyPr/>
          <a:lstStyle/>
          <a:p>
            <a:pPr marL="12700" marR="1322705">
              <a:lnSpc>
                <a:spcPct val="100000"/>
              </a:lnSpc>
            </a:pPr>
            <a:r>
              <a:rPr lang="en-US" spc="-20" dirty="0">
                <a:solidFill>
                  <a:srgbClr val="FFFFFF"/>
                </a:solidFill>
                <a:latin typeface="Arial"/>
                <a:cs typeface="Arial"/>
              </a:rPr>
              <a:t>Advanced </a:t>
            </a:r>
            <a:r>
              <a:rPr lang="en-US" spc="-50" dirty="0">
                <a:solidFill>
                  <a:srgbClr val="FFFFFF"/>
                </a:solidFill>
                <a:latin typeface="Arial"/>
                <a:cs typeface="Arial"/>
              </a:rPr>
              <a:t>Technology  </a:t>
            </a:r>
            <a:r>
              <a:rPr lang="en-US" dirty="0">
                <a:solidFill>
                  <a:srgbClr val="FFFFFF"/>
                </a:solidFill>
                <a:latin typeface="Arial"/>
                <a:cs typeface="Arial"/>
              </a:rPr>
              <a:t>Module Code: </a:t>
            </a:r>
            <a:r>
              <a:rPr lang="en-US" spc="15" dirty="0" smtClean="0">
                <a:solidFill>
                  <a:srgbClr val="FFFFFF"/>
                </a:solidFill>
                <a:latin typeface="Arial"/>
                <a:cs typeface="Arial"/>
              </a:rPr>
              <a:t>5CTA1140</a:t>
            </a:r>
          </a:p>
          <a:p>
            <a:pPr marL="12700" marR="1322705">
              <a:lnSpc>
                <a:spcPct val="100000"/>
              </a:lnSpc>
            </a:pPr>
            <a:r>
              <a:rPr lang="en-US" spc="-85" dirty="0" smtClean="0">
                <a:solidFill>
                  <a:srgbClr val="FFFFFF"/>
                </a:solidFill>
                <a:latin typeface="Arial"/>
                <a:cs typeface="Arial"/>
              </a:rPr>
              <a:t>Semester </a:t>
            </a:r>
            <a:r>
              <a:rPr lang="en-US" spc="40" dirty="0">
                <a:solidFill>
                  <a:srgbClr val="FFFFFF"/>
                </a:solidFill>
                <a:latin typeface="Arial"/>
                <a:cs typeface="Arial"/>
              </a:rPr>
              <a:t>A: </a:t>
            </a:r>
            <a:r>
              <a:rPr lang="en-US" spc="-40" dirty="0">
                <a:solidFill>
                  <a:srgbClr val="FFFFFF"/>
                </a:solidFill>
                <a:latin typeface="Arial"/>
                <a:cs typeface="Arial"/>
              </a:rPr>
              <a:t>Weeks </a:t>
            </a:r>
            <a:r>
              <a:rPr lang="en-US" spc="80" dirty="0">
                <a:solidFill>
                  <a:srgbClr val="FFFFFF"/>
                </a:solidFill>
                <a:latin typeface="Arial"/>
                <a:cs typeface="Arial"/>
              </a:rPr>
              <a:t>10 </a:t>
            </a:r>
            <a:r>
              <a:rPr lang="en-US" spc="-175" dirty="0">
                <a:solidFill>
                  <a:srgbClr val="FFFFFF"/>
                </a:solidFill>
                <a:latin typeface="Arial"/>
                <a:cs typeface="Arial"/>
              </a:rPr>
              <a:t>-</a:t>
            </a:r>
            <a:r>
              <a:rPr lang="en-US" spc="-150" dirty="0">
                <a:solidFill>
                  <a:srgbClr val="FFFFFF"/>
                </a:solidFill>
                <a:latin typeface="Arial"/>
                <a:cs typeface="Arial"/>
              </a:rPr>
              <a:t> </a:t>
            </a:r>
            <a:r>
              <a:rPr lang="en-US" spc="40" dirty="0">
                <a:solidFill>
                  <a:srgbClr val="FFFFFF"/>
                </a:solidFill>
                <a:latin typeface="Arial"/>
                <a:cs typeface="Arial"/>
              </a:rPr>
              <a:t>24</a:t>
            </a:r>
            <a:endParaRPr lang="en-US" dirty="0">
              <a:latin typeface="Arial"/>
              <a:cs typeface="Arial"/>
            </a:endParaRPr>
          </a:p>
          <a:p>
            <a:pPr marL="12700">
              <a:lnSpc>
                <a:spcPct val="100000"/>
              </a:lnSpc>
            </a:pPr>
            <a:r>
              <a:rPr lang="en-US" spc="-25" dirty="0">
                <a:solidFill>
                  <a:srgbClr val="FFFFFF"/>
                </a:solidFill>
                <a:latin typeface="Arial"/>
                <a:cs typeface="Arial"/>
              </a:rPr>
              <a:t>Credits:</a:t>
            </a:r>
            <a:r>
              <a:rPr lang="en-US" spc="35" dirty="0">
                <a:solidFill>
                  <a:srgbClr val="FFFFFF"/>
                </a:solidFill>
                <a:latin typeface="Arial"/>
                <a:cs typeface="Arial"/>
              </a:rPr>
              <a:t> </a:t>
            </a:r>
            <a:r>
              <a:rPr lang="en-US" spc="75" dirty="0" smtClean="0">
                <a:solidFill>
                  <a:srgbClr val="FFFFFF"/>
                </a:solidFill>
                <a:latin typeface="Arial"/>
                <a:cs typeface="Arial"/>
              </a:rPr>
              <a:t>15</a:t>
            </a:r>
            <a:endParaRPr lang="en-US" sz="2000" dirty="0">
              <a:latin typeface="Times New Roman"/>
              <a:cs typeface="Times New Roman"/>
            </a:endParaRPr>
          </a:p>
          <a:p>
            <a:pPr marL="12700" marR="344170">
              <a:lnSpc>
                <a:spcPct val="100000"/>
              </a:lnSpc>
            </a:pPr>
            <a:r>
              <a:rPr lang="en-US" dirty="0">
                <a:solidFill>
                  <a:srgbClr val="FFFFFF"/>
                </a:solidFill>
                <a:latin typeface="Arial"/>
                <a:cs typeface="Arial"/>
              </a:rPr>
              <a:t>Module </a:t>
            </a:r>
            <a:r>
              <a:rPr lang="en-US" spc="-15" dirty="0" smtClean="0">
                <a:solidFill>
                  <a:srgbClr val="FFFFFF"/>
                </a:solidFill>
                <a:latin typeface="Arial"/>
                <a:cs typeface="Arial"/>
              </a:rPr>
              <a:t>Coordinator</a:t>
            </a:r>
            <a:r>
              <a:rPr lang="en-US" spc="-15" dirty="0">
                <a:solidFill>
                  <a:srgbClr val="FFFFFF"/>
                </a:solidFill>
                <a:latin typeface="Arial"/>
                <a:cs typeface="Arial"/>
              </a:rPr>
              <a:t>: </a:t>
            </a:r>
            <a:r>
              <a:rPr lang="en-US" spc="-70" dirty="0" smtClean="0">
                <a:solidFill>
                  <a:srgbClr val="FFFFFF"/>
                </a:solidFill>
                <a:latin typeface="Arial"/>
                <a:cs typeface="Arial"/>
              </a:rPr>
              <a:t>Brian Murphy</a:t>
            </a:r>
          </a:p>
          <a:p>
            <a:pPr marL="12700" marR="344170">
              <a:lnSpc>
                <a:spcPct val="100000"/>
              </a:lnSpc>
            </a:pPr>
            <a:r>
              <a:rPr lang="en-US" dirty="0" smtClean="0">
                <a:solidFill>
                  <a:srgbClr val="FFFFFF"/>
                </a:solidFill>
                <a:latin typeface="Arial"/>
                <a:cs typeface="Arial"/>
              </a:rPr>
              <a:t>Course </a:t>
            </a:r>
            <a:r>
              <a:rPr lang="en-US" spc="-50" dirty="0" smtClean="0">
                <a:solidFill>
                  <a:srgbClr val="FFFFFF"/>
                </a:solidFill>
                <a:latin typeface="Arial"/>
                <a:cs typeface="Arial"/>
              </a:rPr>
              <a:t>Leader</a:t>
            </a:r>
            <a:r>
              <a:rPr lang="en-US" spc="-50" dirty="0">
                <a:solidFill>
                  <a:srgbClr val="FFFFFF"/>
                </a:solidFill>
                <a:latin typeface="Arial"/>
                <a:cs typeface="Arial"/>
              </a:rPr>
              <a:t>: </a:t>
            </a:r>
            <a:r>
              <a:rPr lang="en-US" spc="-15" dirty="0" err="1">
                <a:solidFill>
                  <a:srgbClr val="FFFFFF"/>
                </a:solidFill>
                <a:latin typeface="Arial"/>
                <a:cs typeface="Arial"/>
              </a:rPr>
              <a:t>Ilona</a:t>
            </a:r>
            <a:r>
              <a:rPr lang="en-US" spc="160" dirty="0">
                <a:solidFill>
                  <a:srgbClr val="FFFFFF"/>
                </a:solidFill>
                <a:latin typeface="Arial"/>
                <a:cs typeface="Arial"/>
              </a:rPr>
              <a:t> </a:t>
            </a:r>
            <a:r>
              <a:rPr lang="en-US" spc="-5" dirty="0" smtClean="0">
                <a:solidFill>
                  <a:srgbClr val="FFFFFF"/>
                </a:solidFill>
                <a:latin typeface="Arial"/>
                <a:cs typeface="Arial"/>
              </a:rPr>
              <a:t>Hay</a:t>
            </a:r>
            <a:endParaRPr lang="en-US" sz="2400" dirty="0">
              <a:latin typeface="Times New Roman"/>
              <a:cs typeface="Times New Roman"/>
            </a:endParaRPr>
          </a:p>
          <a:p>
            <a:pPr marL="12700">
              <a:lnSpc>
                <a:spcPct val="100000"/>
              </a:lnSpc>
            </a:pPr>
            <a:r>
              <a:rPr lang="en-US" spc="-70" dirty="0">
                <a:solidFill>
                  <a:srgbClr val="FFFFFF"/>
                </a:solidFill>
                <a:latin typeface="Arial"/>
                <a:cs typeface="Arial"/>
              </a:rPr>
              <a:t>Lecturer: </a:t>
            </a:r>
            <a:r>
              <a:rPr lang="en-US" spc="-70" dirty="0" smtClean="0">
                <a:solidFill>
                  <a:srgbClr val="FFFFFF"/>
                </a:solidFill>
                <a:latin typeface="Arial"/>
                <a:cs typeface="Arial"/>
              </a:rPr>
              <a:t>Sonia Tong</a:t>
            </a:r>
            <a:endParaRPr lang="en-US" dirty="0">
              <a:latin typeface="Arial"/>
              <a:cs typeface="Arial"/>
            </a:endParaRPr>
          </a:p>
          <a:p>
            <a:pPr marL="12700">
              <a:lnSpc>
                <a:spcPct val="100000"/>
              </a:lnSpc>
            </a:pPr>
            <a:r>
              <a:rPr lang="en-US" spc="-10" dirty="0" smtClean="0">
                <a:solidFill>
                  <a:srgbClr val="FFFFFF"/>
                </a:solidFill>
                <a:latin typeface="Arial"/>
                <a:cs typeface="Arial"/>
              </a:rPr>
              <a:t>Lecture 1: Week 10 3:30-4:30pm</a:t>
            </a:r>
          </a:p>
          <a:p>
            <a:pPr marL="12700">
              <a:lnSpc>
                <a:spcPct val="100000"/>
              </a:lnSpc>
            </a:pPr>
            <a:r>
              <a:rPr lang="en-US" spc="-10" dirty="0" smtClean="0">
                <a:solidFill>
                  <a:srgbClr val="FFFFFF"/>
                </a:solidFill>
                <a:latin typeface="Arial"/>
                <a:cs typeface="Arial"/>
              </a:rPr>
              <a:t>15</a:t>
            </a:r>
            <a:r>
              <a:rPr lang="en-US" spc="-10" baseline="30000" dirty="0" smtClean="0">
                <a:solidFill>
                  <a:srgbClr val="FFFFFF"/>
                </a:solidFill>
                <a:latin typeface="Arial"/>
                <a:cs typeface="Arial"/>
              </a:rPr>
              <a:t>th</a:t>
            </a:r>
            <a:r>
              <a:rPr lang="en-US" spc="-10" dirty="0" smtClean="0">
                <a:solidFill>
                  <a:srgbClr val="FFFFFF"/>
                </a:solidFill>
                <a:latin typeface="Arial"/>
                <a:cs typeface="Arial"/>
              </a:rPr>
              <a:t> </a:t>
            </a:r>
            <a:r>
              <a:rPr lang="en-US" spc="-5" dirty="0" smtClean="0">
                <a:solidFill>
                  <a:srgbClr val="FFFFFF"/>
                </a:solidFill>
                <a:latin typeface="Arial"/>
                <a:cs typeface="Arial"/>
              </a:rPr>
              <a:t>October</a:t>
            </a:r>
            <a:r>
              <a:rPr lang="en-US" spc="60" dirty="0" smtClean="0">
                <a:solidFill>
                  <a:srgbClr val="FFFFFF"/>
                </a:solidFill>
                <a:latin typeface="Arial"/>
                <a:cs typeface="Arial"/>
              </a:rPr>
              <a:t> </a:t>
            </a:r>
            <a:r>
              <a:rPr lang="en-US" spc="55" dirty="0" smtClean="0">
                <a:solidFill>
                  <a:srgbClr val="FFFFFF"/>
                </a:solidFill>
                <a:latin typeface="Arial"/>
                <a:cs typeface="Arial"/>
              </a:rPr>
              <a:t>2019</a:t>
            </a:r>
            <a:endParaRPr lang="en-US" dirty="0">
              <a:latin typeface="Arial"/>
              <a:cs typeface="Arial"/>
            </a:endParaRPr>
          </a:p>
        </p:txBody>
      </p:sp>
    </p:spTree>
    <p:extLst>
      <p:ext uri="{BB962C8B-B14F-4D97-AF65-F5344CB8AC3E}">
        <p14:creationId xmlns:p14="http://schemas.microsoft.com/office/powerpoint/2010/main" val="2029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401790"/>
            <a:ext cx="4889500" cy="4336444"/>
          </a:xfrm>
          <a:prstGeom prst="rect">
            <a:avLst/>
          </a:prstGeom>
        </p:spPr>
        <p:txBody>
          <a:bodyPr vert="horz" wrap="square" lIns="0" tIns="12700" rIns="0" bIns="0" rtlCol="0">
            <a:spAutoFit/>
          </a:bodyPr>
          <a:lstStyle/>
          <a:p>
            <a:pPr marL="12700">
              <a:lnSpc>
                <a:spcPct val="100000"/>
              </a:lnSpc>
              <a:spcBef>
                <a:spcPts val="100"/>
              </a:spcBef>
            </a:pPr>
            <a:r>
              <a:rPr lang="en-US" sz="3200" b="1" spc="135" dirty="0" smtClean="0">
                <a:solidFill>
                  <a:srgbClr val="231F20"/>
                </a:solidFill>
                <a:latin typeface="Arial"/>
                <a:cs typeface="Arial"/>
              </a:rPr>
              <a:t>2 </a:t>
            </a:r>
            <a:r>
              <a:rPr sz="3200" b="1" spc="35" dirty="0" smtClean="0">
                <a:solidFill>
                  <a:srgbClr val="231F20"/>
                </a:solidFill>
                <a:latin typeface="Arial"/>
                <a:cs typeface="Arial"/>
              </a:rPr>
              <a:t>Fired</a:t>
            </a:r>
            <a:r>
              <a:rPr sz="3200" b="1" spc="-10" dirty="0" smtClean="0">
                <a:solidFill>
                  <a:srgbClr val="231F20"/>
                </a:solidFill>
                <a:latin typeface="Arial"/>
                <a:cs typeface="Arial"/>
              </a:rPr>
              <a:t> </a:t>
            </a:r>
            <a:r>
              <a:rPr sz="3200" b="1" spc="85" dirty="0">
                <a:solidFill>
                  <a:srgbClr val="231F20"/>
                </a:solidFill>
                <a:latin typeface="Arial"/>
                <a:cs typeface="Arial"/>
              </a:rPr>
              <a:t>Materials</a:t>
            </a:r>
            <a:endParaRPr sz="3200" dirty="0">
              <a:latin typeface="Arial"/>
              <a:cs typeface="Arial"/>
            </a:endParaRPr>
          </a:p>
          <a:p>
            <a:pPr>
              <a:lnSpc>
                <a:spcPct val="100000"/>
              </a:lnSpc>
            </a:pPr>
            <a:endParaRPr sz="4000" dirty="0">
              <a:latin typeface="Times New Roman"/>
              <a:cs typeface="Times New Roman"/>
            </a:endParaRPr>
          </a:p>
          <a:p>
            <a:pPr marL="12700" marR="1006475">
              <a:lnSpc>
                <a:spcPct val="100000"/>
              </a:lnSpc>
              <a:spcBef>
                <a:spcPts val="1175"/>
              </a:spcBef>
            </a:pPr>
            <a:r>
              <a:rPr lang="en-US" sz="3200" spc="-45" dirty="0" smtClean="0">
                <a:solidFill>
                  <a:srgbClr val="231F20"/>
                </a:solidFill>
                <a:latin typeface="Arial"/>
                <a:cs typeface="Arial"/>
              </a:rPr>
              <a:t>Clay</a:t>
            </a:r>
          </a:p>
          <a:p>
            <a:pPr marL="12700" marR="1006475">
              <a:lnSpc>
                <a:spcPct val="100000"/>
              </a:lnSpc>
              <a:spcBef>
                <a:spcPts val="1175"/>
              </a:spcBef>
            </a:pPr>
            <a:r>
              <a:rPr sz="3200" spc="-45" dirty="0" smtClean="0">
                <a:solidFill>
                  <a:srgbClr val="231F20"/>
                </a:solidFill>
                <a:latin typeface="Arial"/>
                <a:cs typeface="Arial"/>
              </a:rPr>
              <a:t>Ceramics</a:t>
            </a:r>
            <a:endParaRPr lang="en-US" sz="3200" spc="-45" dirty="0" smtClean="0">
              <a:solidFill>
                <a:srgbClr val="231F20"/>
              </a:solidFill>
              <a:latin typeface="Arial"/>
              <a:cs typeface="Arial"/>
            </a:endParaRPr>
          </a:p>
          <a:p>
            <a:pPr marL="12700" marR="1006475">
              <a:lnSpc>
                <a:spcPct val="100000"/>
              </a:lnSpc>
              <a:spcBef>
                <a:spcPts val="1175"/>
              </a:spcBef>
            </a:pPr>
            <a:r>
              <a:rPr sz="3200" spc="-50" dirty="0" smtClean="0">
                <a:solidFill>
                  <a:srgbClr val="231F20"/>
                </a:solidFill>
                <a:latin typeface="Arial"/>
                <a:cs typeface="Arial"/>
              </a:rPr>
              <a:t>Porcelain</a:t>
            </a:r>
            <a:endParaRPr lang="en-US" sz="3200" spc="-50" dirty="0" smtClean="0">
              <a:solidFill>
                <a:srgbClr val="231F20"/>
              </a:solidFill>
              <a:latin typeface="Arial"/>
              <a:cs typeface="Arial"/>
            </a:endParaRPr>
          </a:p>
          <a:p>
            <a:pPr marL="12700" marR="1006475">
              <a:lnSpc>
                <a:spcPct val="100000"/>
              </a:lnSpc>
              <a:spcBef>
                <a:spcPts val="1175"/>
              </a:spcBef>
            </a:pPr>
            <a:r>
              <a:rPr sz="3200" spc="-275" dirty="0" smtClean="0">
                <a:solidFill>
                  <a:srgbClr val="231F20"/>
                </a:solidFill>
                <a:latin typeface="Arial"/>
                <a:cs typeface="Arial"/>
              </a:rPr>
              <a:t>T</a:t>
            </a:r>
            <a:r>
              <a:rPr sz="3200" spc="-45" dirty="0" smtClean="0">
                <a:solidFill>
                  <a:srgbClr val="231F20"/>
                </a:solidFill>
                <a:latin typeface="Arial"/>
                <a:cs typeface="Arial"/>
              </a:rPr>
              <a:t>e</a:t>
            </a:r>
            <a:r>
              <a:rPr sz="3200" spc="-40" dirty="0" smtClean="0">
                <a:solidFill>
                  <a:srgbClr val="231F20"/>
                </a:solidFill>
                <a:latin typeface="Arial"/>
                <a:cs typeface="Arial"/>
              </a:rPr>
              <a:t>rr</a:t>
            </a:r>
            <a:r>
              <a:rPr sz="3200" spc="20" dirty="0" smtClean="0">
                <a:solidFill>
                  <a:srgbClr val="231F20"/>
                </a:solidFill>
                <a:latin typeface="Arial"/>
                <a:cs typeface="Arial"/>
              </a:rPr>
              <a:t>a</a:t>
            </a:r>
            <a:r>
              <a:rPr sz="3200" spc="-40" dirty="0" smtClean="0">
                <a:solidFill>
                  <a:srgbClr val="231F20"/>
                </a:solidFill>
                <a:latin typeface="Arial"/>
                <a:cs typeface="Arial"/>
              </a:rPr>
              <a:t>co</a:t>
            </a:r>
            <a:r>
              <a:rPr sz="3200" spc="-5" dirty="0" smtClean="0">
                <a:solidFill>
                  <a:srgbClr val="231F20"/>
                </a:solidFill>
                <a:latin typeface="Arial"/>
                <a:cs typeface="Arial"/>
              </a:rPr>
              <a:t>t</a:t>
            </a:r>
            <a:r>
              <a:rPr sz="3200" spc="-65" dirty="0" smtClean="0">
                <a:solidFill>
                  <a:srgbClr val="231F20"/>
                </a:solidFill>
                <a:latin typeface="Arial"/>
                <a:cs typeface="Arial"/>
              </a:rPr>
              <a:t>t</a:t>
            </a:r>
            <a:r>
              <a:rPr sz="3200" spc="15" dirty="0" smtClean="0">
                <a:solidFill>
                  <a:srgbClr val="231F20"/>
                </a:solidFill>
                <a:latin typeface="Arial"/>
                <a:cs typeface="Arial"/>
              </a:rPr>
              <a:t>a</a:t>
            </a:r>
            <a:endParaRPr lang="en-US" sz="3200" spc="15" dirty="0" smtClean="0">
              <a:solidFill>
                <a:srgbClr val="231F20"/>
              </a:solidFill>
              <a:latin typeface="Arial"/>
              <a:cs typeface="Arial"/>
            </a:endParaRPr>
          </a:p>
          <a:p>
            <a:pPr marL="12700" marR="1006475">
              <a:lnSpc>
                <a:spcPct val="100000"/>
              </a:lnSpc>
              <a:spcBef>
                <a:spcPts val="1175"/>
              </a:spcBef>
            </a:pPr>
            <a:r>
              <a:rPr sz="3200" spc="-70" dirty="0" smtClean="0">
                <a:solidFill>
                  <a:srgbClr val="231F20"/>
                </a:solidFill>
                <a:latin typeface="Arial"/>
                <a:cs typeface="Arial"/>
              </a:rPr>
              <a:t>Bricks</a:t>
            </a:r>
            <a:endParaRPr sz="3200" dirty="0">
              <a:latin typeface="Arial"/>
              <a:cs typeface="Arial"/>
            </a:endParaRPr>
          </a:p>
        </p:txBody>
      </p:sp>
      <p:sp>
        <p:nvSpPr>
          <p:cNvPr id="3" name="object 3"/>
          <p:cNvSpPr txBox="1"/>
          <p:nvPr/>
        </p:nvSpPr>
        <p:spPr>
          <a:xfrm>
            <a:off x="444500" y="6914929"/>
            <a:ext cx="1450975" cy="177800"/>
          </a:xfrm>
          <a:prstGeom prst="rect">
            <a:avLst/>
          </a:prstGeom>
        </p:spPr>
        <p:txBody>
          <a:bodyPr vert="horz" wrap="square" lIns="0" tIns="12700" rIns="0" bIns="0" rtlCol="0">
            <a:spAutoFit/>
          </a:bodyPr>
          <a:lstStyle/>
          <a:p>
            <a:pPr marL="12700">
              <a:lnSpc>
                <a:spcPct val="100000"/>
              </a:lnSpc>
              <a:spcBef>
                <a:spcPts val="100"/>
              </a:spcBef>
            </a:pPr>
            <a:r>
              <a:rPr sz="1000" spc="-45" dirty="0">
                <a:solidFill>
                  <a:srgbClr val="231F20"/>
                </a:solidFill>
                <a:latin typeface="Arial"/>
                <a:cs typeface="Arial"/>
              </a:rPr>
              <a:t>ECALab, </a:t>
            </a:r>
            <a:r>
              <a:rPr sz="1000" spc="-20" dirty="0">
                <a:solidFill>
                  <a:srgbClr val="231F20"/>
                </a:solidFill>
                <a:latin typeface="Arial"/>
                <a:cs typeface="Arial"/>
              </a:rPr>
              <a:t>prototype</a:t>
            </a:r>
            <a:r>
              <a:rPr sz="1000" spc="60" dirty="0">
                <a:solidFill>
                  <a:srgbClr val="231F20"/>
                </a:solidFill>
                <a:latin typeface="Arial"/>
                <a:cs typeface="Arial"/>
              </a:rPr>
              <a:t> </a:t>
            </a:r>
            <a:r>
              <a:rPr sz="1000" spc="-5" dirty="0">
                <a:solidFill>
                  <a:srgbClr val="231F20"/>
                </a:solidFill>
                <a:latin typeface="Arial"/>
                <a:cs typeface="Arial"/>
              </a:rPr>
              <a:t>ceiling</a:t>
            </a:r>
            <a:endParaRPr sz="1000">
              <a:latin typeface="Arial"/>
              <a:cs typeface="Arial"/>
            </a:endParaRPr>
          </a:p>
        </p:txBody>
      </p:sp>
      <p:sp>
        <p:nvSpPr>
          <p:cNvPr id="4" name="object 4"/>
          <p:cNvSpPr/>
          <p:nvPr/>
        </p:nvSpPr>
        <p:spPr>
          <a:xfrm>
            <a:off x="5334000" y="12"/>
            <a:ext cx="5357964" cy="755999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200025"/>
            <a:ext cx="4889500" cy="505267"/>
          </a:xfrm>
          <a:prstGeom prst="rect">
            <a:avLst/>
          </a:prstGeom>
        </p:spPr>
        <p:txBody>
          <a:bodyPr vert="horz" wrap="square" lIns="0" tIns="12700" rIns="0" bIns="0" rtlCol="0">
            <a:spAutoFit/>
          </a:bodyPr>
          <a:lstStyle/>
          <a:p>
            <a:pPr marL="12700">
              <a:lnSpc>
                <a:spcPct val="100000"/>
              </a:lnSpc>
              <a:spcBef>
                <a:spcPts val="100"/>
              </a:spcBef>
            </a:pPr>
            <a:r>
              <a:rPr sz="3200" b="1" spc="30" dirty="0">
                <a:solidFill>
                  <a:srgbClr val="231F20"/>
                </a:solidFill>
                <a:latin typeface="Arial"/>
                <a:cs typeface="Arial"/>
              </a:rPr>
              <a:t>Ceramics </a:t>
            </a:r>
            <a:r>
              <a:rPr sz="3200" b="1" spc="175" dirty="0">
                <a:solidFill>
                  <a:srgbClr val="231F20"/>
                </a:solidFill>
                <a:latin typeface="Arial"/>
                <a:cs typeface="Arial"/>
              </a:rPr>
              <a:t>&amp;</a:t>
            </a:r>
            <a:r>
              <a:rPr sz="3200" b="1" spc="135" dirty="0">
                <a:solidFill>
                  <a:srgbClr val="231F20"/>
                </a:solidFill>
                <a:latin typeface="Arial"/>
                <a:cs typeface="Arial"/>
              </a:rPr>
              <a:t> </a:t>
            </a:r>
            <a:r>
              <a:rPr sz="3200" b="1" spc="35" dirty="0">
                <a:solidFill>
                  <a:srgbClr val="231F20"/>
                </a:solidFill>
                <a:latin typeface="Arial"/>
                <a:cs typeface="Arial"/>
              </a:rPr>
              <a:t>Porcelain</a:t>
            </a:r>
            <a:endParaRPr sz="3200" dirty="0">
              <a:latin typeface="Arial"/>
              <a:cs typeface="Arial"/>
            </a:endParaRPr>
          </a:p>
        </p:txBody>
      </p:sp>
      <p:sp>
        <p:nvSpPr>
          <p:cNvPr id="3" name="object 3"/>
          <p:cNvSpPr/>
          <p:nvPr/>
        </p:nvSpPr>
        <p:spPr>
          <a:xfrm>
            <a:off x="5333999" y="12"/>
            <a:ext cx="5357989" cy="75599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982141"/>
            <a:ext cx="3556000" cy="28986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6725" y="4219580"/>
            <a:ext cx="2885986" cy="288598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23825"/>
            <a:ext cx="4889500" cy="628377"/>
          </a:xfrm>
          <a:prstGeom prst="rect">
            <a:avLst/>
          </a:prstGeom>
        </p:spPr>
        <p:txBody>
          <a:bodyPr vert="horz" wrap="square" lIns="0" tIns="12700" rIns="0" bIns="0" rtlCol="0">
            <a:spAutoFit/>
          </a:bodyPr>
          <a:lstStyle/>
          <a:p>
            <a:pPr marL="12700">
              <a:lnSpc>
                <a:spcPct val="100000"/>
              </a:lnSpc>
              <a:spcBef>
                <a:spcPts val="100"/>
              </a:spcBef>
            </a:pPr>
            <a:r>
              <a:rPr sz="4000" b="1" spc="45" dirty="0">
                <a:solidFill>
                  <a:srgbClr val="231F20"/>
                </a:solidFill>
                <a:latin typeface="Arial"/>
                <a:cs typeface="Arial"/>
              </a:rPr>
              <a:t>Terracotta</a:t>
            </a:r>
            <a:endParaRPr sz="4000" dirty="0">
              <a:latin typeface="Arial"/>
              <a:cs typeface="Arial"/>
            </a:endParaRPr>
          </a:p>
        </p:txBody>
      </p:sp>
      <p:sp>
        <p:nvSpPr>
          <p:cNvPr id="3" name="object 3"/>
          <p:cNvSpPr/>
          <p:nvPr/>
        </p:nvSpPr>
        <p:spPr>
          <a:xfrm>
            <a:off x="457200" y="4223664"/>
            <a:ext cx="3560229" cy="28756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990605"/>
            <a:ext cx="2862935" cy="28670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34000" y="12"/>
            <a:ext cx="5357990" cy="755999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23825"/>
            <a:ext cx="4889500" cy="628377"/>
          </a:xfrm>
          <a:prstGeom prst="rect">
            <a:avLst/>
          </a:prstGeom>
        </p:spPr>
        <p:txBody>
          <a:bodyPr vert="horz" wrap="square" lIns="0" tIns="12700" rIns="0" bIns="0" rtlCol="0">
            <a:spAutoFit/>
          </a:bodyPr>
          <a:lstStyle/>
          <a:p>
            <a:pPr marL="12700">
              <a:lnSpc>
                <a:spcPct val="100000"/>
              </a:lnSpc>
              <a:spcBef>
                <a:spcPts val="100"/>
              </a:spcBef>
            </a:pPr>
            <a:r>
              <a:rPr sz="4000" b="1" spc="20" dirty="0">
                <a:solidFill>
                  <a:srgbClr val="231F20"/>
                </a:solidFill>
                <a:latin typeface="Arial"/>
                <a:cs typeface="Arial"/>
              </a:rPr>
              <a:t>Br</a:t>
            </a:r>
            <a:r>
              <a:rPr sz="4000" b="1" spc="15" dirty="0">
                <a:solidFill>
                  <a:srgbClr val="231F20"/>
                </a:solidFill>
                <a:latin typeface="Arial"/>
                <a:cs typeface="Arial"/>
              </a:rPr>
              <a:t>i</a:t>
            </a:r>
            <a:r>
              <a:rPr sz="4000" b="1" spc="-85" dirty="0">
                <a:solidFill>
                  <a:srgbClr val="231F20"/>
                </a:solidFill>
                <a:latin typeface="Arial"/>
                <a:cs typeface="Arial"/>
              </a:rPr>
              <a:t>c</a:t>
            </a:r>
            <a:r>
              <a:rPr sz="4000" b="1" spc="60" dirty="0">
                <a:solidFill>
                  <a:srgbClr val="231F20"/>
                </a:solidFill>
                <a:latin typeface="Arial"/>
                <a:cs typeface="Arial"/>
              </a:rPr>
              <a:t>ks</a:t>
            </a:r>
            <a:endParaRPr sz="4000" dirty="0">
              <a:latin typeface="Arial"/>
              <a:cs typeface="Arial"/>
            </a:endParaRPr>
          </a:p>
        </p:txBody>
      </p:sp>
      <p:sp>
        <p:nvSpPr>
          <p:cNvPr id="3" name="object 3"/>
          <p:cNvSpPr/>
          <p:nvPr/>
        </p:nvSpPr>
        <p:spPr>
          <a:xfrm>
            <a:off x="457200" y="990605"/>
            <a:ext cx="3562350" cy="285745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4254505"/>
            <a:ext cx="3562350" cy="283935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34000" y="12"/>
            <a:ext cx="5357990" cy="755999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1300" y="401789"/>
            <a:ext cx="4953000" cy="4308872"/>
          </a:xfrm>
          <a:prstGeom prst="rect">
            <a:avLst/>
          </a:prstGeom>
        </p:spPr>
        <p:txBody>
          <a:bodyPr vert="horz" wrap="square" lIns="0" tIns="12700" rIns="0" bIns="0" rtlCol="0">
            <a:spAutoFit/>
          </a:bodyPr>
          <a:lstStyle/>
          <a:p>
            <a:pPr marL="12700">
              <a:lnSpc>
                <a:spcPct val="100000"/>
              </a:lnSpc>
              <a:spcBef>
                <a:spcPts val="100"/>
              </a:spcBef>
            </a:pPr>
            <a:r>
              <a:rPr lang="en-US" sz="4000" b="1" spc="140" dirty="0" smtClean="0">
                <a:solidFill>
                  <a:srgbClr val="231F20"/>
                </a:solidFill>
                <a:latin typeface="Arial"/>
                <a:cs typeface="Arial"/>
              </a:rPr>
              <a:t>3 </a:t>
            </a:r>
            <a:r>
              <a:rPr sz="4000" b="1" spc="55" dirty="0" smtClean="0">
                <a:solidFill>
                  <a:srgbClr val="231F20"/>
                </a:solidFill>
                <a:latin typeface="Arial"/>
                <a:cs typeface="Arial"/>
              </a:rPr>
              <a:t>Formed</a:t>
            </a:r>
            <a:r>
              <a:rPr sz="4000" b="1" spc="-10" dirty="0" smtClean="0">
                <a:solidFill>
                  <a:srgbClr val="231F20"/>
                </a:solidFill>
                <a:latin typeface="Arial"/>
                <a:cs typeface="Arial"/>
              </a:rPr>
              <a:t> </a:t>
            </a:r>
            <a:r>
              <a:rPr sz="4000" b="1" spc="85" dirty="0">
                <a:solidFill>
                  <a:srgbClr val="231F20"/>
                </a:solidFill>
                <a:latin typeface="Arial"/>
                <a:cs typeface="Arial"/>
              </a:rPr>
              <a:t>Materials</a:t>
            </a:r>
            <a:endParaRPr sz="4000" dirty="0">
              <a:latin typeface="Arial"/>
              <a:cs typeface="Arial"/>
            </a:endParaRPr>
          </a:p>
          <a:p>
            <a:pPr>
              <a:lnSpc>
                <a:spcPct val="100000"/>
              </a:lnSpc>
            </a:pPr>
            <a:endParaRPr sz="4000" dirty="0">
              <a:latin typeface="Times New Roman"/>
              <a:cs typeface="Times New Roman"/>
            </a:endParaRPr>
          </a:p>
          <a:p>
            <a:pPr marL="584200" marR="1177925" indent="-571500">
              <a:lnSpc>
                <a:spcPct val="100000"/>
              </a:lnSpc>
              <a:spcBef>
                <a:spcPts val="1175"/>
              </a:spcBef>
              <a:buFont typeface="Arial"/>
              <a:buChar char="•"/>
            </a:pPr>
            <a:r>
              <a:rPr sz="4000" spc="-45" dirty="0" smtClean="0">
                <a:solidFill>
                  <a:srgbClr val="231F20"/>
                </a:solidFill>
                <a:latin typeface="Arial"/>
                <a:cs typeface="Arial"/>
              </a:rPr>
              <a:t>Concrete</a:t>
            </a:r>
            <a:endParaRPr lang="en-US" sz="4000" spc="-45" dirty="0" smtClean="0">
              <a:solidFill>
                <a:srgbClr val="231F20"/>
              </a:solidFill>
              <a:latin typeface="Arial"/>
              <a:cs typeface="Arial"/>
            </a:endParaRPr>
          </a:p>
          <a:p>
            <a:pPr marL="584200" marR="1177925" indent="-571500">
              <a:lnSpc>
                <a:spcPct val="100000"/>
              </a:lnSpc>
              <a:spcBef>
                <a:spcPts val="1175"/>
              </a:spcBef>
              <a:buFont typeface="Arial"/>
              <a:buChar char="•"/>
            </a:pPr>
            <a:r>
              <a:rPr sz="4000" spc="-80" dirty="0" smtClean="0">
                <a:solidFill>
                  <a:srgbClr val="231F20"/>
                </a:solidFill>
                <a:latin typeface="Arial"/>
                <a:cs typeface="Arial"/>
              </a:rPr>
              <a:t>Plaster</a:t>
            </a:r>
            <a:endParaRPr lang="en-US" sz="4000" spc="-80" dirty="0" smtClean="0">
              <a:solidFill>
                <a:srgbClr val="231F20"/>
              </a:solidFill>
              <a:latin typeface="Arial"/>
              <a:cs typeface="Arial"/>
            </a:endParaRPr>
          </a:p>
          <a:p>
            <a:pPr marL="584200" marR="1177925" indent="-571500">
              <a:lnSpc>
                <a:spcPct val="100000"/>
              </a:lnSpc>
              <a:spcBef>
                <a:spcPts val="1175"/>
              </a:spcBef>
              <a:buFont typeface="Arial"/>
              <a:buChar char="•"/>
            </a:pPr>
            <a:r>
              <a:rPr sz="4000" spc="-55" dirty="0" smtClean="0">
                <a:solidFill>
                  <a:srgbClr val="231F20"/>
                </a:solidFill>
                <a:latin typeface="Arial"/>
                <a:cs typeface="Arial"/>
              </a:rPr>
              <a:t>Cast </a:t>
            </a:r>
            <a:r>
              <a:rPr sz="4000" spc="-45" dirty="0" smtClean="0">
                <a:solidFill>
                  <a:srgbClr val="231F20"/>
                </a:solidFill>
                <a:latin typeface="Arial"/>
                <a:cs typeface="Arial"/>
              </a:rPr>
              <a:t>Glass</a:t>
            </a:r>
            <a:endParaRPr lang="en-US" sz="4000" spc="-45" dirty="0" smtClean="0">
              <a:solidFill>
                <a:srgbClr val="231F20"/>
              </a:solidFill>
              <a:latin typeface="Arial"/>
              <a:cs typeface="Arial"/>
            </a:endParaRPr>
          </a:p>
          <a:p>
            <a:pPr marL="584200" marR="1177925" indent="-571500">
              <a:lnSpc>
                <a:spcPct val="100000"/>
              </a:lnSpc>
              <a:spcBef>
                <a:spcPts val="1175"/>
              </a:spcBef>
              <a:buFont typeface="Arial"/>
              <a:buChar char="•"/>
            </a:pPr>
            <a:r>
              <a:rPr sz="4000" spc="-55" dirty="0" smtClean="0">
                <a:solidFill>
                  <a:srgbClr val="231F20"/>
                </a:solidFill>
                <a:latin typeface="Arial"/>
                <a:cs typeface="Arial"/>
              </a:rPr>
              <a:t>Cast </a:t>
            </a:r>
            <a:r>
              <a:rPr sz="4000" spc="-35" dirty="0" smtClean="0">
                <a:solidFill>
                  <a:srgbClr val="231F20"/>
                </a:solidFill>
                <a:latin typeface="Arial"/>
                <a:cs typeface="Arial"/>
              </a:rPr>
              <a:t>Iron</a:t>
            </a:r>
            <a:endParaRPr sz="4000" dirty="0">
              <a:latin typeface="Arial"/>
              <a:cs typeface="Arial"/>
            </a:endParaRPr>
          </a:p>
        </p:txBody>
      </p:sp>
      <p:sp>
        <p:nvSpPr>
          <p:cNvPr id="4" name="object 4"/>
          <p:cNvSpPr/>
          <p:nvPr/>
        </p:nvSpPr>
        <p:spPr>
          <a:xfrm>
            <a:off x="5334000" y="12"/>
            <a:ext cx="5357977" cy="755999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727700" y="6981825"/>
            <a:ext cx="4673600" cy="166712"/>
          </a:xfrm>
          <a:prstGeom prst="rect">
            <a:avLst/>
          </a:prstGeom>
        </p:spPr>
        <p:txBody>
          <a:bodyPr vert="horz" wrap="square" lIns="0" tIns="12700" rIns="0" bIns="0" rtlCol="0">
            <a:spAutoFit/>
          </a:bodyPr>
          <a:lstStyle/>
          <a:p>
            <a:pPr marL="12700" algn="ctr">
              <a:lnSpc>
                <a:spcPct val="100000"/>
              </a:lnSpc>
              <a:spcBef>
                <a:spcPts val="100"/>
              </a:spcBef>
            </a:pPr>
            <a:r>
              <a:rPr sz="1000" b="1" spc="-30" dirty="0">
                <a:solidFill>
                  <a:srgbClr val="FFFFFF"/>
                </a:solidFill>
                <a:latin typeface="Arial"/>
                <a:cs typeface="Arial"/>
              </a:rPr>
              <a:t>Eduardo </a:t>
            </a:r>
            <a:r>
              <a:rPr sz="1000" b="1" spc="-45" dirty="0">
                <a:solidFill>
                  <a:srgbClr val="FFFFFF"/>
                </a:solidFill>
                <a:latin typeface="Arial"/>
                <a:cs typeface="Arial"/>
              </a:rPr>
              <a:t>Souto </a:t>
            </a:r>
            <a:r>
              <a:rPr sz="1000" b="1" spc="-15" dirty="0">
                <a:solidFill>
                  <a:srgbClr val="FFFFFF"/>
                </a:solidFill>
                <a:latin typeface="Arial"/>
                <a:cs typeface="Arial"/>
              </a:rPr>
              <a:t>de </a:t>
            </a:r>
            <a:r>
              <a:rPr sz="1000" b="1" dirty="0">
                <a:solidFill>
                  <a:srgbClr val="FFFFFF"/>
                </a:solidFill>
                <a:latin typeface="Arial"/>
                <a:cs typeface="Arial"/>
              </a:rPr>
              <a:t>Moura, </a:t>
            </a:r>
            <a:r>
              <a:rPr sz="1000" b="1" spc="-15" dirty="0">
                <a:solidFill>
                  <a:srgbClr val="FFFFFF"/>
                </a:solidFill>
                <a:latin typeface="Arial"/>
                <a:cs typeface="Arial"/>
              </a:rPr>
              <a:t>Braga </a:t>
            </a:r>
            <a:r>
              <a:rPr sz="1000" b="1" dirty="0">
                <a:solidFill>
                  <a:srgbClr val="FFFFFF"/>
                </a:solidFill>
                <a:latin typeface="Arial"/>
                <a:cs typeface="Arial"/>
              </a:rPr>
              <a:t>Municipal</a:t>
            </a:r>
            <a:r>
              <a:rPr sz="1000" b="1" spc="35" dirty="0">
                <a:solidFill>
                  <a:srgbClr val="FFFFFF"/>
                </a:solidFill>
                <a:latin typeface="Arial"/>
                <a:cs typeface="Arial"/>
              </a:rPr>
              <a:t> </a:t>
            </a:r>
            <a:r>
              <a:rPr sz="1000" b="1" spc="-35" dirty="0">
                <a:solidFill>
                  <a:srgbClr val="FFFFFF"/>
                </a:solidFill>
                <a:latin typeface="Arial"/>
                <a:cs typeface="Arial"/>
              </a:rPr>
              <a:t>Stadium</a:t>
            </a:r>
            <a:endParaRPr sz="1000" b="1" dirty="0">
              <a:solidFill>
                <a:srgbClr val="FFFFFF"/>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276225"/>
            <a:ext cx="4889500" cy="628377"/>
          </a:xfrm>
          <a:prstGeom prst="rect">
            <a:avLst/>
          </a:prstGeom>
        </p:spPr>
        <p:txBody>
          <a:bodyPr vert="horz" wrap="square" lIns="0" tIns="12700" rIns="0" bIns="0" rtlCol="0">
            <a:spAutoFit/>
          </a:bodyPr>
          <a:lstStyle/>
          <a:p>
            <a:pPr marL="12700">
              <a:lnSpc>
                <a:spcPct val="100000"/>
              </a:lnSpc>
              <a:spcBef>
                <a:spcPts val="100"/>
              </a:spcBef>
            </a:pPr>
            <a:r>
              <a:rPr sz="4000" b="1" spc="30" dirty="0">
                <a:solidFill>
                  <a:srgbClr val="231F20"/>
                </a:solidFill>
                <a:latin typeface="Arial"/>
                <a:cs typeface="Arial"/>
              </a:rPr>
              <a:t>Concrete </a:t>
            </a:r>
            <a:r>
              <a:rPr sz="4000" b="1" spc="80" dirty="0">
                <a:solidFill>
                  <a:srgbClr val="231F20"/>
                </a:solidFill>
                <a:latin typeface="Arial"/>
                <a:cs typeface="Arial"/>
              </a:rPr>
              <a:t>-</a:t>
            </a:r>
            <a:r>
              <a:rPr sz="4000" b="1" spc="95" dirty="0">
                <a:solidFill>
                  <a:srgbClr val="231F20"/>
                </a:solidFill>
                <a:latin typeface="Arial"/>
                <a:cs typeface="Arial"/>
              </a:rPr>
              <a:t> </a:t>
            </a:r>
            <a:r>
              <a:rPr sz="4000" b="1" spc="40" dirty="0">
                <a:solidFill>
                  <a:srgbClr val="231F20"/>
                </a:solidFill>
                <a:latin typeface="Arial"/>
                <a:cs typeface="Arial"/>
              </a:rPr>
              <a:t>In-situ</a:t>
            </a:r>
            <a:endParaRPr sz="4000" dirty="0">
              <a:latin typeface="Arial"/>
              <a:cs typeface="Arial"/>
            </a:endParaRPr>
          </a:p>
        </p:txBody>
      </p:sp>
      <p:sp>
        <p:nvSpPr>
          <p:cNvPr id="3" name="object 3"/>
          <p:cNvSpPr/>
          <p:nvPr/>
        </p:nvSpPr>
        <p:spPr>
          <a:xfrm>
            <a:off x="457200" y="990605"/>
            <a:ext cx="4000500" cy="28551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40270" y="4238637"/>
            <a:ext cx="2858096" cy="287337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410200" y="12"/>
            <a:ext cx="5281800" cy="755999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200025"/>
            <a:ext cx="4965700" cy="628377"/>
          </a:xfrm>
          <a:prstGeom prst="rect">
            <a:avLst/>
          </a:prstGeom>
        </p:spPr>
        <p:txBody>
          <a:bodyPr vert="horz" wrap="square" lIns="0" tIns="12700" rIns="0" bIns="0" rtlCol="0">
            <a:spAutoFit/>
          </a:bodyPr>
          <a:lstStyle/>
          <a:p>
            <a:pPr marL="12700">
              <a:lnSpc>
                <a:spcPct val="100000"/>
              </a:lnSpc>
              <a:spcBef>
                <a:spcPts val="100"/>
              </a:spcBef>
            </a:pPr>
            <a:r>
              <a:rPr sz="4000" b="1" spc="30" dirty="0">
                <a:solidFill>
                  <a:srgbClr val="231F20"/>
                </a:solidFill>
                <a:latin typeface="Arial"/>
                <a:cs typeface="Arial"/>
              </a:rPr>
              <a:t>Concrete </a:t>
            </a:r>
            <a:r>
              <a:rPr sz="4000" b="1" spc="80" dirty="0">
                <a:solidFill>
                  <a:srgbClr val="231F20"/>
                </a:solidFill>
                <a:latin typeface="Arial"/>
                <a:cs typeface="Arial"/>
              </a:rPr>
              <a:t>-</a:t>
            </a:r>
            <a:r>
              <a:rPr sz="4000" b="1" spc="70" dirty="0">
                <a:solidFill>
                  <a:srgbClr val="231F20"/>
                </a:solidFill>
                <a:latin typeface="Arial"/>
                <a:cs typeface="Arial"/>
              </a:rPr>
              <a:t> </a:t>
            </a:r>
            <a:r>
              <a:rPr sz="4000" b="1" spc="40" dirty="0">
                <a:solidFill>
                  <a:srgbClr val="231F20"/>
                </a:solidFill>
                <a:latin typeface="Arial"/>
                <a:cs typeface="Arial"/>
              </a:rPr>
              <a:t>Pre-cast</a:t>
            </a:r>
            <a:endParaRPr sz="4000" dirty="0">
              <a:latin typeface="Arial"/>
              <a:cs typeface="Arial"/>
            </a:endParaRPr>
          </a:p>
        </p:txBody>
      </p:sp>
      <p:sp>
        <p:nvSpPr>
          <p:cNvPr id="3" name="object 3"/>
          <p:cNvSpPr/>
          <p:nvPr/>
        </p:nvSpPr>
        <p:spPr>
          <a:xfrm>
            <a:off x="446341" y="965238"/>
            <a:ext cx="4011358" cy="28765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9" y="12"/>
            <a:ext cx="5273125" cy="755999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62263" y="4254494"/>
            <a:ext cx="1909495" cy="287019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4248162"/>
            <a:ext cx="1993392" cy="113351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5822531"/>
            <a:ext cx="1989582" cy="129124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200025"/>
            <a:ext cx="4965700" cy="628377"/>
          </a:xfrm>
          <a:prstGeom prst="rect">
            <a:avLst/>
          </a:prstGeom>
        </p:spPr>
        <p:txBody>
          <a:bodyPr vert="horz" wrap="square" lIns="0" tIns="12700" rIns="0" bIns="0" rtlCol="0">
            <a:spAutoFit/>
          </a:bodyPr>
          <a:lstStyle/>
          <a:p>
            <a:pPr marL="12700">
              <a:lnSpc>
                <a:spcPct val="100000"/>
              </a:lnSpc>
              <a:spcBef>
                <a:spcPts val="100"/>
              </a:spcBef>
            </a:pPr>
            <a:r>
              <a:rPr sz="4000" b="1" spc="45" dirty="0">
                <a:solidFill>
                  <a:srgbClr val="231F20"/>
                </a:solidFill>
                <a:latin typeface="Arial"/>
                <a:cs typeface="Arial"/>
              </a:rPr>
              <a:t>Plaster</a:t>
            </a:r>
            <a:endParaRPr sz="4000" dirty="0">
              <a:latin typeface="Arial"/>
              <a:cs typeface="Arial"/>
            </a:endParaRPr>
          </a:p>
        </p:txBody>
      </p:sp>
      <p:sp>
        <p:nvSpPr>
          <p:cNvPr id="3" name="object 3"/>
          <p:cNvSpPr/>
          <p:nvPr/>
        </p:nvSpPr>
        <p:spPr>
          <a:xfrm>
            <a:off x="5410200" y="12"/>
            <a:ext cx="5281777" cy="75599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4248155"/>
            <a:ext cx="2851150" cy="285115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6725" y="968844"/>
            <a:ext cx="3990975" cy="287381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200025"/>
            <a:ext cx="4965700" cy="628377"/>
          </a:xfrm>
          <a:prstGeom prst="rect">
            <a:avLst/>
          </a:prstGeom>
        </p:spPr>
        <p:txBody>
          <a:bodyPr vert="horz" wrap="square" lIns="0" tIns="12700" rIns="0" bIns="0" rtlCol="0">
            <a:spAutoFit/>
          </a:bodyPr>
          <a:lstStyle/>
          <a:p>
            <a:pPr marL="12700">
              <a:lnSpc>
                <a:spcPct val="100000"/>
              </a:lnSpc>
              <a:spcBef>
                <a:spcPts val="100"/>
              </a:spcBef>
            </a:pPr>
            <a:r>
              <a:rPr sz="4000" b="1" spc="25" dirty="0">
                <a:solidFill>
                  <a:srgbClr val="231F20"/>
                </a:solidFill>
                <a:latin typeface="Arial"/>
                <a:cs typeface="Arial"/>
              </a:rPr>
              <a:t>Cast </a:t>
            </a:r>
            <a:r>
              <a:rPr sz="4000" b="1" spc="40" dirty="0">
                <a:solidFill>
                  <a:srgbClr val="231F20"/>
                </a:solidFill>
                <a:latin typeface="Arial"/>
                <a:cs typeface="Arial"/>
              </a:rPr>
              <a:t>Glass</a:t>
            </a:r>
            <a:endParaRPr sz="4000" dirty="0">
              <a:latin typeface="Arial"/>
              <a:cs typeface="Arial"/>
            </a:endParaRPr>
          </a:p>
        </p:txBody>
      </p:sp>
      <p:sp>
        <p:nvSpPr>
          <p:cNvPr id="3" name="object 3"/>
          <p:cNvSpPr/>
          <p:nvPr/>
        </p:nvSpPr>
        <p:spPr>
          <a:xfrm>
            <a:off x="457200" y="4225874"/>
            <a:ext cx="4064000" cy="28734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990605"/>
            <a:ext cx="4083050" cy="283845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121400" y="12"/>
            <a:ext cx="4570590" cy="755999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200025"/>
            <a:ext cx="4965700" cy="628377"/>
          </a:xfrm>
          <a:prstGeom prst="rect">
            <a:avLst/>
          </a:prstGeom>
        </p:spPr>
        <p:txBody>
          <a:bodyPr vert="horz" wrap="square" lIns="0" tIns="12700" rIns="0" bIns="0" rtlCol="0">
            <a:spAutoFit/>
          </a:bodyPr>
          <a:lstStyle/>
          <a:p>
            <a:pPr marL="12700">
              <a:lnSpc>
                <a:spcPct val="100000"/>
              </a:lnSpc>
              <a:spcBef>
                <a:spcPts val="100"/>
              </a:spcBef>
            </a:pPr>
            <a:r>
              <a:rPr sz="4000" b="1" spc="25" dirty="0">
                <a:solidFill>
                  <a:srgbClr val="231F20"/>
                </a:solidFill>
                <a:latin typeface="Arial"/>
                <a:cs typeface="Arial"/>
              </a:rPr>
              <a:t>Cast</a:t>
            </a:r>
            <a:r>
              <a:rPr sz="4000" b="1" spc="15" dirty="0">
                <a:solidFill>
                  <a:srgbClr val="231F20"/>
                </a:solidFill>
                <a:latin typeface="Arial"/>
                <a:cs typeface="Arial"/>
              </a:rPr>
              <a:t> </a:t>
            </a:r>
            <a:r>
              <a:rPr sz="4000" b="1" spc="65" dirty="0">
                <a:solidFill>
                  <a:srgbClr val="231F20"/>
                </a:solidFill>
                <a:latin typeface="Arial"/>
                <a:cs typeface="Arial"/>
              </a:rPr>
              <a:t>Iron</a:t>
            </a:r>
            <a:endParaRPr sz="4000" dirty="0">
              <a:latin typeface="Arial"/>
              <a:cs typeface="Arial"/>
            </a:endParaRPr>
          </a:p>
        </p:txBody>
      </p:sp>
      <p:sp>
        <p:nvSpPr>
          <p:cNvPr id="3" name="object 3"/>
          <p:cNvSpPr/>
          <p:nvPr/>
        </p:nvSpPr>
        <p:spPr>
          <a:xfrm>
            <a:off x="469900" y="4230461"/>
            <a:ext cx="3997325" cy="28561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200" y="12"/>
            <a:ext cx="5281802" cy="755999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6725" y="990605"/>
            <a:ext cx="4019550" cy="285749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30200" y="173190"/>
            <a:ext cx="3362960" cy="878840"/>
          </a:xfrm>
          <a:prstGeom prst="rect">
            <a:avLst/>
          </a:prstGeom>
        </p:spPr>
        <p:txBody>
          <a:bodyPr vert="horz" wrap="square" lIns="0" tIns="12700" rIns="0" bIns="0" rtlCol="0">
            <a:spAutoFit/>
          </a:bodyPr>
          <a:lstStyle/>
          <a:p>
            <a:pPr marL="12700" marR="5080">
              <a:lnSpc>
                <a:spcPct val="100000"/>
              </a:lnSpc>
              <a:spcBef>
                <a:spcPts val="100"/>
              </a:spcBef>
            </a:pPr>
            <a:r>
              <a:rPr sz="1400" spc="55" dirty="0">
                <a:solidFill>
                  <a:srgbClr val="231F20"/>
                </a:solidFill>
                <a:latin typeface="Arial"/>
                <a:cs typeface="Arial"/>
              </a:rPr>
              <a:t>“I </a:t>
            </a:r>
            <a:r>
              <a:rPr sz="1400" spc="-20" dirty="0">
                <a:solidFill>
                  <a:srgbClr val="231F20"/>
                </a:solidFill>
                <a:latin typeface="Arial"/>
                <a:cs typeface="Arial"/>
              </a:rPr>
              <a:t>want </a:t>
            </a:r>
            <a:r>
              <a:rPr sz="1400" spc="-30" dirty="0">
                <a:solidFill>
                  <a:srgbClr val="231F20"/>
                </a:solidFill>
                <a:latin typeface="Arial"/>
                <a:cs typeface="Arial"/>
              </a:rPr>
              <a:t>to </a:t>
            </a:r>
            <a:r>
              <a:rPr sz="1400" spc="-90" dirty="0">
                <a:solidFill>
                  <a:srgbClr val="231F20"/>
                </a:solidFill>
                <a:latin typeface="Arial"/>
                <a:cs typeface="Arial"/>
              </a:rPr>
              <a:t>see </a:t>
            </a:r>
            <a:r>
              <a:rPr sz="1400" spc="-30" dirty="0">
                <a:solidFill>
                  <a:srgbClr val="231F20"/>
                </a:solidFill>
                <a:latin typeface="Arial"/>
                <a:cs typeface="Arial"/>
              </a:rPr>
              <a:t>things, </a:t>
            </a:r>
            <a:r>
              <a:rPr sz="1400" spc="-35" dirty="0">
                <a:solidFill>
                  <a:srgbClr val="231F20"/>
                </a:solidFill>
                <a:latin typeface="Arial"/>
                <a:cs typeface="Arial"/>
              </a:rPr>
              <a:t>that’s </a:t>
            </a:r>
            <a:r>
              <a:rPr sz="1400" spc="-20" dirty="0">
                <a:solidFill>
                  <a:srgbClr val="231F20"/>
                </a:solidFill>
                <a:latin typeface="Arial"/>
                <a:cs typeface="Arial"/>
              </a:rPr>
              <a:t>why </a:t>
            </a:r>
            <a:r>
              <a:rPr sz="1400" spc="-55" dirty="0">
                <a:solidFill>
                  <a:srgbClr val="231F20"/>
                </a:solidFill>
                <a:latin typeface="Arial"/>
                <a:cs typeface="Arial"/>
              </a:rPr>
              <a:t>I </a:t>
            </a:r>
            <a:r>
              <a:rPr sz="1400" spc="-10" dirty="0">
                <a:solidFill>
                  <a:srgbClr val="231F20"/>
                </a:solidFill>
                <a:latin typeface="Arial"/>
                <a:cs typeface="Arial"/>
              </a:rPr>
              <a:t>draw.  </a:t>
            </a:r>
            <a:r>
              <a:rPr sz="1400" spc="-65" dirty="0">
                <a:solidFill>
                  <a:srgbClr val="231F20"/>
                </a:solidFill>
                <a:latin typeface="Arial"/>
                <a:cs typeface="Arial"/>
              </a:rPr>
              <a:t>Things </a:t>
            </a:r>
            <a:r>
              <a:rPr sz="1400" spc="-45" dirty="0">
                <a:solidFill>
                  <a:srgbClr val="231F20"/>
                </a:solidFill>
                <a:latin typeface="Arial"/>
                <a:cs typeface="Arial"/>
              </a:rPr>
              <a:t>show </a:t>
            </a:r>
            <a:r>
              <a:rPr sz="1400" spc="-30" dirty="0">
                <a:solidFill>
                  <a:srgbClr val="231F20"/>
                </a:solidFill>
                <a:latin typeface="Arial"/>
                <a:cs typeface="Arial"/>
              </a:rPr>
              <a:t>to </a:t>
            </a:r>
            <a:r>
              <a:rPr sz="1400" spc="-75" dirty="0">
                <a:solidFill>
                  <a:srgbClr val="231F20"/>
                </a:solidFill>
                <a:latin typeface="Arial"/>
                <a:cs typeface="Arial"/>
              </a:rPr>
              <a:t>me </a:t>
            </a:r>
            <a:r>
              <a:rPr sz="1400" spc="-20" dirty="0">
                <a:solidFill>
                  <a:srgbClr val="231F20"/>
                </a:solidFill>
                <a:latin typeface="Arial"/>
                <a:cs typeface="Arial"/>
              </a:rPr>
              <a:t>only </a:t>
            </a:r>
            <a:r>
              <a:rPr sz="1400" spc="-30" dirty="0">
                <a:solidFill>
                  <a:srgbClr val="231F20"/>
                </a:solidFill>
                <a:latin typeface="Arial"/>
                <a:cs typeface="Arial"/>
              </a:rPr>
              <a:t>when </a:t>
            </a:r>
            <a:r>
              <a:rPr sz="1400" spc="-55" dirty="0">
                <a:solidFill>
                  <a:srgbClr val="231F20"/>
                </a:solidFill>
                <a:latin typeface="Arial"/>
                <a:cs typeface="Arial"/>
              </a:rPr>
              <a:t>I </a:t>
            </a:r>
            <a:r>
              <a:rPr sz="1400" spc="5" dirty="0">
                <a:solidFill>
                  <a:srgbClr val="231F20"/>
                </a:solidFill>
                <a:latin typeface="Arial"/>
                <a:cs typeface="Arial"/>
              </a:rPr>
              <a:t>draw</a:t>
            </a:r>
            <a:r>
              <a:rPr sz="1400" dirty="0">
                <a:solidFill>
                  <a:srgbClr val="231F20"/>
                </a:solidFill>
                <a:latin typeface="Arial"/>
                <a:cs typeface="Arial"/>
              </a:rPr>
              <a:t> </a:t>
            </a:r>
            <a:r>
              <a:rPr sz="1400" spc="-35" dirty="0">
                <a:solidFill>
                  <a:srgbClr val="231F20"/>
                </a:solidFill>
                <a:latin typeface="Arial"/>
                <a:cs typeface="Arial"/>
              </a:rPr>
              <a:t>them.”</a:t>
            </a:r>
            <a:endParaRPr sz="1400">
              <a:latin typeface="Arial"/>
              <a:cs typeface="Arial"/>
            </a:endParaRPr>
          </a:p>
          <a:p>
            <a:pPr>
              <a:lnSpc>
                <a:spcPct val="100000"/>
              </a:lnSpc>
              <a:spcBef>
                <a:spcPts val="10"/>
              </a:spcBef>
            </a:pPr>
            <a:endParaRPr sz="1450">
              <a:latin typeface="Times New Roman"/>
              <a:cs typeface="Times New Roman"/>
            </a:endParaRPr>
          </a:p>
          <a:p>
            <a:pPr marL="12700">
              <a:lnSpc>
                <a:spcPct val="100000"/>
              </a:lnSpc>
            </a:pPr>
            <a:r>
              <a:rPr sz="1400" spc="-5" dirty="0">
                <a:solidFill>
                  <a:srgbClr val="231F20"/>
                </a:solidFill>
                <a:latin typeface="Arial"/>
                <a:cs typeface="Arial"/>
              </a:rPr>
              <a:t>Carlo </a:t>
            </a:r>
            <a:r>
              <a:rPr sz="1400" spc="-20" dirty="0">
                <a:solidFill>
                  <a:srgbClr val="231F20"/>
                </a:solidFill>
                <a:latin typeface="Arial"/>
                <a:cs typeface="Arial"/>
              </a:rPr>
              <a:t>Scarpa,</a:t>
            </a:r>
            <a:r>
              <a:rPr sz="1400" spc="80" dirty="0">
                <a:solidFill>
                  <a:srgbClr val="231F20"/>
                </a:solidFill>
                <a:latin typeface="Arial"/>
                <a:cs typeface="Arial"/>
              </a:rPr>
              <a:t> </a:t>
            </a:r>
            <a:r>
              <a:rPr sz="1400" spc="-35" dirty="0">
                <a:solidFill>
                  <a:srgbClr val="231F20"/>
                </a:solidFill>
                <a:latin typeface="Arial"/>
                <a:cs typeface="Arial"/>
              </a:rPr>
              <a:t>Architect</a:t>
            </a:r>
            <a:endParaRPr sz="1400">
              <a:latin typeface="Arial"/>
              <a:cs typeface="Arial"/>
            </a:endParaRPr>
          </a:p>
        </p:txBody>
      </p:sp>
      <p:sp>
        <p:nvSpPr>
          <p:cNvPr id="4" name="Title 3"/>
          <p:cNvSpPr>
            <a:spLocks noGrp="1"/>
          </p:cNvSpPr>
          <p:nvPr>
            <p:ph type="title"/>
          </p:nvPr>
        </p:nvSpPr>
        <p:spPr>
          <a:xfrm>
            <a:off x="2744470" y="1017389"/>
            <a:ext cx="7860030" cy="2154436"/>
          </a:xfrm>
        </p:spPr>
        <p:txBody>
          <a:bodyPr/>
          <a:lstStyle/>
          <a:p>
            <a:pPr algn="ctr"/>
            <a:r>
              <a:rPr lang="en-US" sz="2800" dirty="0" smtClean="0">
                <a:solidFill>
                  <a:srgbClr val="FF0000"/>
                </a:solidFill>
              </a:rPr>
              <a:t>Architects and IADs need to be able to think in 3D </a:t>
            </a:r>
            <a:br>
              <a:rPr lang="en-US" sz="2800" dirty="0" smtClean="0">
                <a:solidFill>
                  <a:srgbClr val="FF0000"/>
                </a:solidFill>
              </a:rPr>
            </a:br>
            <a:r>
              <a:rPr lang="en-US" sz="2800" dirty="0" smtClean="0">
                <a:solidFill>
                  <a:srgbClr val="FF0000"/>
                </a:solidFill>
              </a:rPr>
              <a:t>and explore around all the corners</a:t>
            </a:r>
            <a:br>
              <a:rPr lang="en-US" sz="2800" dirty="0" smtClean="0">
                <a:solidFill>
                  <a:srgbClr val="FF0000"/>
                </a:solidFill>
              </a:rPr>
            </a:br>
            <a:r>
              <a:rPr lang="en-US" sz="2800" dirty="0" smtClean="0">
                <a:solidFill>
                  <a:srgbClr val="FF0000"/>
                </a:solidFill>
              </a:rPr>
              <a:t>BIM may detect clashes for you</a:t>
            </a:r>
            <a:br>
              <a:rPr lang="en-US" sz="2800" dirty="0" smtClean="0">
                <a:solidFill>
                  <a:srgbClr val="FF0000"/>
                </a:solidFill>
              </a:rPr>
            </a:br>
            <a:r>
              <a:rPr lang="en-US" sz="2800" dirty="0" smtClean="0">
                <a:solidFill>
                  <a:srgbClr val="FF0000"/>
                </a:solidFill>
              </a:rPr>
              <a:t>but you still have to work it out</a:t>
            </a:r>
            <a:endParaRPr lang="en-US" sz="28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401789"/>
            <a:ext cx="4965700" cy="4472378"/>
          </a:xfrm>
          <a:prstGeom prst="rect">
            <a:avLst/>
          </a:prstGeom>
        </p:spPr>
        <p:txBody>
          <a:bodyPr vert="horz" wrap="square" lIns="0" tIns="12700" rIns="0" bIns="0" rtlCol="0">
            <a:spAutoFit/>
          </a:bodyPr>
          <a:lstStyle/>
          <a:p>
            <a:pPr marL="12700">
              <a:lnSpc>
                <a:spcPct val="100000"/>
              </a:lnSpc>
              <a:spcBef>
                <a:spcPts val="100"/>
              </a:spcBef>
            </a:pPr>
            <a:r>
              <a:rPr lang="en-US" sz="4000" b="1" spc="145" dirty="0" smtClean="0">
                <a:solidFill>
                  <a:srgbClr val="231F20"/>
                </a:solidFill>
                <a:latin typeface="Arial"/>
                <a:cs typeface="Arial"/>
              </a:rPr>
              <a:t>4 </a:t>
            </a:r>
            <a:r>
              <a:rPr sz="4000" b="1" spc="30" dirty="0" smtClean="0">
                <a:solidFill>
                  <a:srgbClr val="231F20"/>
                </a:solidFill>
                <a:latin typeface="Arial"/>
                <a:cs typeface="Arial"/>
              </a:rPr>
              <a:t>Textile</a:t>
            </a:r>
            <a:r>
              <a:rPr sz="4000" b="1" spc="5" dirty="0" smtClean="0">
                <a:solidFill>
                  <a:srgbClr val="231F20"/>
                </a:solidFill>
                <a:latin typeface="Arial"/>
                <a:cs typeface="Arial"/>
              </a:rPr>
              <a:t> </a:t>
            </a:r>
            <a:r>
              <a:rPr sz="4000" b="1" spc="85" dirty="0">
                <a:solidFill>
                  <a:srgbClr val="231F20"/>
                </a:solidFill>
                <a:latin typeface="Arial"/>
                <a:cs typeface="Arial"/>
              </a:rPr>
              <a:t>Materials</a:t>
            </a:r>
            <a:endParaRPr sz="4000" dirty="0">
              <a:latin typeface="Arial"/>
              <a:cs typeface="Arial"/>
            </a:endParaRPr>
          </a:p>
          <a:p>
            <a:pPr>
              <a:lnSpc>
                <a:spcPct val="100000"/>
              </a:lnSpc>
            </a:pPr>
            <a:endParaRPr sz="4000" dirty="0">
              <a:latin typeface="Times New Roman"/>
              <a:cs typeface="Times New Roman"/>
            </a:endParaRPr>
          </a:p>
          <a:p>
            <a:pPr marL="584200" indent="-571500">
              <a:lnSpc>
                <a:spcPct val="100000"/>
              </a:lnSpc>
              <a:spcBef>
                <a:spcPts val="1175"/>
              </a:spcBef>
              <a:buFont typeface="Arial"/>
              <a:buChar char="•"/>
            </a:pPr>
            <a:r>
              <a:rPr sz="4000" spc="-75" dirty="0">
                <a:solidFill>
                  <a:srgbClr val="231F20"/>
                </a:solidFill>
                <a:latin typeface="Arial"/>
                <a:cs typeface="Arial"/>
              </a:rPr>
              <a:t>Tensile</a:t>
            </a:r>
            <a:endParaRPr sz="4000" dirty="0">
              <a:latin typeface="Arial"/>
              <a:cs typeface="Arial"/>
            </a:endParaRPr>
          </a:p>
          <a:p>
            <a:pPr marL="584200" marR="196850" indent="-571500">
              <a:lnSpc>
                <a:spcPct val="100000"/>
              </a:lnSpc>
              <a:buFont typeface="Arial"/>
              <a:buChar char="•"/>
            </a:pPr>
            <a:r>
              <a:rPr sz="4000" spc="25" dirty="0" smtClean="0">
                <a:solidFill>
                  <a:srgbClr val="231F20"/>
                </a:solidFill>
                <a:latin typeface="Arial"/>
                <a:cs typeface="Arial"/>
              </a:rPr>
              <a:t>Fabric</a:t>
            </a:r>
            <a:endParaRPr lang="en-US" sz="4000" spc="25" dirty="0">
              <a:solidFill>
                <a:srgbClr val="231F20"/>
              </a:solidFill>
              <a:latin typeface="Arial"/>
              <a:cs typeface="Arial"/>
            </a:endParaRPr>
          </a:p>
          <a:p>
            <a:pPr marL="584200" marR="196850" indent="-571500">
              <a:lnSpc>
                <a:spcPct val="100000"/>
              </a:lnSpc>
              <a:buFont typeface="Arial"/>
              <a:buChar char="•"/>
            </a:pPr>
            <a:r>
              <a:rPr sz="4000" spc="40" dirty="0" smtClean="0">
                <a:solidFill>
                  <a:srgbClr val="231F20"/>
                </a:solidFill>
                <a:latin typeface="Arial"/>
                <a:cs typeface="Arial"/>
              </a:rPr>
              <a:t>Carpet</a:t>
            </a:r>
            <a:endParaRPr lang="en-US" sz="4000" spc="40" dirty="0" smtClean="0">
              <a:solidFill>
                <a:srgbClr val="231F20"/>
              </a:solidFill>
              <a:latin typeface="Arial"/>
              <a:cs typeface="Arial"/>
            </a:endParaRPr>
          </a:p>
          <a:p>
            <a:pPr marL="584200" marR="196850" indent="-571500">
              <a:lnSpc>
                <a:spcPct val="100000"/>
              </a:lnSpc>
              <a:buFont typeface="Arial"/>
              <a:buChar char="•"/>
            </a:pPr>
            <a:r>
              <a:rPr sz="4000" spc="-25" dirty="0" smtClean="0">
                <a:solidFill>
                  <a:srgbClr val="231F20"/>
                </a:solidFill>
                <a:latin typeface="Arial"/>
                <a:cs typeface="Arial"/>
              </a:rPr>
              <a:t>Cloth</a:t>
            </a:r>
            <a:endParaRPr lang="en-US" sz="4000" spc="-25" dirty="0" smtClean="0">
              <a:solidFill>
                <a:srgbClr val="231F20"/>
              </a:solidFill>
              <a:latin typeface="Arial"/>
              <a:cs typeface="Arial"/>
            </a:endParaRPr>
          </a:p>
          <a:p>
            <a:pPr marL="584200" marR="196850" indent="-571500">
              <a:lnSpc>
                <a:spcPct val="100000"/>
              </a:lnSpc>
              <a:buFont typeface="Arial"/>
              <a:buChar char="•"/>
            </a:pPr>
            <a:r>
              <a:rPr sz="4000" spc="-20" dirty="0" smtClean="0">
                <a:solidFill>
                  <a:srgbClr val="231F20"/>
                </a:solidFill>
                <a:latin typeface="Arial"/>
                <a:cs typeface="Arial"/>
              </a:rPr>
              <a:t>Woven</a:t>
            </a:r>
            <a:endParaRPr sz="4000" dirty="0">
              <a:latin typeface="Arial"/>
              <a:cs typeface="Arial"/>
            </a:endParaRPr>
          </a:p>
        </p:txBody>
      </p:sp>
      <p:sp>
        <p:nvSpPr>
          <p:cNvPr id="3" name="object 3"/>
          <p:cNvSpPr/>
          <p:nvPr/>
        </p:nvSpPr>
        <p:spPr>
          <a:xfrm>
            <a:off x="5410200" y="12"/>
            <a:ext cx="5281802" cy="75599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261100" y="7058025"/>
            <a:ext cx="4216400" cy="166712"/>
          </a:xfrm>
          <a:prstGeom prst="rect">
            <a:avLst/>
          </a:prstGeom>
        </p:spPr>
        <p:txBody>
          <a:bodyPr vert="horz" wrap="square" lIns="0" tIns="12700" rIns="0" bIns="0" rtlCol="0">
            <a:spAutoFit/>
          </a:bodyPr>
          <a:lstStyle/>
          <a:p>
            <a:pPr marL="12700" algn="ctr">
              <a:lnSpc>
                <a:spcPct val="100000"/>
              </a:lnSpc>
              <a:spcBef>
                <a:spcPts val="100"/>
              </a:spcBef>
            </a:pPr>
            <a:r>
              <a:rPr sz="1000" spc="-15" dirty="0">
                <a:solidFill>
                  <a:srgbClr val="FFFFFF"/>
                </a:solidFill>
                <a:latin typeface="Arial"/>
                <a:cs typeface="Arial"/>
              </a:rPr>
              <a:t>Amin </a:t>
            </a:r>
            <a:r>
              <a:rPr sz="1000" spc="-50" dirty="0">
                <a:solidFill>
                  <a:srgbClr val="FFFFFF"/>
                </a:solidFill>
                <a:latin typeface="Arial"/>
                <a:cs typeface="Arial"/>
              </a:rPr>
              <a:t>Taha </a:t>
            </a:r>
            <a:r>
              <a:rPr sz="1000" spc="-30" dirty="0">
                <a:solidFill>
                  <a:srgbClr val="FFFFFF"/>
                </a:solidFill>
                <a:latin typeface="Arial"/>
                <a:cs typeface="Arial"/>
              </a:rPr>
              <a:t>Architects,Barrett’s</a:t>
            </a:r>
            <a:r>
              <a:rPr sz="1000" spc="110" dirty="0">
                <a:solidFill>
                  <a:srgbClr val="FFFFFF"/>
                </a:solidFill>
                <a:latin typeface="Arial"/>
                <a:cs typeface="Arial"/>
              </a:rPr>
              <a:t> </a:t>
            </a:r>
            <a:r>
              <a:rPr sz="1000" spc="-25" dirty="0">
                <a:solidFill>
                  <a:srgbClr val="FFFFFF"/>
                </a:solidFill>
                <a:latin typeface="Arial"/>
                <a:cs typeface="Arial"/>
              </a:rPr>
              <a:t>Grove</a:t>
            </a:r>
            <a:endParaRPr sz="1000" dirty="0">
              <a:solidFill>
                <a:srgbClr val="FFFFFF"/>
              </a:solidFill>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401790"/>
            <a:ext cx="4673600" cy="628377"/>
          </a:xfrm>
          <a:prstGeom prst="rect">
            <a:avLst/>
          </a:prstGeom>
        </p:spPr>
        <p:txBody>
          <a:bodyPr vert="horz" wrap="square" lIns="0" tIns="12700" rIns="0" bIns="0" rtlCol="0">
            <a:spAutoFit/>
          </a:bodyPr>
          <a:lstStyle/>
          <a:p>
            <a:pPr marL="12700">
              <a:lnSpc>
                <a:spcPct val="100000"/>
              </a:lnSpc>
              <a:spcBef>
                <a:spcPts val="100"/>
              </a:spcBef>
            </a:pPr>
            <a:r>
              <a:rPr sz="4000" b="1" spc="5" dirty="0" smtClean="0">
                <a:solidFill>
                  <a:srgbClr val="231F20"/>
                </a:solidFill>
                <a:latin typeface="Arial"/>
                <a:cs typeface="Arial"/>
              </a:rPr>
              <a:t>Tensile</a:t>
            </a:r>
            <a:r>
              <a:rPr lang="en-US" sz="4000" b="1" spc="5" dirty="0" smtClean="0">
                <a:solidFill>
                  <a:srgbClr val="231F20"/>
                </a:solidFill>
                <a:latin typeface="Arial"/>
                <a:cs typeface="Arial"/>
              </a:rPr>
              <a:t> Fabric</a:t>
            </a:r>
            <a:endParaRPr sz="4000" dirty="0">
              <a:latin typeface="Arial"/>
              <a:cs typeface="Arial"/>
            </a:endParaRPr>
          </a:p>
        </p:txBody>
      </p:sp>
      <p:sp>
        <p:nvSpPr>
          <p:cNvPr id="3" name="object 3"/>
          <p:cNvSpPr/>
          <p:nvPr/>
        </p:nvSpPr>
        <p:spPr>
          <a:xfrm>
            <a:off x="5410200" y="12"/>
            <a:ext cx="5281790" cy="75599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1067060"/>
            <a:ext cx="2374836" cy="286676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2600" y="4229112"/>
            <a:ext cx="3873500" cy="28761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00025"/>
            <a:ext cx="5410200" cy="628377"/>
          </a:xfrm>
          <a:prstGeom prst="rect">
            <a:avLst/>
          </a:prstGeom>
        </p:spPr>
        <p:txBody>
          <a:bodyPr vert="horz" wrap="square" lIns="0" tIns="12700" rIns="0" bIns="0" rtlCol="0">
            <a:spAutoFit/>
          </a:bodyPr>
          <a:lstStyle/>
          <a:p>
            <a:pPr marL="12700">
              <a:lnSpc>
                <a:spcPct val="100000"/>
              </a:lnSpc>
              <a:spcBef>
                <a:spcPts val="100"/>
              </a:spcBef>
            </a:pPr>
            <a:r>
              <a:rPr sz="4000" b="1" spc="85" dirty="0">
                <a:solidFill>
                  <a:srgbClr val="231F20"/>
                </a:solidFill>
                <a:latin typeface="Arial"/>
                <a:cs typeface="Arial"/>
              </a:rPr>
              <a:t>Fabric</a:t>
            </a:r>
            <a:r>
              <a:rPr sz="4000" b="1" spc="85" dirty="0" smtClean="0">
                <a:solidFill>
                  <a:srgbClr val="231F20"/>
                </a:solidFill>
                <a:latin typeface="Arial"/>
                <a:cs typeface="Arial"/>
              </a:rPr>
              <a:t>/</a:t>
            </a:r>
            <a:r>
              <a:rPr lang="en-US" sz="4000" b="1" spc="85" dirty="0" smtClean="0">
                <a:solidFill>
                  <a:srgbClr val="231F20"/>
                </a:solidFill>
                <a:latin typeface="Arial"/>
                <a:cs typeface="Arial"/>
              </a:rPr>
              <a:t>Cloth + </a:t>
            </a:r>
            <a:r>
              <a:rPr sz="4000" b="1" spc="110" dirty="0" smtClean="0">
                <a:solidFill>
                  <a:srgbClr val="231F20"/>
                </a:solidFill>
                <a:latin typeface="Arial"/>
                <a:cs typeface="Arial"/>
              </a:rPr>
              <a:t>Carpet</a:t>
            </a:r>
            <a:endParaRPr sz="4000" dirty="0">
              <a:latin typeface="Arial"/>
              <a:cs typeface="Arial"/>
            </a:endParaRPr>
          </a:p>
        </p:txBody>
      </p:sp>
      <p:sp>
        <p:nvSpPr>
          <p:cNvPr id="3" name="object 3"/>
          <p:cNvSpPr/>
          <p:nvPr/>
        </p:nvSpPr>
        <p:spPr>
          <a:xfrm>
            <a:off x="474133" y="4241812"/>
            <a:ext cx="3856566" cy="285747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200" y="12"/>
            <a:ext cx="5281803" cy="755999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7675" y="990604"/>
            <a:ext cx="3895725" cy="285749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276225"/>
            <a:ext cx="4597400" cy="628377"/>
          </a:xfrm>
          <a:prstGeom prst="rect">
            <a:avLst/>
          </a:prstGeom>
        </p:spPr>
        <p:txBody>
          <a:bodyPr vert="horz" wrap="square" lIns="0" tIns="12700" rIns="0" bIns="0" rtlCol="0">
            <a:spAutoFit/>
          </a:bodyPr>
          <a:lstStyle/>
          <a:p>
            <a:pPr marL="12700">
              <a:lnSpc>
                <a:spcPct val="100000"/>
              </a:lnSpc>
              <a:spcBef>
                <a:spcPts val="100"/>
              </a:spcBef>
            </a:pPr>
            <a:r>
              <a:rPr sz="4000" b="1" spc="120" dirty="0">
                <a:solidFill>
                  <a:srgbClr val="231F20"/>
                </a:solidFill>
                <a:latin typeface="Arial"/>
                <a:cs typeface="Arial"/>
              </a:rPr>
              <a:t>W</a:t>
            </a:r>
            <a:r>
              <a:rPr sz="4000" b="1" spc="75" dirty="0">
                <a:solidFill>
                  <a:srgbClr val="231F20"/>
                </a:solidFill>
                <a:latin typeface="Arial"/>
                <a:cs typeface="Arial"/>
              </a:rPr>
              <a:t>o</a:t>
            </a:r>
            <a:r>
              <a:rPr sz="4000" b="1" spc="50" dirty="0">
                <a:solidFill>
                  <a:srgbClr val="231F20"/>
                </a:solidFill>
                <a:latin typeface="Arial"/>
                <a:cs typeface="Arial"/>
              </a:rPr>
              <a:t>v</a:t>
            </a:r>
            <a:r>
              <a:rPr sz="4000" b="1" spc="75" dirty="0">
                <a:solidFill>
                  <a:srgbClr val="231F20"/>
                </a:solidFill>
                <a:latin typeface="Arial"/>
                <a:cs typeface="Arial"/>
              </a:rPr>
              <a:t>e</a:t>
            </a:r>
            <a:r>
              <a:rPr sz="4000" b="1" spc="70" dirty="0">
                <a:solidFill>
                  <a:srgbClr val="231F20"/>
                </a:solidFill>
                <a:latin typeface="Arial"/>
                <a:cs typeface="Arial"/>
              </a:rPr>
              <a:t>n</a:t>
            </a:r>
            <a:endParaRPr sz="4000" dirty="0">
              <a:latin typeface="Arial"/>
              <a:cs typeface="Arial"/>
            </a:endParaRPr>
          </a:p>
        </p:txBody>
      </p:sp>
      <p:sp>
        <p:nvSpPr>
          <p:cNvPr id="3" name="object 3"/>
          <p:cNvSpPr/>
          <p:nvPr/>
        </p:nvSpPr>
        <p:spPr>
          <a:xfrm>
            <a:off x="5410200" y="12"/>
            <a:ext cx="5281790" cy="75599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3550" y="990605"/>
            <a:ext cx="2832087" cy="285471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4219778"/>
            <a:ext cx="3744683" cy="286683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1300" y="401790"/>
            <a:ext cx="5168900" cy="6094617"/>
          </a:xfrm>
          <a:prstGeom prst="rect">
            <a:avLst/>
          </a:prstGeom>
        </p:spPr>
        <p:txBody>
          <a:bodyPr vert="horz" wrap="square" lIns="0" tIns="12700" rIns="0" bIns="0" rtlCol="0">
            <a:spAutoFit/>
          </a:bodyPr>
          <a:lstStyle/>
          <a:p>
            <a:pPr marL="12700">
              <a:lnSpc>
                <a:spcPct val="100000"/>
              </a:lnSpc>
              <a:spcBef>
                <a:spcPts val="100"/>
              </a:spcBef>
            </a:pPr>
            <a:r>
              <a:rPr lang="en-US" sz="4000" b="1" spc="40" dirty="0" smtClean="0">
                <a:solidFill>
                  <a:srgbClr val="231F20"/>
                </a:solidFill>
                <a:latin typeface="Arial"/>
                <a:cs typeface="Arial"/>
              </a:rPr>
              <a:t>Technology </a:t>
            </a:r>
            <a:r>
              <a:rPr sz="4000" b="1" spc="35" dirty="0" smtClean="0">
                <a:solidFill>
                  <a:srgbClr val="231F20"/>
                </a:solidFill>
                <a:latin typeface="Arial"/>
                <a:cs typeface="Arial"/>
              </a:rPr>
              <a:t>Task </a:t>
            </a:r>
            <a:r>
              <a:rPr sz="4000" b="1" spc="80" dirty="0">
                <a:solidFill>
                  <a:srgbClr val="231F20"/>
                </a:solidFill>
                <a:latin typeface="Arial"/>
                <a:cs typeface="Arial"/>
              </a:rPr>
              <a:t>01: </a:t>
            </a:r>
            <a:r>
              <a:rPr sz="4000" b="1" spc="70" dirty="0">
                <a:solidFill>
                  <a:srgbClr val="231F20"/>
                </a:solidFill>
                <a:latin typeface="Arial"/>
                <a:cs typeface="Arial"/>
              </a:rPr>
              <a:t>Adopt </a:t>
            </a:r>
            <a:r>
              <a:rPr sz="4000" b="1" spc="175" dirty="0" smtClean="0">
                <a:solidFill>
                  <a:srgbClr val="231F20"/>
                </a:solidFill>
                <a:latin typeface="Arial"/>
                <a:cs typeface="Arial"/>
              </a:rPr>
              <a:t>a</a:t>
            </a:r>
            <a:r>
              <a:rPr lang="en-US" sz="4000" b="1" spc="210" dirty="0">
                <a:solidFill>
                  <a:srgbClr val="231F20"/>
                </a:solidFill>
                <a:latin typeface="Arial"/>
                <a:cs typeface="Arial"/>
              </a:rPr>
              <a:t> </a:t>
            </a:r>
            <a:r>
              <a:rPr sz="4000" b="1" spc="105" dirty="0" smtClean="0">
                <a:solidFill>
                  <a:srgbClr val="231F20"/>
                </a:solidFill>
                <a:latin typeface="Arial"/>
                <a:cs typeface="Arial"/>
              </a:rPr>
              <a:t>Material</a:t>
            </a:r>
            <a:endParaRPr sz="4000" dirty="0">
              <a:latin typeface="Arial"/>
              <a:cs typeface="Arial"/>
            </a:endParaRPr>
          </a:p>
          <a:p>
            <a:pPr>
              <a:lnSpc>
                <a:spcPct val="100000"/>
              </a:lnSpc>
            </a:pPr>
            <a:endParaRPr sz="1900" dirty="0">
              <a:latin typeface="Times New Roman"/>
              <a:cs typeface="Times New Roman"/>
            </a:endParaRPr>
          </a:p>
          <a:p>
            <a:pPr marL="12700" marR="5080">
              <a:lnSpc>
                <a:spcPct val="100000"/>
              </a:lnSpc>
              <a:spcBef>
                <a:spcPts val="1175"/>
              </a:spcBef>
            </a:pPr>
            <a:r>
              <a:rPr sz="2000" spc="-65" dirty="0">
                <a:solidFill>
                  <a:srgbClr val="231F20"/>
                </a:solidFill>
                <a:latin typeface="Arial"/>
                <a:cs typeface="Arial"/>
              </a:rPr>
              <a:t>Based </a:t>
            </a:r>
            <a:r>
              <a:rPr sz="2000" spc="-25" dirty="0">
                <a:solidFill>
                  <a:srgbClr val="231F20"/>
                </a:solidFill>
                <a:latin typeface="Arial"/>
                <a:cs typeface="Arial"/>
              </a:rPr>
              <a:t>on </a:t>
            </a:r>
            <a:r>
              <a:rPr sz="2000" spc="-30" dirty="0">
                <a:solidFill>
                  <a:srgbClr val="231F20"/>
                </a:solidFill>
                <a:latin typeface="Arial"/>
                <a:cs typeface="Arial"/>
              </a:rPr>
              <a:t>your </a:t>
            </a:r>
            <a:r>
              <a:rPr sz="2000" spc="-40" dirty="0">
                <a:solidFill>
                  <a:srgbClr val="231F20"/>
                </a:solidFill>
                <a:latin typeface="Arial"/>
                <a:cs typeface="Arial"/>
              </a:rPr>
              <a:t>Studio Design </a:t>
            </a:r>
            <a:r>
              <a:rPr lang="en-US" sz="2000" spc="-60" dirty="0" smtClean="0">
                <a:solidFill>
                  <a:srgbClr val="231F20"/>
                </a:solidFill>
                <a:latin typeface="Arial"/>
                <a:cs typeface="Arial"/>
              </a:rPr>
              <a:t>Project </a:t>
            </a:r>
            <a:r>
              <a:rPr sz="2000" spc="65" dirty="0" smtClean="0">
                <a:solidFill>
                  <a:srgbClr val="231F20"/>
                </a:solidFill>
                <a:latin typeface="Arial"/>
                <a:cs typeface="Arial"/>
              </a:rPr>
              <a:t>1</a:t>
            </a:r>
            <a:r>
              <a:rPr sz="2000" spc="65" dirty="0">
                <a:solidFill>
                  <a:srgbClr val="231F20"/>
                </a:solidFill>
                <a:latin typeface="Arial"/>
                <a:cs typeface="Arial"/>
              </a:rPr>
              <a:t>, </a:t>
            </a:r>
            <a:endParaRPr lang="en-US" sz="2000" spc="65" dirty="0" smtClean="0">
              <a:solidFill>
                <a:srgbClr val="231F20"/>
              </a:solidFill>
              <a:latin typeface="Arial"/>
              <a:cs typeface="Arial"/>
            </a:endParaRPr>
          </a:p>
          <a:p>
            <a:pPr marL="12700" marR="5080">
              <a:lnSpc>
                <a:spcPct val="100000"/>
              </a:lnSpc>
              <a:spcBef>
                <a:spcPts val="1175"/>
              </a:spcBef>
            </a:pPr>
            <a:r>
              <a:rPr sz="2000" spc="15" dirty="0" smtClean="0">
                <a:solidFill>
                  <a:srgbClr val="231F20"/>
                </a:solidFill>
                <a:latin typeface="Arial"/>
                <a:cs typeface="Arial"/>
              </a:rPr>
              <a:t>‘</a:t>
            </a:r>
            <a:r>
              <a:rPr lang="en-US" sz="2000" spc="15" dirty="0" smtClean="0">
                <a:solidFill>
                  <a:srgbClr val="231F20"/>
                </a:solidFill>
                <a:latin typeface="Arial"/>
                <a:cs typeface="Arial"/>
              </a:rPr>
              <a:t>A</a:t>
            </a:r>
            <a:r>
              <a:rPr sz="2000" spc="15" dirty="0" smtClean="0">
                <a:solidFill>
                  <a:srgbClr val="231F20"/>
                </a:solidFill>
                <a:latin typeface="Arial"/>
                <a:cs typeface="Arial"/>
              </a:rPr>
              <a:t>dopt</a:t>
            </a:r>
            <a:r>
              <a:rPr lang="en-US" sz="2000" spc="15" dirty="0" smtClean="0">
                <a:solidFill>
                  <a:srgbClr val="231F20"/>
                </a:solidFill>
                <a:latin typeface="Arial"/>
                <a:cs typeface="Arial"/>
              </a:rPr>
              <a:t>'</a:t>
            </a:r>
            <a:r>
              <a:rPr sz="2000" spc="15" dirty="0" smtClean="0">
                <a:solidFill>
                  <a:srgbClr val="231F20"/>
                </a:solidFill>
                <a:latin typeface="Arial"/>
                <a:cs typeface="Arial"/>
              </a:rPr>
              <a:t> </a:t>
            </a:r>
            <a:r>
              <a:rPr sz="2000" spc="25" dirty="0">
                <a:solidFill>
                  <a:srgbClr val="231F20"/>
                </a:solidFill>
                <a:latin typeface="Arial"/>
                <a:cs typeface="Arial"/>
              </a:rPr>
              <a:t>a </a:t>
            </a:r>
            <a:r>
              <a:rPr sz="2000" spc="-25" dirty="0" smtClean="0">
                <a:solidFill>
                  <a:srgbClr val="231F20"/>
                </a:solidFill>
                <a:latin typeface="Arial"/>
                <a:cs typeface="Arial"/>
              </a:rPr>
              <a:t>material </a:t>
            </a:r>
            <a:r>
              <a:rPr sz="2000" spc="-30" dirty="0">
                <a:solidFill>
                  <a:srgbClr val="231F20"/>
                </a:solidFill>
                <a:latin typeface="Arial"/>
                <a:cs typeface="Arial"/>
              </a:rPr>
              <a:t>to </a:t>
            </a:r>
            <a:r>
              <a:rPr sz="2000" spc="-60" dirty="0">
                <a:solidFill>
                  <a:srgbClr val="231F20"/>
                </a:solidFill>
                <a:latin typeface="Arial"/>
                <a:cs typeface="Arial"/>
              </a:rPr>
              <a:t>study </a:t>
            </a:r>
            <a:r>
              <a:rPr sz="2000" spc="5" dirty="0">
                <a:solidFill>
                  <a:srgbClr val="231F20"/>
                </a:solidFill>
                <a:latin typeface="Arial"/>
                <a:cs typeface="Arial"/>
              </a:rPr>
              <a:t>in </a:t>
            </a:r>
            <a:r>
              <a:rPr sz="2000" spc="-50" dirty="0">
                <a:solidFill>
                  <a:srgbClr val="231F20"/>
                </a:solidFill>
                <a:latin typeface="Arial"/>
                <a:cs typeface="Arial"/>
              </a:rPr>
              <a:t>more</a:t>
            </a:r>
            <a:r>
              <a:rPr sz="2000" spc="-20" dirty="0">
                <a:solidFill>
                  <a:srgbClr val="231F20"/>
                </a:solidFill>
                <a:latin typeface="Arial"/>
                <a:cs typeface="Arial"/>
              </a:rPr>
              <a:t> </a:t>
            </a:r>
            <a:r>
              <a:rPr sz="2000" spc="-5" dirty="0">
                <a:solidFill>
                  <a:srgbClr val="231F20"/>
                </a:solidFill>
                <a:latin typeface="Arial"/>
                <a:cs typeface="Arial"/>
              </a:rPr>
              <a:t>detail</a:t>
            </a:r>
            <a:r>
              <a:rPr sz="2000" spc="-5" dirty="0" smtClean="0">
                <a:solidFill>
                  <a:srgbClr val="231F20"/>
                </a:solidFill>
                <a:latin typeface="Arial"/>
                <a:cs typeface="Arial"/>
              </a:rPr>
              <a:t>.</a:t>
            </a:r>
            <a:endParaRPr lang="en-US" sz="2000" spc="-5" dirty="0" smtClean="0">
              <a:solidFill>
                <a:srgbClr val="231F20"/>
              </a:solidFill>
              <a:latin typeface="Arial"/>
              <a:cs typeface="Arial"/>
            </a:endParaRPr>
          </a:p>
          <a:p>
            <a:pPr marL="12700" marR="5080">
              <a:lnSpc>
                <a:spcPct val="100000"/>
              </a:lnSpc>
              <a:spcBef>
                <a:spcPts val="1175"/>
              </a:spcBef>
            </a:pPr>
            <a:endParaRPr lang="en-US" sz="1400" spc="-5" dirty="0" smtClean="0">
              <a:solidFill>
                <a:srgbClr val="231F20"/>
              </a:solidFill>
              <a:latin typeface="Arial"/>
              <a:cs typeface="Arial"/>
            </a:endParaRPr>
          </a:p>
          <a:p>
            <a:pPr marL="12700">
              <a:lnSpc>
                <a:spcPct val="100000"/>
              </a:lnSpc>
              <a:spcBef>
                <a:spcPts val="100"/>
              </a:spcBef>
            </a:pPr>
            <a:r>
              <a:rPr lang="en-US" sz="4000" b="1" spc="50" dirty="0" smtClean="0">
                <a:solidFill>
                  <a:srgbClr val="231F20"/>
                </a:solidFill>
                <a:latin typeface="Arial"/>
                <a:cs typeface="Arial"/>
              </a:rPr>
              <a:t>Learning</a:t>
            </a:r>
            <a:r>
              <a:rPr lang="en-US" sz="4000" b="1" spc="85" dirty="0" smtClean="0">
                <a:solidFill>
                  <a:srgbClr val="231F20"/>
                </a:solidFill>
                <a:latin typeface="Arial"/>
                <a:cs typeface="Arial"/>
              </a:rPr>
              <a:t> </a:t>
            </a:r>
            <a:r>
              <a:rPr lang="en-US" sz="4000" b="1" spc="45" dirty="0" smtClean="0">
                <a:solidFill>
                  <a:srgbClr val="231F20"/>
                </a:solidFill>
                <a:latin typeface="Arial"/>
                <a:cs typeface="Arial"/>
              </a:rPr>
              <a:t>Outcomes:</a:t>
            </a:r>
            <a:endParaRPr lang="en-US" sz="4000" dirty="0" smtClean="0">
              <a:latin typeface="Arial"/>
              <a:cs typeface="Arial"/>
            </a:endParaRPr>
          </a:p>
          <a:p>
            <a:pPr marL="298450" marR="113030" indent="-285750">
              <a:lnSpc>
                <a:spcPct val="100000"/>
              </a:lnSpc>
              <a:spcBef>
                <a:spcPts val="1680"/>
              </a:spcBef>
              <a:buFont typeface="Arial"/>
              <a:buChar char="•"/>
              <a:tabLst>
                <a:tab pos="104775" algn="l"/>
              </a:tabLst>
            </a:pPr>
            <a:r>
              <a:rPr lang="en-US" sz="2000" spc="-40" dirty="0" smtClean="0">
                <a:solidFill>
                  <a:srgbClr val="231F20"/>
                </a:solidFill>
                <a:latin typeface="Arial"/>
                <a:cs typeface="Arial"/>
              </a:rPr>
              <a:t>Integrate </a:t>
            </a:r>
            <a:r>
              <a:rPr lang="en-US" sz="2000" spc="-30" dirty="0" smtClean="0">
                <a:solidFill>
                  <a:srgbClr val="231F20"/>
                </a:solidFill>
                <a:latin typeface="Arial"/>
                <a:cs typeface="Arial"/>
              </a:rPr>
              <a:t>technology </a:t>
            </a:r>
            <a:r>
              <a:rPr lang="en-US" sz="2000" spc="-15" dirty="0" smtClean="0">
                <a:solidFill>
                  <a:srgbClr val="231F20"/>
                </a:solidFill>
                <a:latin typeface="Arial"/>
                <a:cs typeface="Arial"/>
              </a:rPr>
              <a:t>into </a:t>
            </a:r>
            <a:r>
              <a:rPr lang="en-US" sz="2000" spc="-30" dirty="0" smtClean="0">
                <a:solidFill>
                  <a:srgbClr val="231F20"/>
                </a:solidFill>
                <a:latin typeface="Arial"/>
                <a:cs typeface="Arial"/>
              </a:rPr>
              <a:t>your </a:t>
            </a:r>
            <a:r>
              <a:rPr lang="en-US" sz="2000" spc="-40" dirty="0" smtClean="0">
                <a:solidFill>
                  <a:srgbClr val="231F20"/>
                </a:solidFill>
                <a:latin typeface="Arial"/>
                <a:cs typeface="Arial"/>
              </a:rPr>
              <a:t>Studio </a:t>
            </a:r>
            <a:r>
              <a:rPr lang="en-US" sz="2000" spc="-25" dirty="0" smtClean="0">
                <a:solidFill>
                  <a:srgbClr val="231F20"/>
                </a:solidFill>
                <a:latin typeface="Arial"/>
                <a:cs typeface="Arial"/>
              </a:rPr>
              <a:t>project </a:t>
            </a:r>
            <a:r>
              <a:rPr lang="en-US" sz="2000" spc="-35" dirty="0" smtClean="0">
                <a:solidFill>
                  <a:srgbClr val="231F20"/>
                </a:solidFill>
                <a:latin typeface="Arial"/>
                <a:cs typeface="Arial"/>
              </a:rPr>
              <a:t>through </a:t>
            </a:r>
            <a:r>
              <a:rPr lang="en-US" sz="2000" spc="-15" dirty="0" smtClean="0">
                <a:solidFill>
                  <a:srgbClr val="231F20"/>
                </a:solidFill>
                <a:latin typeface="Arial"/>
                <a:cs typeface="Arial"/>
              </a:rPr>
              <a:t>an exploration </a:t>
            </a:r>
            <a:r>
              <a:rPr lang="en-US" sz="2000" spc="-10" dirty="0" smtClean="0">
                <a:solidFill>
                  <a:srgbClr val="231F20"/>
                </a:solidFill>
                <a:latin typeface="Arial"/>
                <a:cs typeface="Arial"/>
              </a:rPr>
              <a:t>of </a:t>
            </a:r>
            <a:r>
              <a:rPr lang="en-US" sz="2000" spc="-30" dirty="0" smtClean="0">
                <a:solidFill>
                  <a:srgbClr val="231F20"/>
                </a:solidFill>
                <a:latin typeface="Arial"/>
                <a:cs typeface="Arial"/>
              </a:rPr>
              <a:t>design </a:t>
            </a:r>
            <a:r>
              <a:rPr lang="en-US" sz="2000" spc="-25" dirty="0" smtClean="0">
                <a:solidFill>
                  <a:srgbClr val="231F20"/>
                </a:solidFill>
                <a:latin typeface="Arial"/>
                <a:cs typeface="Arial"/>
              </a:rPr>
              <a:t>ideas </a:t>
            </a:r>
            <a:r>
              <a:rPr lang="en-US" sz="2000" dirty="0" smtClean="0">
                <a:solidFill>
                  <a:srgbClr val="231F20"/>
                </a:solidFill>
                <a:latin typeface="Arial"/>
                <a:cs typeface="Arial"/>
              </a:rPr>
              <a:t>and</a:t>
            </a:r>
            <a:r>
              <a:rPr lang="en-US" sz="2000" spc="270" dirty="0">
                <a:solidFill>
                  <a:srgbClr val="231F20"/>
                </a:solidFill>
                <a:latin typeface="Arial"/>
                <a:cs typeface="Arial"/>
              </a:rPr>
              <a:t> </a:t>
            </a:r>
            <a:r>
              <a:rPr lang="en-US" sz="2000" spc="-35" dirty="0" smtClean="0">
                <a:solidFill>
                  <a:srgbClr val="231F20"/>
                </a:solidFill>
                <a:latin typeface="Arial"/>
                <a:cs typeface="Arial"/>
              </a:rPr>
              <a:t>materials</a:t>
            </a:r>
            <a:endParaRPr lang="en-US" sz="2000" dirty="0" smtClean="0">
              <a:latin typeface="Times New Roman"/>
              <a:cs typeface="Times New Roman"/>
            </a:endParaRPr>
          </a:p>
          <a:p>
            <a:pPr marL="298450" marR="664845" indent="-285750">
              <a:lnSpc>
                <a:spcPct val="100000"/>
              </a:lnSpc>
              <a:buFont typeface="Arial"/>
              <a:buChar char="•"/>
              <a:tabLst>
                <a:tab pos="104775" algn="l"/>
              </a:tabLst>
            </a:pPr>
            <a:r>
              <a:rPr lang="en-US" sz="2000" spc="-40" dirty="0" smtClean="0">
                <a:solidFill>
                  <a:srgbClr val="231F20"/>
                </a:solidFill>
                <a:latin typeface="Arial"/>
                <a:cs typeface="Arial"/>
              </a:rPr>
              <a:t>Understand </a:t>
            </a:r>
            <a:r>
              <a:rPr lang="en-US" sz="2000" spc="-20" dirty="0" smtClean="0">
                <a:solidFill>
                  <a:srgbClr val="231F20"/>
                </a:solidFill>
                <a:latin typeface="Arial"/>
                <a:cs typeface="Arial"/>
              </a:rPr>
              <a:t>impact </a:t>
            </a:r>
            <a:r>
              <a:rPr lang="en-US" sz="2000" spc="-10" dirty="0" smtClean="0">
                <a:solidFill>
                  <a:srgbClr val="231F20"/>
                </a:solidFill>
                <a:latin typeface="Arial"/>
                <a:cs typeface="Arial"/>
              </a:rPr>
              <a:t>of </a:t>
            </a:r>
            <a:r>
              <a:rPr lang="en-US" sz="2000" spc="-65" dirty="0" smtClean="0">
                <a:solidFill>
                  <a:srgbClr val="231F20"/>
                </a:solidFill>
                <a:latin typeface="Arial"/>
                <a:cs typeface="Arial"/>
              </a:rPr>
              <a:t>chosen </a:t>
            </a:r>
            <a:r>
              <a:rPr lang="en-US" sz="2000" spc="-25" dirty="0" smtClean="0">
                <a:solidFill>
                  <a:srgbClr val="231F20"/>
                </a:solidFill>
                <a:latin typeface="Arial"/>
                <a:cs typeface="Arial"/>
              </a:rPr>
              <a:t>material on </a:t>
            </a:r>
            <a:r>
              <a:rPr lang="en-US" sz="2000" spc="-30" dirty="0" smtClean="0">
                <a:solidFill>
                  <a:srgbClr val="231F20"/>
                </a:solidFill>
                <a:latin typeface="Arial"/>
                <a:cs typeface="Arial"/>
              </a:rPr>
              <a:t>design </a:t>
            </a:r>
            <a:r>
              <a:rPr lang="en-US" sz="2000" spc="-15" dirty="0" smtClean="0">
                <a:solidFill>
                  <a:srgbClr val="231F20"/>
                </a:solidFill>
                <a:latin typeface="Arial"/>
                <a:cs typeface="Arial"/>
              </a:rPr>
              <a:t>proposal</a:t>
            </a:r>
            <a:endParaRPr lang="en-US" sz="2000" dirty="0" smtClean="0">
              <a:latin typeface="Times New Roman"/>
              <a:cs typeface="Times New Roman"/>
            </a:endParaRPr>
          </a:p>
          <a:p>
            <a:pPr marL="298450" marR="5080" indent="-285750">
              <a:lnSpc>
                <a:spcPct val="100000"/>
              </a:lnSpc>
              <a:buFont typeface="Arial"/>
              <a:buChar char="•"/>
              <a:tabLst>
                <a:tab pos="104775" algn="l"/>
              </a:tabLst>
            </a:pPr>
            <a:r>
              <a:rPr lang="en-US" sz="2000" spc="-70" dirty="0" smtClean="0">
                <a:solidFill>
                  <a:srgbClr val="231F20"/>
                </a:solidFill>
                <a:latin typeface="Arial"/>
                <a:cs typeface="Arial"/>
              </a:rPr>
              <a:t>Place </a:t>
            </a:r>
            <a:r>
              <a:rPr lang="en-US" sz="2000" spc="-25" dirty="0" smtClean="0">
                <a:solidFill>
                  <a:srgbClr val="231F20"/>
                </a:solidFill>
                <a:latin typeface="Arial"/>
                <a:cs typeface="Arial"/>
              </a:rPr>
              <a:t>sustainability </a:t>
            </a:r>
            <a:r>
              <a:rPr lang="en-US" sz="2000" dirty="0" smtClean="0">
                <a:solidFill>
                  <a:srgbClr val="231F20"/>
                </a:solidFill>
                <a:latin typeface="Arial"/>
                <a:cs typeface="Arial"/>
              </a:rPr>
              <a:t>and </a:t>
            </a:r>
            <a:r>
              <a:rPr lang="en-US" sz="2000" spc="-35" dirty="0" smtClean="0">
                <a:solidFill>
                  <a:srgbClr val="231F20"/>
                </a:solidFill>
                <a:latin typeface="Arial"/>
                <a:cs typeface="Arial"/>
              </a:rPr>
              <a:t>green </a:t>
            </a:r>
            <a:r>
              <a:rPr lang="en-US" sz="2000" spc="-90" dirty="0" smtClean="0">
                <a:solidFill>
                  <a:srgbClr val="231F20"/>
                </a:solidFill>
                <a:latin typeface="Arial"/>
                <a:cs typeface="Arial"/>
              </a:rPr>
              <a:t>issues </a:t>
            </a:r>
            <a:r>
              <a:rPr lang="en-US" sz="2000" spc="-15" dirty="0" smtClean="0">
                <a:solidFill>
                  <a:srgbClr val="231F20"/>
                </a:solidFill>
                <a:latin typeface="Arial"/>
                <a:cs typeface="Arial"/>
              </a:rPr>
              <a:t>at </a:t>
            </a:r>
            <a:r>
              <a:rPr lang="en-US" sz="2000" spc="-55" dirty="0" smtClean="0">
                <a:solidFill>
                  <a:srgbClr val="231F20"/>
                </a:solidFill>
                <a:latin typeface="Arial"/>
                <a:cs typeface="Arial"/>
              </a:rPr>
              <a:t>the </a:t>
            </a:r>
            <a:r>
              <a:rPr lang="en-US" sz="2000" spc="-50" dirty="0" err="1" smtClean="0">
                <a:solidFill>
                  <a:srgbClr val="231F20"/>
                </a:solidFill>
                <a:latin typeface="Arial"/>
                <a:cs typeface="Arial"/>
              </a:rPr>
              <a:t>centre</a:t>
            </a:r>
            <a:r>
              <a:rPr lang="en-US" sz="2000" spc="-50" dirty="0" smtClean="0">
                <a:solidFill>
                  <a:srgbClr val="231F20"/>
                </a:solidFill>
                <a:latin typeface="Arial"/>
                <a:cs typeface="Arial"/>
              </a:rPr>
              <a:t> </a:t>
            </a:r>
            <a:r>
              <a:rPr lang="en-US" sz="2000" spc="-10" dirty="0" smtClean="0">
                <a:solidFill>
                  <a:srgbClr val="231F20"/>
                </a:solidFill>
                <a:latin typeface="Arial"/>
                <a:cs typeface="Arial"/>
              </a:rPr>
              <a:t>of </a:t>
            </a:r>
            <a:r>
              <a:rPr lang="en-US" sz="2000" spc="-30" dirty="0" smtClean="0">
                <a:solidFill>
                  <a:srgbClr val="231F20"/>
                </a:solidFill>
                <a:latin typeface="Arial"/>
                <a:cs typeface="Arial"/>
              </a:rPr>
              <a:t>your design</a:t>
            </a:r>
            <a:r>
              <a:rPr lang="en-US" sz="2000" spc="35" dirty="0" smtClean="0">
                <a:solidFill>
                  <a:srgbClr val="231F20"/>
                </a:solidFill>
                <a:latin typeface="Arial"/>
                <a:cs typeface="Arial"/>
              </a:rPr>
              <a:t> </a:t>
            </a:r>
            <a:r>
              <a:rPr lang="en-US" sz="2000" spc="-60" dirty="0" smtClean="0">
                <a:solidFill>
                  <a:srgbClr val="231F20"/>
                </a:solidFill>
                <a:latin typeface="Arial"/>
                <a:cs typeface="Arial"/>
              </a:rPr>
              <a:t>process</a:t>
            </a:r>
            <a:endParaRPr lang="en-US" sz="2000" dirty="0" smtClean="0">
              <a:latin typeface="Times New Roman"/>
              <a:cs typeface="Times New Roman"/>
            </a:endParaRPr>
          </a:p>
          <a:p>
            <a:pPr marL="298449" indent="-285750">
              <a:lnSpc>
                <a:spcPct val="100000"/>
              </a:lnSpc>
              <a:buFont typeface="Arial"/>
              <a:buChar char="•"/>
              <a:tabLst>
                <a:tab pos="104775" algn="l"/>
              </a:tabLst>
            </a:pPr>
            <a:r>
              <a:rPr lang="en-US" sz="2000" spc="-40" dirty="0" smtClean="0">
                <a:solidFill>
                  <a:srgbClr val="231F20"/>
                </a:solidFill>
                <a:latin typeface="Arial"/>
                <a:cs typeface="Arial"/>
              </a:rPr>
              <a:t>Develop </a:t>
            </a:r>
            <a:r>
              <a:rPr lang="en-US" sz="2000" spc="-10" dirty="0" err="1" smtClean="0">
                <a:solidFill>
                  <a:srgbClr val="231F20"/>
                </a:solidFill>
                <a:latin typeface="Arial"/>
                <a:cs typeface="Arial"/>
              </a:rPr>
              <a:t>modelling</a:t>
            </a:r>
            <a:r>
              <a:rPr lang="en-US" sz="2000" spc="-10" dirty="0" smtClean="0">
                <a:solidFill>
                  <a:srgbClr val="231F20"/>
                </a:solidFill>
                <a:latin typeface="Arial"/>
                <a:cs typeface="Arial"/>
              </a:rPr>
              <a:t> </a:t>
            </a:r>
            <a:r>
              <a:rPr lang="en-US" sz="2000" dirty="0" smtClean="0">
                <a:solidFill>
                  <a:srgbClr val="231F20"/>
                </a:solidFill>
                <a:latin typeface="Arial"/>
                <a:cs typeface="Arial"/>
              </a:rPr>
              <a:t>and </a:t>
            </a:r>
            <a:r>
              <a:rPr lang="en-US" sz="2000" spc="-10" dirty="0" smtClean="0">
                <a:solidFill>
                  <a:srgbClr val="231F20"/>
                </a:solidFill>
                <a:latin typeface="Arial"/>
                <a:cs typeface="Arial"/>
              </a:rPr>
              <a:t>prototyping</a:t>
            </a:r>
            <a:r>
              <a:rPr lang="en-US" sz="2000" spc="200" dirty="0" smtClean="0">
                <a:solidFill>
                  <a:srgbClr val="231F20"/>
                </a:solidFill>
                <a:latin typeface="Arial"/>
                <a:cs typeface="Arial"/>
              </a:rPr>
              <a:t> </a:t>
            </a:r>
            <a:r>
              <a:rPr lang="en-US" sz="2000" spc="-45" dirty="0" smtClean="0">
                <a:solidFill>
                  <a:srgbClr val="231F20"/>
                </a:solidFill>
                <a:latin typeface="Arial"/>
                <a:cs typeface="Arial"/>
              </a:rPr>
              <a:t>skills</a:t>
            </a:r>
            <a:endParaRPr lang="en-US" sz="2000" dirty="0" smtClean="0">
              <a:latin typeface="Arial"/>
              <a:cs typeface="Arial"/>
            </a:endParaRPr>
          </a:p>
        </p:txBody>
      </p:sp>
      <p:sp>
        <p:nvSpPr>
          <p:cNvPr id="4" name="object 4"/>
          <p:cNvSpPr/>
          <p:nvPr/>
        </p:nvSpPr>
        <p:spPr>
          <a:xfrm>
            <a:off x="5410200" y="12"/>
            <a:ext cx="5281803" cy="755999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727700" y="7058025"/>
            <a:ext cx="4826000" cy="166712"/>
          </a:xfrm>
          <a:prstGeom prst="rect">
            <a:avLst/>
          </a:prstGeom>
        </p:spPr>
        <p:txBody>
          <a:bodyPr vert="horz" wrap="square" lIns="0" tIns="12700" rIns="0" bIns="0" rtlCol="0">
            <a:spAutoFit/>
          </a:bodyPr>
          <a:lstStyle/>
          <a:p>
            <a:pPr marL="12700" algn="ctr">
              <a:lnSpc>
                <a:spcPct val="100000"/>
              </a:lnSpc>
              <a:spcBef>
                <a:spcPts val="100"/>
              </a:spcBef>
            </a:pPr>
            <a:r>
              <a:rPr sz="1000" b="1" spc="30" dirty="0">
                <a:solidFill>
                  <a:srgbClr val="FFFFFF"/>
                </a:solidFill>
                <a:latin typeface="Arial"/>
                <a:cs typeface="Arial"/>
              </a:rPr>
              <a:t>MUMA </a:t>
            </a:r>
            <a:r>
              <a:rPr sz="1000" b="1" spc="-30" dirty="0">
                <a:solidFill>
                  <a:srgbClr val="FFFFFF"/>
                </a:solidFill>
                <a:latin typeface="Arial"/>
                <a:cs typeface="Arial"/>
              </a:rPr>
              <a:t>Architects, </a:t>
            </a:r>
            <a:r>
              <a:rPr sz="1000" b="1" spc="-45" dirty="0">
                <a:solidFill>
                  <a:srgbClr val="FFFFFF"/>
                </a:solidFill>
                <a:latin typeface="Arial"/>
                <a:cs typeface="Arial"/>
              </a:rPr>
              <a:t>Storey’s </a:t>
            </a:r>
            <a:r>
              <a:rPr sz="1000" b="1" spc="-35" dirty="0">
                <a:solidFill>
                  <a:srgbClr val="FFFFFF"/>
                </a:solidFill>
                <a:latin typeface="Arial"/>
                <a:cs typeface="Arial"/>
              </a:rPr>
              <a:t>Field </a:t>
            </a:r>
            <a:r>
              <a:rPr sz="1000" b="1" spc="-30" dirty="0">
                <a:solidFill>
                  <a:srgbClr val="FFFFFF"/>
                </a:solidFill>
                <a:latin typeface="Arial"/>
                <a:cs typeface="Arial"/>
              </a:rPr>
              <a:t>Centre,</a:t>
            </a:r>
            <a:r>
              <a:rPr sz="1000" b="1" spc="5" dirty="0">
                <a:solidFill>
                  <a:srgbClr val="FFFFFF"/>
                </a:solidFill>
                <a:latin typeface="Arial"/>
                <a:cs typeface="Arial"/>
              </a:rPr>
              <a:t> </a:t>
            </a:r>
            <a:r>
              <a:rPr sz="1000" b="1" spc="-10" dirty="0">
                <a:solidFill>
                  <a:srgbClr val="FFFFFF"/>
                </a:solidFill>
                <a:latin typeface="Arial"/>
                <a:cs typeface="Arial"/>
              </a:rPr>
              <a:t>Cambridge</a:t>
            </a:r>
            <a:endParaRPr sz="1000" b="1" dirty="0">
              <a:solidFill>
                <a:srgbClr val="FFFFFF"/>
              </a:solidFill>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51999" y="5"/>
            <a:ext cx="5039964" cy="755993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1300" y="-28575"/>
            <a:ext cx="5410200" cy="7322516"/>
          </a:xfrm>
          <a:prstGeom prst="rect">
            <a:avLst/>
          </a:prstGeom>
        </p:spPr>
        <p:txBody>
          <a:bodyPr vert="horz" wrap="square" lIns="0" tIns="12700" rIns="0" bIns="0" rtlCol="0">
            <a:spAutoFit/>
          </a:bodyPr>
          <a:lstStyle/>
          <a:p>
            <a:pPr marL="12700"/>
            <a:r>
              <a:rPr sz="4000" b="1" spc="40" dirty="0">
                <a:solidFill>
                  <a:srgbClr val="231F20"/>
                </a:solidFill>
                <a:latin typeface="Arial"/>
                <a:cs typeface="Arial"/>
              </a:rPr>
              <a:t>Design </a:t>
            </a:r>
            <a:r>
              <a:rPr sz="4000" b="1" spc="35" dirty="0">
                <a:solidFill>
                  <a:srgbClr val="231F20"/>
                </a:solidFill>
                <a:latin typeface="Arial"/>
                <a:cs typeface="Arial"/>
              </a:rPr>
              <a:t>Task </a:t>
            </a:r>
            <a:r>
              <a:rPr sz="4000" b="1" spc="80" dirty="0">
                <a:solidFill>
                  <a:srgbClr val="231F20"/>
                </a:solidFill>
                <a:latin typeface="Arial"/>
                <a:cs typeface="Arial"/>
              </a:rPr>
              <a:t>01: </a:t>
            </a:r>
            <a:r>
              <a:rPr sz="4000" b="1" spc="70" dirty="0">
                <a:solidFill>
                  <a:srgbClr val="231F20"/>
                </a:solidFill>
                <a:latin typeface="Arial"/>
                <a:cs typeface="Arial"/>
              </a:rPr>
              <a:t>Adopt </a:t>
            </a:r>
            <a:r>
              <a:rPr sz="4000" b="1" spc="175" dirty="0">
                <a:solidFill>
                  <a:srgbClr val="231F20"/>
                </a:solidFill>
                <a:latin typeface="Arial"/>
                <a:cs typeface="Arial"/>
              </a:rPr>
              <a:t>a</a:t>
            </a:r>
            <a:r>
              <a:rPr sz="4000" b="1" spc="215" dirty="0">
                <a:solidFill>
                  <a:srgbClr val="231F20"/>
                </a:solidFill>
                <a:latin typeface="Arial"/>
                <a:cs typeface="Arial"/>
              </a:rPr>
              <a:t> </a:t>
            </a:r>
            <a:r>
              <a:rPr sz="4000" b="1" spc="105" dirty="0">
                <a:solidFill>
                  <a:srgbClr val="231F20"/>
                </a:solidFill>
                <a:latin typeface="Arial"/>
                <a:cs typeface="Arial"/>
              </a:rPr>
              <a:t>Material</a:t>
            </a:r>
            <a:endParaRPr sz="4000" dirty="0">
              <a:latin typeface="Arial"/>
              <a:cs typeface="Arial"/>
            </a:endParaRPr>
          </a:p>
          <a:p>
            <a:pPr marL="12700"/>
            <a:r>
              <a:rPr spc="-95" dirty="0" smtClean="0">
                <a:solidFill>
                  <a:srgbClr val="231F20"/>
                </a:solidFill>
                <a:latin typeface="Arial"/>
                <a:cs typeface="Arial"/>
              </a:rPr>
              <a:t>Use </a:t>
            </a:r>
            <a:r>
              <a:rPr spc="-5" dirty="0">
                <a:solidFill>
                  <a:srgbClr val="231F20"/>
                </a:solidFill>
                <a:latin typeface="Arial"/>
                <a:cs typeface="Arial"/>
              </a:rPr>
              <a:t>following</a:t>
            </a:r>
            <a:r>
              <a:rPr spc="-120" dirty="0">
                <a:solidFill>
                  <a:srgbClr val="231F20"/>
                </a:solidFill>
                <a:latin typeface="Arial"/>
                <a:cs typeface="Arial"/>
              </a:rPr>
              <a:t> </a:t>
            </a:r>
            <a:r>
              <a:rPr spc="-15" dirty="0" smtClean="0">
                <a:solidFill>
                  <a:srgbClr val="231F20"/>
                </a:solidFill>
                <a:latin typeface="Arial"/>
                <a:cs typeface="Arial"/>
              </a:rPr>
              <a:t>headings</a:t>
            </a:r>
            <a:r>
              <a:rPr lang="en-US" spc="-15" dirty="0">
                <a:solidFill>
                  <a:srgbClr val="231F20"/>
                </a:solidFill>
                <a:latin typeface="Arial"/>
                <a:cs typeface="Arial"/>
              </a:rPr>
              <a:t>:</a:t>
            </a:r>
            <a:endParaRPr sz="2400" dirty="0">
              <a:latin typeface="Times New Roman"/>
              <a:cs typeface="Times New Roman"/>
            </a:endParaRPr>
          </a:p>
          <a:p>
            <a:pPr marL="298450" indent="-285750">
              <a:buFont typeface="Arial"/>
              <a:buChar char="•"/>
              <a:tabLst>
                <a:tab pos="243204" algn="l"/>
              </a:tabLst>
            </a:pPr>
            <a:r>
              <a:rPr b="1" spc="150" dirty="0">
                <a:solidFill>
                  <a:srgbClr val="231F20"/>
                </a:solidFill>
                <a:latin typeface="Arial"/>
                <a:cs typeface="Arial"/>
              </a:rPr>
              <a:t>How </a:t>
            </a:r>
            <a:r>
              <a:rPr b="1" spc="45" dirty="0">
                <a:solidFill>
                  <a:srgbClr val="231F20"/>
                </a:solidFill>
                <a:latin typeface="Arial"/>
                <a:cs typeface="Arial"/>
              </a:rPr>
              <a:t>It </a:t>
            </a:r>
            <a:r>
              <a:rPr b="1" spc="5" dirty="0">
                <a:solidFill>
                  <a:srgbClr val="231F20"/>
                </a:solidFill>
                <a:latin typeface="Arial"/>
                <a:cs typeface="Arial"/>
              </a:rPr>
              <a:t>Is</a:t>
            </a:r>
            <a:r>
              <a:rPr b="1" spc="70" dirty="0">
                <a:solidFill>
                  <a:srgbClr val="231F20"/>
                </a:solidFill>
                <a:latin typeface="Arial"/>
                <a:cs typeface="Arial"/>
              </a:rPr>
              <a:t> </a:t>
            </a:r>
            <a:r>
              <a:rPr b="1" spc="145" dirty="0">
                <a:solidFill>
                  <a:srgbClr val="231F20"/>
                </a:solidFill>
                <a:latin typeface="Arial"/>
                <a:cs typeface="Arial"/>
              </a:rPr>
              <a:t>Made</a:t>
            </a:r>
            <a:endParaRPr dirty="0">
              <a:latin typeface="Arial"/>
              <a:cs typeface="Arial"/>
            </a:endParaRPr>
          </a:p>
          <a:p>
            <a:pPr marL="641350" lvl="1" indent="-171450">
              <a:buFont typeface="Arial"/>
              <a:buChar char="•"/>
            </a:pPr>
            <a:r>
              <a:rPr sz="1400" spc="-15" dirty="0">
                <a:solidFill>
                  <a:srgbClr val="231F20"/>
                </a:solidFill>
                <a:latin typeface="Arial"/>
                <a:cs typeface="Arial"/>
              </a:rPr>
              <a:t>(raw </a:t>
            </a:r>
            <a:r>
              <a:rPr sz="1400" spc="-25" dirty="0" smtClean="0">
                <a:solidFill>
                  <a:srgbClr val="231F20"/>
                </a:solidFill>
                <a:latin typeface="Arial"/>
                <a:cs typeface="Arial"/>
              </a:rPr>
              <a:t>materials</a:t>
            </a:r>
            <a:r>
              <a:rPr lang="en-US" sz="1400" spc="-25" dirty="0" smtClean="0">
                <a:solidFill>
                  <a:srgbClr val="231F20"/>
                </a:solidFill>
                <a:latin typeface="Arial"/>
                <a:cs typeface="Arial"/>
              </a:rPr>
              <a:t> groewing /extraction</a:t>
            </a:r>
            <a:r>
              <a:rPr sz="1400" spc="-25" dirty="0" smtClean="0">
                <a:solidFill>
                  <a:srgbClr val="231F20"/>
                </a:solidFill>
                <a:latin typeface="Arial"/>
                <a:cs typeface="Arial"/>
              </a:rPr>
              <a:t>, </a:t>
            </a:r>
            <a:r>
              <a:rPr sz="1400" spc="-5" dirty="0">
                <a:solidFill>
                  <a:srgbClr val="231F20"/>
                </a:solidFill>
                <a:latin typeface="Arial"/>
                <a:cs typeface="Arial"/>
              </a:rPr>
              <a:t>preparation, </a:t>
            </a:r>
            <a:r>
              <a:rPr sz="1400" spc="-40" dirty="0">
                <a:solidFill>
                  <a:srgbClr val="231F20"/>
                </a:solidFill>
                <a:latin typeface="Arial"/>
                <a:cs typeface="Arial"/>
              </a:rPr>
              <a:t>process, </a:t>
            </a:r>
            <a:r>
              <a:rPr sz="1400" spc="-20" dirty="0">
                <a:solidFill>
                  <a:srgbClr val="231F20"/>
                </a:solidFill>
                <a:latin typeface="Arial"/>
                <a:cs typeface="Arial"/>
              </a:rPr>
              <a:t>end product,</a:t>
            </a:r>
            <a:r>
              <a:rPr sz="1400" spc="-5" dirty="0">
                <a:solidFill>
                  <a:srgbClr val="231F20"/>
                </a:solidFill>
                <a:latin typeface="Arial"/>
                <a:cs typeface="Arial"/>
              </a:rPr>
              <a:t> </a:t>
            </a:r>
            <a:r>
              <a:rPr sz="1400" spc="-35" dirty="0">
                <a:solidFill>
                  <a:srgbClr val="231F20"/>
                </a:solidFill>
                <a:latin typeface="Arial"/>
                <a:cs typeface="Arial"/>
              </a:rPr>
              <a:t>etc.</a:t>
            </a:r>
            <a:r>
              <a:rPr sz="1400" spc="-35" dirty="0" smtClean="0">
                <a:solidFill>
                  <a:srgbClr val="231F20"/>
                </a:solidFill>
                <a:latin typeface="Arial"/>
                <a:cs typeface="Arial"/>
              </a:rPr>
              <a:t>)</a:t>
            </a:r>
            <a:endParaRPr dirty="0">
              <a:latin typeface="Times New Roman"/>
              <a:cs typeface="Times New Roman"/>
            </a:endParaRPr>
          </a:p>
          <a:p>
            <a:pPr marL="298450" indent="-285750">
              <a:buFont typeface="Arial"/>
              <a:buChar char="•"/>
              <a:tabLst>
                <a:tab pos="256540" algn="l"/>
              </a:tabLst>
            </a:pPr>
            <a:r>
              <a:rPr b="1" spc="65" dirty="0">
                <a:solidFill>
                  <a:srgbClr val="231F20"/>
                </a:solidFill>
                <a:latin typeface="Arial"/>
                <a:cs typeface="Arial"/>
              </a:rPr>
              <a:t>Inherent</a:t>
            </a:r>
            <a:r>
              <a:rPr b="1" spc="85" dirty="0">
                <a:solidFill>
                  <a:srgbClr val="231F20"/>
                </a:solidFill>
                <a:latin typeface="Arial"/>
                <a:cs typeface="Arial"/>
              </a:rPr>
              <a:t> </a:t>
            </a:r>
            <a:r>
              <a:rPr b="1" spc="45" dirty="0">
                <a:solidFill>
                  <a:srgbClr val="231F20"/>
                </a:solidFill>
                <a:latin typeface="Arial"/>
                <a:cs typeface="Arial"/>
              </a:rPr>
              <a:t>Properties</a:t>
            </a:r>
            <a:endParaRPr dirty="0">
              <a:latin typeface="Arial"/>
              <a:cs typeface="Arial"/>
            </a:endParaRPr>
          </a:p>
          <a:p>
            <a:pPr marL="641350" lvl="1" indent="-171450">
              <a:buFont typeface="Arial"/>
              <a:buChar char="•"/>
            </a:pPr>
            <a:r>
              <a:rPr sz="1400" spc="-45" dirty="0">
                <a:solidFill>
                  <a:srgbClr val="231F20"/>
                </a:solidFill>
                <a:latin typeface="Arial"/>
                <a:cs typeface="Arial"/>
              </a:rPr>
              <a:t>(strengths, </a:t>
            </a:r>
            <a:r>
              <a:rPr sz="1400" spc="-50" dirty="0">
                <a:solidFill>
                  <a:srgbClr val="231F20"/>
                </a:solidFill>
                <a:latin typeface="Arial"/>
                <a:cs typeface="Arial"/>
              </a:rPr>
              <a:t>weaknesses, </a:t>
            </a:r>
            <a:r>
              <a:rPr sz="1400" spc="-35" dirty="0">
                <a:solidFill>
                  <a:srgbClr val="231F20"/>
                </a:solidFill>
                <a:latin typeface="Arial"/>
                <a:cs typeface="Arial"/>
              </a:rPr>
              <a:t>construction </a:t>
            </a:r>
            <a:r>
              <a:rPr sz="1400" spc="-25" dirty="0">
                <a:solidFill>
                  <a:srgbClr val="231F20"/>
                </a:solidFill>
                <a:latin typeface="Arial"/>
                <a:cs typeface="Arial"/>
              </a:rPr>
              <a:t>considerations,</a:t>
            </a:r>
            <a:r>
              <a:rPr sz="1400" dirty="0">
                <a:solidFill>
                  <a:srgbClr val="231F20"/>
                </a:solidFill>
                <a:latin typeface="Arial"/>
                <a:cs typeface="Arial"/>
              </a:rPr>
              <a:t> </a:t>
            </a:r>
            <a:r>
              <a:rPr sz="1400" spc="-50" dirty="0" smtClean="0">
                <a:solidFill>
                  <a:srgbClr val="231F20"/>
                </a:solidFill>
                <a:latin typeface="Arial"/>
                <a:cs typeface="Arial"/>
              </a:rPr>
              <a:t>etc</a:t>
            </a:r>
            <a:r>
              <a:rPr lang="en-US" sz="1400" spc="-50" dirty="0" smtClean="0">
                <a:solidFill>
                  <a:srgbClr val="231F20"/>
                </a:solidFill>
                <a:latin typeface="Arial"/>
                <a:cs typeface="Arial"/>
              </a:rPr>
              <a:t>. ideally tabulated</a:t>
            </a:r>
            <a:r>
              <a:rPr sz="1400" spc="-50" dirty="0" smtClean="0">
                <a:solidFill>
                  <a:srgbClr val="231F20"/>
                </a:solidFill>
                <a:latin typeface="Arial"/>
                <a:cs typeface="Arial"/>
              </a:rPr>
              <a:t>)</a:t>
            </a:r>
            <a:endParaRPr dirty="0">
              <a:latin typeface="Times New Roman"/>
              <a:cs typeface="Times New Roman"/>
            </a:endParaRPr>
          </a:p>
          <a:p>
            <a:pPr marL="298450" indent="-285750">
              <a:buFont typeface="Arial"/>
              <a:buChar char="•"/>
              <a:tabLst>
                <a:tab pos="255270" algn="l"/>
              </a:tabLst>
            </a:pPr>
            <a:r>
              <a:rPr b="1" spc="60" dirty="0">
                <a:solidFill>
                  <a:srgbClr val="231F20"/>
                </a:solidFill>
                <a:latin typeface="Arial"/>
                <a:cs typeface="Arial"/>
              </a:rPr>
              <a:t>Sustainability</a:t>
            </a:r>
            <a:endParaRPr dirty="0">
              <a:latin typeface="Arial"/>
              <a:cs typeface="Arial"/>
            </a:endParaRPr>
          </a:p>
          <a:p>
            <a:pPr marL="641350" lvl="1" indent="-171450">
              <a:buFont typeface="Arial"/>
              <a:buChar char="•"/>
            </a:pPr>
            <a:r>
              <a:rPr sz="1400" spc="-30" dirty="0">
                <a:solidFill>
                  <a:srgbClr val="231F20"/>
                </a:solidFill>
                <a:latin typeface="Arial"/>
                <a:cs typeface="Arial"/>
              </a:rPr>
              <a:t>(sourcing, </a:t>
            </a:r>
            <a:r>
              <a:rPr sz="1400" spc="-15" dirty="0">
                <a:solidFill>
                  <a:srgbClr val="231F20"/>
                </a:solidFill>
                <a:latin typeface="Arial"/>
                <a:cs typeface="Arial"/>
              </a:rPr>
              <a:t>production </a:t>
            </a:r>
            <a:r>
              <a:rPr sz="1400" spc="-40" dirty="0">
                <a:solidFill>
                  <a:srgbClr val="231F20"/>
                </a:solidFill>
                <a:latin typeface="Arial"/>
                <a:cs typeface="Arial"/>
              </a:rPr>
              <a:t>process, </a:t>
            </a:r>
            <a:r>
              <a:rPr sz="1400" spc="-10" dirty="0">
                <a:solidFill>
                  <a:srgbClr val="231F20"/>
                </a:solidFill>
                <a:latin typeface="Arial"/>
                <a:cs typeface="Arial"/>
              </a:rPr>
              <a:t>pollution </a:t>
            </a:r>
            <a:r>
              <a:rPr sz="1400" spc="-35" dirty="0">
                <a:solidFill>
                  <a:srgbClr val="231F20"/>
                </a:solidFill>
                <a:latin typeface="Arial"/>
                <a:cs typeface="Arial"/>
              </a:rPr>
              <a:t>caused, </a:t>
            </a:r>
            <a:r>
              <a:rPr lang="en-US" sz="1400" spc="-35" dirty="0" smtClean="0">
                <a:solidFill>
                  <a:srgbClr val="231F20"/>
                </a:solidFill>
                <a:latin typeface="Arial"/>
                <a:cs typeface="Arial"/>
              </a:rPr>
              <a:t>energy and </a:t>
            </a:r>
            <a:r>
              <a:rPr sz="1400" spc="-10" dirty="0" smtClean="0">
                <a:solidFill>
                  <a:srgbClr val="231F20"/>
                </a:solidFill>
                <a:latin typeface="Arial"/>
                <a:cs typeface="Arial"/>
              </a:rPr>
              <a:t>carbon </a:t>
            </a:r>
            <a:r>
              <a:rPr sz="1400" spc="-15" dirty="0">
                <a:solidFill>
                  <a:srgbClr val="231F20"/>
                </a:solidFill>
                <a:latin typeface="Arial"/>
                <a:cs typeface="Arial"/>
              </a:rPr>
              <a:t>footprint, </a:t>
            </a:r>
            <a:r>
              <a:rPr sz="1400" spc="-20" dirty="0">
                <a:solidFill>
                  <a:srgbClr val="231F20"/>
                </a:solidFill>
                <a:latin typeface="Arial"/>
                <a:cs typeface="Arial"/>
              </a:rPr>
              <a:t>recycling,</a:t>
            </a:r>
            <a:r>
              <a:rPr sz="1400" spc="210" dirty="0">
                <a:solidFill>
                  <a:srgbClr val="231F20"/>
                </a:solidFill>
                <a:latin typeface="Arial"/>
                <a:cs typeface="Arial"/>
              </a:rPr>
              <a:t> </a:t>
            </a:r>
            <a:r>
              <a:rPr lang="en-US" sz="1400" spc="210" dirty="0" smtClean="0">
                <a:solidFill>
                  <a:srgbClr val="231F20"/>
                </a:solidFill>
                <a:latin typeface="Arial"/>
                <a:cs typeface="Arial"/>
              </a:rPr>
              <a:t>labelling, </a:t>
            </a:r>
            <a:r>
              <a:rPr sz="1400" spc="-50" dirty="0" smtClean="0">
                <a:solidFill>
                  <a:srgbClr val="231F20"/>
                </a:solidFill>
                <a:latin typeface="Arial"/>
                <a:cs typeface="Arial"/>
              </a:rPr>
              <a:t>etc)</a:t>
            </a:r>
            <a:endParaRPr dirty="0">
              <a:latin typeface="Times New Roman"/>
              <a:cs typeface="Times New Roman"/>
            </a:endParaRPr>
          </a:p>
          <a:p>
            <a:pPr marL="298450" indent="-285750">
              <a:buFont typeface="Arial"/>
              <a:buChar char="•"/>
              <a:tabLst>
                <a:tab pos="257175" algn="l"/>
              </a:tabLst>
            </a:pPr>
            <a:r>
              <a:rPr b="1" spc="50" dirty="0">
                <a:solidFill>
                  <a:srgbClr val="231F20"/>
                </a:solidFill>
                <a:latin typeface="Arial"/>
                <a:cs typeface="Arial"/>
              </a:rPr>
              <a:t>Relevant </a:t>
            </a:r>
            <a:r>
              <a:rPr b="1" spc="45" dirty="0">
                <a:solidFill>
                  <a:srgbClr val="231F20"/>
                </a:solidFill>
                <a:latin typeface="Arial"/>
                <a:cs typeface="Arial"/>
              </a:rPr>
              <a:t>Precedent</a:t>
            </a:r>
            <a:r>
              <a:rPr b="1" spc="125" dirty="0">
                <a:solidFill>
                  <a:srgbClr val="231F20"/>
                </a:solidFill>
                <a:latin typeface="Arial"/>
                <a:cs typeface="Arial"/>
              </a:rPr>
              <a:t> </a:t>
            </a:r>
            <a:r>
              <a:rPr b="1" spc="20" dirty="0">
                <a:solidFill>
                  <a:srgbClr val="231F20"/>
                </a:solidFill>
                <a:latin typeface="Arial"/>
                <a:cs typeface="Arial"/>
              </a:rPr>
              <a:t>Studies</a:t>
            </a:r>
            <a:endParaRPr dirty="0">
              <a:latin typeface="Arial"/>
              <a:cs typeface="Arial"/>
            </a:endParaRPr>
          </a:p>
          <a:p>
            <a:pPr marL="641350" lvl="1" indent="-171450">
              <a:buFont typeface="Arial"/>
              <a:buChar char="•"/>
            </a:pPr>
            <a:r>
              <a:rPr sz="1400" spc="-40" dirty="0">
                <a:solidFill>
                  <a:srgbClr val="231F20"/>
                </a:solidFill>
                <a:latin typeface="Arial"/>
                <a:cs typeface="Arial"/>
              </a:rPr>
              <a:t>(minimum </a:t>
            </a:r>
            <a:r>
              <a:rPr sz="1400" spc="65" dirty="0">
                <a:solidFill>
                  <a:srgbClr val="231F20"/>
                </a:solidFill>
                <a:latin typeface="Arial"/>
                <a:cs typeface="Arial"/>
              </a:rPr>
              <a:t>5 </a:t>
            </a:r>
            <a:r>
              <a:rPr lang="en-US" sz="1400" spc="-15" dirty="0">
                <a:solidFill>
                  <a:srgbClr val="231F20"/>
                </a:solidFill>
                <a:latin typeface="Arial"/>
                <a:cs typeface="Arial"/>
              </a:rPr>
              <a:t>N</a:t>
            </a:r>
            <a:r>
              <a:rPr sz="1400" spc="-15" dirty="0" smtClean="0">
                <a:solidFill>
                  <a:srgbClr val="231F20"/>
                </a:solidFill>
                <a:latin typeface="Arial"/>
                <a:cs typeface="Arial"/>
              </a:rPr>
              <a:t>o</a:t>
            </a:r>
            <a:r>
              <a:rPr sz="1400" spc="-15" dirty="0">
                <a:solidFill>
                  <a:srgbClr val="231F20"/>
                </a:solidFill>
                <a:latin typeface="Arial"/>
                <a:cs typeface="Arial"/>
              </a:rPr>
              <a:t>. </a:t>
            </a:r>
            <a:r>
              <a:rPr sz="1400" spc="-10" dirty="0">
                <a:solidFill>
                  <a:srgbClr val="231F20"/>
                </a:solidFill>
                <a:latin typeface="Arial"/>
                <a:cs typeface="Arial"/>
              </a:rPr>
              <a:t>exploring </a:t>
            </a:r>
            <a:r>
              <a:rPr sz="1400" spc="-35" dirty="0">
                <a:solidFill>
                  <a:srgbClr val="231F20"/>
                </a:solidFill>
                <a:latin typeface="Arial"/>
                <a:cs typeface="Arial"/>
              </a:rPr>
              <a:t>construction </a:t>
            </a:r>
            <a:r>
              <a:rPr sz="1400" spc="-15" dirty="0">
                <a:solidFill>
                  <a:srgbClr val="231F20"/>
                </a:solidFill>
                <a:latin typeface="Arial"/>
                <a:cs typeface="Arial"/>
              </a:rPr>
              <a:t>principles, typologies, details,</a:t>
            </a:r>
            <a:r>
              <a:rPr sz="1400" spc="35" dirty="0">
                <a:solidFill>
                  <a:srgbClr val="231F20"/>
                </a:solidFill>
                <a:latin typeface="Arial"/>
                <a:cs typeface="Arial"/>
              </a:rPr>
              <a:t> </a:t>
            </a:r>
            <a:r>
              <a:rPr sz="1400" spc="-50" dirty="0">
                <a:solidFill>
                  <a:srgbClr val="231F20"/>
                </a:solidFill>
                <a:latin typeface="Arial"/>
                <a:cs typeface="Arial"/>
              </a:rPr>
              <a:t>etc</a:t>
            </a:r>
            <a:r>
              <a:rPr sz="1400" spc="-50" dirty="0" smtClean="0">
                <a:solidFill>
                  <a:srgbClr val="231F20"/>
                </a:solidFill>
                <a:latin typeface="Arial"/>
                <a:cs typeface="Arial"/>
              </a:rPr>
              <a:t>)</a:t>
            </a:r>
            <a:endParaRPr dirty="0">
              <a:latin typeface="Times New Roman"/>
              <a:cs typeface="Times New Roman"/>
            </a:endParaRPr>
          </a:p>
          <a:p>
            <a:pPr marL="298450" indent="-285750">
              <a:buFont typeface="Arial"/>
              <a:buChar char="•"/>
              <a:tabLst>
                <a:tab pos="253365" algn="l"/>
              </a:tabLst>
            </a:pPr>
            <a:r>
              <a:rPr b="1" spc="75" dirty="0">
                <a:solidFill>
                  <a:srgbClr val="231F20"/>
                </a:solidFill>
                <a:latin typeface="Arial"/>
                <a:cs typeface="Arial"/>
              </a:rPr>
              <a:t>Comparative</a:t>
            </a:r>
            <a:r>
              <a:rPr b="1" spc="85" dirty="0">
                <a:solidFill>
                  <a:srgbClr val="231F20"/>
                </a:solidFill>
                <a:latin typeface="Arial"/>
                <a:cs typeface="Arial"/>
              </a:rPr>
              <a:t> </a:t>
            </a:r>
            <a:r>
              <a:rPr b="1" spc="60" dirty="0">
                <a:solidFill>
                  <a:srgbClr val="231F20"/>
                </a:solidFill>
                <a:latin typeface="Arial"/>
                <a:cs typeface="Arial"/>
              </a:rPr>
              <a:t>Qualities</a:t>
            </a:r>
            <a:endParaRPr dirty="0">
              <a:latin typeface="Arial"/>
              <a:cs typeface="Arial"/>
            </a:endParaRPr>
          </a:p>
          <a:p>
            <a:pPr marL="641350" lvl="1" indent="-171450">
              <a:buFont typeface="Arial"/>
              <a:buChar char="•"/>
            </a:pPr>
            <a:r>
              <a:rPr sz="1400" spc="-30" dirty="0">
                <a:solidFill>
                  <a:srgbClr val="231F20"/>
                </a:solidFill>
                <a:latin typeface="Arial"/>
                <a:cs typeface="Arial"/>
              </a:rPr>
              <a:t>(compare </a:t>
            </a:r>
            <a:r>
              <a:rPr sz="1400" spc="-25" dirty="0">
                <a:solidFill>
                  <a:srgbClr val="231F20"/>
                </a:solidFill>
                <a:latin typeface="Arial"/>
                <a:cs typeface="Arial"/>
              </a:rPr>
              <a:t>to </a:t>
            </a:r>
            <a:r>
              <a:rPr sz="1400" spc="-20" dirty="0">
                <a:solidFill>
                  <a:srgbClr val="231F20"/>
                </a:solidFill>
                <a:latin typeface="Arial"/>
                <a:cs typeface="Arial"/>
              </a:rPr>
              <a:t>material </a:t>
            </a:r>
            <a:r>
              <a:rPr sz="1400" spc="-35" dirty="0">
                <a:solidFill>
                  <a:srgbClr val="231F20"/>
                </a:solidFill>
                <a:latin typeface="Arial"/>
                <a:cs typeface="Arial"/>
              </a:rPr>
              <a:t>from </a:t>
            </a:r>
            <a:r>
              <a:rPr sz="1400" spc="-25" dirty="0">
                <a:solidFill>
                  <a:srgbClr val="231F20"/>
                </a:solidFill>
                <a:latin typeface="Arial"/>
                <a:cs typeface="Arial"/>
              </a:rPr>
              <a:t>different </a:t>
            </a:r>
            <a:r>
              <a:rPr sz="1400" spc="-10" dirty="0">
                <a:solidFill>
                  <a:srgbClr val="231F20"/>
                </a:solidFill>
                <a:latin typeface="Arial"/>
                <a:cs typeface="Arial"/>
              </a:rPr>
              <a:t>category; </a:t>
            </a:r>
            <a:r>
              <a:rPr sz="1400" spc="-45" dirty="0">
                <a:solidFill>
                  <a:srgbClr val="231F20"/>
                </a:solidFill>
                <a:latin typeface="Arial"/>
                <a:cs typeface="Arial"/>
              </a:rPr>
              <a:t>Timber, </a:t>
            </a:r>
            <a:r>
              <a:rPr sz="1400" spc="-35" dirty="0">
                <a:solidFill>
                  <a:srgbClr val="231F20"/>
                </a:solidFill>
                <a:latin typeface="Arial"/>
                <a:cs typeface="Arial"/>
              </a:rPr>
              <a:t>Fired, </a:t>
            </a:r>
            <a:r>
              <a:rPr sz="1400" spc="-45" dirty="0">
                <a:solidFill>
                  <a:srgbClr val="231F20"/>
                </a:solidFill>
                <a:latin typeface="Arial"/>
                <a:cs typeface="Arial"/>
              </a:rPr>
              <a:t>Formed,</a:t>
            </a:r>
            <a:r>
              <a:rPr sz="1400" spc="65" dirty="0">
                <a:solidFill>
                  <a:srgbClr val="231F20"/>
                </a:solidFill>
                <a:latin typeface="Arial"/>
                <a:cs typeface="Arial"/>
              </a:rPr>
              <a:t> </a:t>
            </a:r>
            <a:r>
              <a:rPr sz="1400" spc="-55" dirty="0" smtClean="0">
                <a:solidFill>
                  <a:srgbClr val="231F20"/>
                </a:solidFill>
                <a:latin typeface="Arial"/>
                <a:cs typeface="Arial"/>
              </a:rPr>
              <a:t>Textile</a:t>
            </a:r>
            <a:r>
              <a:rPr lang="en-US" sz="1400" spc="-55" dirty="0" smtClean="0">
                <a:solidFill>
                  <a:srgbClr val="231F20"/>
                </a:solidFill>
                <a:latin typeface="Arial"/>
                <a:cs typeface="Arial"/>
              </a:rPr>
              <a:t>; ideally tabulated for comparisons</a:t>
            </a:r>
            <a:r>
              <a:rPr sz="1400" spc="-55" dirty="0" smtClean="0">
                <a:solidFill>
                  <a:srgbClr val="231F20"/>
                </a:solidFill>
                <a:latin typeface="Arial"/>
                <a:cs typeface="Arial"/>
              </a:rPr>
              <a:t>)</a:t>
            </a:r>
            <a:endParaRPr dirty="0">
              <a:latin typeface="Times New Roman"/>
              <a:cs typeface="Times New Roman"/>
            </a:endParaRPr>
          </a:p>
          <a:p>
            <a:pPr marL="298450" indent="-285750">
              <a:buFont typeface="Arial"/>
              <a:buChar char="•"/>
              <a:tabLst>
                <a:tab pos="255904" algn="l"/>
              </a:tabLst>
            </a:pPr>
            <a:r>
              <a:rPr b="1" spc="40" dirty="0">
                <a:solidFill>
                  <a:srgbClr val="231F20"/>
                </a:solidFill>
                <a:latin typeface="Arial"/>
                <a:cs typeface="Arial"/>
              </a:rPr>
              <a:t>Design</a:t>
            </a:r>
            <a:r>
              <a:rPr b="1" spc="85" dirty="0">
                <a:solidFill>
                  <a:srgbClr val="231F20"/>
                </a:solidFill>
                <a:latin typeface="Arial"/>
                <a:cs typeface="Arial"/>
              </a:rPr>
              <a:t> </a:t>
            </a:r>
            <a:r>
              <a:rPr b="1" spc="-5" dirty="0">
                <a:solidFill>
                  <a:srgbClr val="231F20"/>
                </a:solidFill>
                <a:latin typeface="Arial"/>
                <a:cs typeface="Arial"/>
              </a:rPr>
              <a:t>Process</a:t>
            </a:r>
            <a:endParaRPr dirty="0">
              <a:latin typeface="Arial"/>
              <a:cs typeface="Arial"/>
            </a:endParaRPr>
          </a:p>
          <a:p>
            <a:pPr marL="641350" lvl="1" indent="-171450">
              <a:buFont typeface="Arial"/>
              <a:buChar char="•"/>
            </a:pPr>
            <a:r>
              <a:rPr lang="en-US" sz="1400" spc="-35" dirty="0" smtClean="0">
                <a:solidFill>
                  <a:srgbClr val="231F20"/>
                </a:solidFill>
                <a:latin typeface="Arial"/>
                <a:cs typeface="Arial"/>
              </a:rPr>
              <a:t>Studio Design</a:t>
            </a:r>
            <a:r>
              <a:rPr lang="en-US" sz="1400" spc="95" dirty="0" smtClean="0">
                <a:solidFill>
                  <a:srgbClr val="231F20"/>
                </a:solidFill>
                <a:latin typeface="Arial"/>
                <a:cs typeface="Arial"/>
              </a:rPr>
              <a:t> </a:t>
            </a:r>
            <a:r>
              <a:rPr lang="en-US" sz="1400" spc="-50" dirty="0" smtClean="0">
                <a:solidFill>
                  <a:srgbClr val="231F20"/>
                </a:solidFill>
                <a:latin typeface="Arial"/>
                <a:cs typeface="Arial"/>
              </a:rPr>
              <a:t>Project </a:t>
            </a:r>
            <a:r>
              <a:rPr lang="en-US" sz="1400" spc="20" dirty="0" smtClean="0">
                <a:solidFill>
                  <a:srgbClr val="231F20"/>
                </a:solidFill>
                <a:latin typeface="Arial"/>
                <a:cs typeface="Arial"/>
              </a:rPr>
              <a:t>1</a:t>
            </a:r>
            <a:r>
              <a:rPr lang="en-US" sz="1400" spc="-25" dirty="0" smtClean="0">
                <a:solidFill>
                  <a:srgbClr val="231F20"/>
                </a:solidFill>
                <a:latin typeface="Arial"/>
                <a:cs typeface="Arial"/>
              </a:rPr>
              <a:t>: </a:t>
            </a:r>
            <a:r>
              <a:rPr sz="1400" spc="-25" dirty="0" smtClean="0">
                <a:solidFill>
                  <a:srgbClr val="231F20"/>
                </a:solidFill>
                <a:latin typeface="Arial"/>
                <a:cs typeface="Arial"/>
              </a:rPr>
              <a:t>record </a:t>
            </a:r>
            <a:r>
              <a:rPr sz="1400" spc="-25" dirty="0">
                <a:solidFill>
                  <a:srgbClr val="231F20"/>
                </a:solidFill>
                <a:latin typeface="Arial"/>
                <a:cs typeface="Arial"/>
              </a:rPr>
              <a:t>design </a:t>
            </a:r>
            <a:r>
              <a:rPr sz="1400" spc="-40" dirty="0">
                <a:solidFill>
                  <a:srgbClr val="231F20"/>
                </a:solidFill>
                <a:latin typeface="Arial"/>
                <a:cs typeface="Arial"/>
              </a:rPr>
              <a:t>process, </a:t>
            </a:r>
            <a:r>
              <a:rPr sz="1400" spc="-35" dirty="0">
                <a:solidFill>
                  <a:srgbClr val="231F20"/>
                </a:solidFill>
                <a:latin typeface="Arial"/>
                <a:cs typeface="Arial"/>
              </a:rPr>
              <a:t>tectonics, </a:t>
            </a:r>
            <a:r>
              <a:rPr sz="1400" spc="-5" dirty="0">
                <a:solidFill>
                  <a:srgbClr val="231F20"/>
                </a:solidFill>
                <a:latin typeface="Arial"/>
                <a:cs typeface="Arial"/>
              </a:rPr>
              <a:t>fabrication, </a:t>
            </a:r>
            <a:r>
              <a:rPr sz="1400" spc="-30" dirty="0">
                <a:solidFill>
                  <a:srgbClr val="231F20"/>
                </a:solidFill>
                <a:latin typeface="Arial"/>
                <a:cs typeface="Arial"/>
              </a:rPr>
              <a:t>etc</a:t>
            </a:r>
            <a:r>
              <a:rPr sz="1400" spc="-30" dirty="0" smtClean="0">
                <a:solidFill>
                  <a:srgbClr val="231F20"/>
                </a:solidFill>
                <a:latin typeface="Arial"/>
                <a:cs typeface="Arial"/>
              </a:rPr>
              <a:t>.</a:t>
            </a:r>
            <a:r>
              <a:rPr sz="1400" spc="20" dirty="0" smtClean="0">
                <a:solidFill>
                  <a:srgbClr val="231F20"/>
                </a:solidFill>
                <a:latin typeface="Arial"/>
                <a:cs typeface="Arial"/>
              </a:rPr>
              <a:t>)</a:t>
            </a:r>
            <a:endParaRPr dirty="0">
              <a:latin typeface="Times New Roman"/>
              <a:cs typeface="Times New Roman"/>
            </a:endParaRPr>
          </a:p>
          <a:p>
            <a:pPr marL="12700"/>
            <a:r>
              <a:rPr b="1" spc="-85" dirty="0">
                <a:solidFill>
                  <a:srgbClr val="231F20"/>
                </a:solidFill>
                <a:latin typeface="Arial"/>
                <a:cs typeface="Arial"/>
              </a:rPr>
              <a:t>Link </a:t>
            </a:r>
            <a:r>
              <a:rPr b="1" spc="-30" dirty="0">
                <a:solidFill>
                  <a:srgbClr val="231F20"/>
                </a:solidFill>
                <a:latin typeface="Arial"/>
                <a:cs typeface="Arial"/>
              </a:rPr>
              <a:t>to</a:t>
            </a:r>
            <a:r>
              <a:rPr b="1" spc="-145" dirty="0">
                <a:solidFill>
                  <a:srgbClr val="231F20"/>
                </a:solidFill>
                <a:latin typeface="Arial"/>
                <a:cs typeface="Arial"/>
              </a:rPr>
              <a:t> </a:t>
            </a:r>
            <a:r>
              <a:rPr b="1" spc="-30" dirty="0">
                <a:solidFill>
                  <a:srgbClr val="231F20"/>
                </a:solidFill>
                <a:latin typeface="Arial"/>
                <a:cs typeface="Arial"/>
              </a:rPr>
              <a:t>Brief:</a:t>
            </a:r>
            <a:endParaRPr b="1" dirty="0">
              <a:latin typeface="Arial"/>
              <a:cs typeface="Arial"/>
            </a:endParaRPr>
          </a:p>
          <a:p>
            <a:pPr marL="12700"/>
            <a:r>
              <a:rPr sz="1100" spc="-5" dirty="0">
                <a:solidFill>
                  <a:srgbClr val="EF3B38"/>
                </a:solidFill>
                <a:latin typeface="Arial"/>
                <a:cs typeface="Arial"/>
                <a:hlinkClick r:id="rId3"/>
              </a:rPr>
              <a:t>https://herts.instructure.com/courses/29445/</a:t>
            </a:r>
            <a:r>
              <a:rPr sz="1100" spc="-5" dirty="0" smtClean="0">
                <a:solidFill>
                  <a:srgbClr val="EF3B38"/>
                </a:solidFill>
                <a:latin typeface="Arial"/>
                <a:cs typeface="Arial"/>
                <a:hlinkClick r:id="rId3"/>
              </a:rPr>
              <a:t>assignemnts</a:t>
            </a:r>
            <a:r>
              <a:rPr lang="en-US" sz="1100" spc="-5" dirty="0">
                <a:solidFill>
                  <a:srgbClr val="EF3B38"/>
                </a:solidFill>
                <a:latin typeface="Arial"/>
                <a:cs typeface="Arial"/>
              </a:rPr>
              <a:t> </a:t>
            </a:r>
            <a:r>
              <a:rPr lang="en-US" sz="1100" spc="-5" dirty="0" smtClean="0">
                <a:solidFill>
                  <a:srgbClr val="EF3B38"/>
                </a:solidFill>
                <a:latin typeface="Arial"/>
                <a:cs typeface="Arial"/>
              </a:rPr>
              <a:t>  Page not found</a:t>
            </a:r>
            <a:endParaRPr dirty="0">
              <a:latin typeface="Times New Roman"/>
              <a:cs typeface="Times New Roman"/>
            </a:endParaRPr>
          </a:p>
          <a:p>
            <a:pPr marL="12700"/>
            <a:r>
              <a:rPr b="1" spc="65" dirty="0">
                <a:solidFill>
                  <a:srgbClr val="231F20"/>
                </a:solidFill>
                <a:latin typeface="Arial"/>
                <a:cs typeface="Arial"/>
              </a:rPr>
              <a:t>Format:</a:t>
            </a:r>
            <a:endParaRPr dirty="0">
              <a:latin typeface="Arial"/>
              <a:cs typeface="Arial"/>
            </a:endParaRPr>
          </a:p>
          <a:p>
            <a:pPr marL="12700"/>
            <a:r>
              <a:rPr spc="-50" dirty="0">
                <a:solidFill>
                  <a:srgbClr val="231F20"/>
                </a:solidFill>
                <a:latin typeface="Arial"/>
                <a:cs typeface="Arial"/>
              </a:rPr>
              <a:t>Report, </a:t>
            </a:r>
            <a:r>
              <a:rPr spc="60" dirty="0">
                <a:solidFill>
                  <a:srgbClr val="231F20"/>
                </a:solidFill>
                <a:latin typeface="Arial"/>
                <a:cs typeface="Arial"/>
              </a:rPr>
              <a:t>A4 </a:t>
            </a:r>
            <a:r>
              <a:rPr spc="-20" dirty="0">
                <a:solidFill>
                  <a:srgbClr val="231F20"/>
                </a:solidFill>
                <a:latin typeface="Arial"/>
                <a:cs typeface="Arial"/>
              </a:rPr>
              <a:t>landscape,</a:t>
            </a:r>
            <a:r>
              <a:rPr spc="105" dirty="0">
                <a:solidFill>
                  <a:srgbClr val="231F20"/>
                </a:solidFill>
                <a:latin typeface="Arial"/>
                <a:cs typeface="Arial"/>
              </a:rPr>
              <a:t> </a:t>
            </a:r>
            <a:r>
              <a:rPr spc="-15" dirty="0" smtClean="0">
                <a:solidFill>
                  <a:srgbClr val="231F20"/>
                </a:solidFill>
                <a:latin typeface="Arial"/>
                <a:cs typeface="Arial"/>
              </a:rPr>
              <a:t>bound</a:t>
            </a:r>
            <a:r>
              <a:rPr lang="en-US" spc="-15" dirty="0" smtClean="0">
                <a:solidFill>
                  <a:srgbClr val="231F20"/>
                </a:solidFill>
                <a:latin typeface="Arial"/>
                <a:cs typeface="Arial"/>
              </a:rPr>
              <a:t> as a single PDF</a:t>
            </a:r>
            <a:endParaRPr dirty="0">
              <a:latin typeface="Arial"/>
              <a:cs typeface="Arial"/>
            </a:endParaRPr>
          </a:p>
          <a:p>
            <a:pPr marL="12700"/>
            <a:r>
              <a:rPr b="1" spc="25" dirty="0">
                <a:solidFill>
                  <a:srgbClr val="231F20"/>
                </a:solidFill>
                <a:latin typeface="Arial"/>
                <a:cs typeface="Arial"/>
              </a:rPr>
              <a:t>Submission:</a:t>
            </a:r>
            <a:endParaRPr dirty="0">
              <a:latin typeface="Arial"/>
              <a:cs typeface="Arial"/>
            </a:endParaRPr>
          </a:p>
          <a:p>
            <a:pPr marL="12700"/>
            <a:r>
              <a:rPr lang="en-US" spc="50" dirty="0" smtClean="0">
                <a:solidFill>
                  <a:srgbClr val="FF0000"/>
                </a:solidFill>
                <a:latin typeface="Arial"/>
                <a:cs typeface="Arial"/>
              </a:rPr>
              <a:t>04/11/</a:t>
            </a:r>
            <a:r>
              <a:rPr spc="50" dirty="0" smtClean="0">
                <a:solidFill>
                  <a:srgbClr val="FF0000"/>
                </a:solidFill>
                <a:latin typeface="Arial"/>
                <a:cs typeface="Arial"/>
              </a:rPr>
              <a:t>201</a:t>
            </a:r>
            <a:r>
              <a:rPr lang="en-US" spc="50" dirty="0" smtClean="0">
                <a:solidFill>
                  <a:srgbClr val="FF0000"/>
                </a:solidFill>
                <a:latin typeface="Arial"/>
                <a:cs typeface="Arial"/>
              </a:rPr>
              <a:t>9</a:t>
            </a:r>
            <a:r>
              <a:rPr spc="50" dirty="0" smtClean="0">
                <a:solidFill>
                  <a:srgbClr val="FF0000"/>
                </a:solidFill>
                <a:latin typeface="Arial"/>
                <a:cs typeface="Arial"/>
              </a:rPr>
              <a:t> </a:t>
            </a:r>
            <a:r>
              <a:rPr spc="-30" dirty="0">
                <a:solidFill>
                  <a:srgbClr val="FF0000"/>
                </a:solidFill>
                <a:latin typeface="Arial"/>
                <a:cs typeface="Arial"/>
              </a:rPr>
              <a:t>before </a:t>
            </a:r>
            <a:r>
              <a:rPr spc="80" dirty="0">
                <a:solidFill>
                  <a:srgbClr val="FF0000"/>
                </a:solidFill>
                <a:latin typeface="Arial"/>
                <a:cs typeface="Arial"/>
              </a:rPr>
              <a:t>12 </a:t>
            </a:r>
            <a:r>
              <a:rPr spc="-20" dirty="0">
                <a:solidFill>
                  <a:srgbClr val="FF0000"/>
                </a:solidFill>
                <a:latin typeface="Arial"/>
                <a:cs typeface="Arial"/>
              </a:rPr>
              <a:t>o’clock </a:t>
            </a:r>
            <a:r>
              <a:rPr lang="en-US" spc="-25" dirty="0" smtClean="0">
                <a:solidFill>
                  <a:srgbClr val="FF0000"/>
                </a:solidFill>
                <a:latin typeface="Arial"/>
                <a:cs typeface="Arial"/>
              </a:rPr>
              <a:t>midnight </a:t>
            </a:r>
            <a:r>
              <a:rPr spc="-30" dirty="0" smtClean="0">
                <a:solidFill>
                  <a:srgbClr val="FF0000"/>
                </a:solidFill>
                <a:latin typeface="Arial"/>
                <a:cs typeface="Arial"/>
              </a:rPr>
              <a:t>to </a:t>
            </a:r>
            <a:r>
              <a:rPr lang="en-US" spc="-65" dirty="0" smtClean="0">
                <a:solidFill>
                  <a:srgbClr val="FF0000"/>
                </a:solidFill>
                <a:latin typeface="Arial"/>
                <a:cs typeface="Arial"/>
              </a:rPr>
              <a:t>Folder</a:t>
            </a:r>
            <a:endParaRPr dirty="0">
              <a:solidFill>
                <a:srgbClr val="FF0000"/>
              </a:solidFill>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44500" y="6485090"/>
            <a:ext cx="2223770" cy="665480"/>
          </a:xfrm>
          <a:prstGeom prst="rect">
            <a:avLst/>
          </a:prstGeom>
        </p:spPr>
        <p:txBody>
          <a:bodyPr vert="horz" wrap="square" lIns="0" tIns="12700" rIns="0" bIns="0" rtlCol="0">
            <a:spAutoFit/>
          </a:bodyPr>
          <a:lstStyle/>
          <a:p>
            <a:pPr marL="12700">
              <a:lnSpc>
                <a:spcPct val="100000"/>
              </a:lnSpc>
              <a:spcBef>
                <a:spcPts val="100"/>
              </a:spcBef>
            </a:pPr>
            <a:r>
              <a:rPr sz="1400" spc="-95" dirty="0">
                <a:solidFill>
                  <a:srgbClr val="231F20"/>
                </a:solidFill>
                <a:latin typeface="Arial"/>
                <a:cs typeface="Arial"/>
              </a:rPr>
              <a:t>“Less </a:t>
            </a:r>
            <a:r>
              <a:rPr sz="1400" spc="-50" dirty="0">
                <a:solidFill>
                  <a:srgbClr val="231F20"/>
                </a:solidFill>
                <a:latin typeface="Arial"/>
                <a:cs typeface="Arial"/>
              </a:rPr>
              <a:t>is</a:t>
            </a:r>
            <a:r>
              <a:rPr sz="1400" spc="-125" dirty="0">
                <a:solidFill>
                  <a:srgbClr val="231F20"/>
                </a:solidFill>
                <a:latin typeface="Arial"/>
                <a:cs typeface="Arial"/>
              </a:rPr>
              <a:t> </a:t>
            </a:r>
            <a:r>
              <a:rPr sz="1400" spc="-25" dirty="0">
                <a:solidFill>
                  <a:srgbClr val="231F20"/>
                </a:solidFill>
                <a:latin typeface="Arial"/>
                <a:cs typeface="Arial"/>
              </a:rPr>
              <a:t>more.”</a:t>
            </a:r>
            <a:endParaRPr sz="1400">
              <a:latin typeface="Arial"/>
              <a:cs typeface="Arial"/>
            </a:endParaRPr>
          </a:p>
          <a:p>
            <a:pPr>
              <a:lnSpc>
                <a:spcPct val="100000"/>
              </a:lnSpc>
              <a:spcBef>
                <a:spcPts val="10"/>
              </a:spcBef>
            </a:pPr>
            <a:endParaRPr sz="1450">
              <a:latin typeface="Times New Roman"/>
              <a:cs typeface="Times New Roman"/>
            </a:endParaRPr>
          </a:p>
          <a:p>
            <a:pPr marL="12700">
              <a:lnSpc>
                <a:spcPct val="100000"/>
              </a:lnSpc>
            </a:pPr>
            <a:r>
              <a:rPr sz="1400" spc="-25" dirty="0">
                <a:solidFill>
                  <a:srgbClr val="231F20"/>
                </a:solidFill>
                <a:latin typeface="Arial"/>
                <a:cs typeface="Arial"/>
              </a:rPr>
              <a:t>Mies </a:t>
            </a:r>
            <a:r>
              <a:rPr sz="1400" spc="-35" dirty="0">
                <a:solidFill>
                  <a:srgbClr val="231F20"/>
                </a:solidFill>
                <a:latin typeface="Arial"/>
                <a:cs typeface="Arial"/>
              </a:rPr>
              <a:t>van </a:t>
            </a:r>
            <a:r>
              <a:rPr sz="1400" spc="-15" dirty="0">
                <a:solidFill>
                  <a:srgbClr val="231F20"/>
                </a:solidFill>
                <a:latin typeface="Arial"/>
                <a:cs typeface="Arial"/>
              </a:rPr>
              <a:t>der </a:t>
            </a:r>
            <a:r>
              <a:rPr sz="1400" spc="-80" dirty="0">
                <a:solidFill>
                  <a:srgbClr val="231F20"/>
                </a:solidFill>
                <a:latin typeface="Arial"/>
                <a:cs typeface="Arial"/>
              </a:rPr>
              <a:t>Rohe,</a:t>
            </a:r>
            <a:r>
              <a:rPr sz="1400" spc="210" dirty="0">
                <a:solidFill>
                  <a:srgbClr val="231F20"/>
                </a:solidFill>
                <a:latin typeface="Arial"/>
                <a:cs typeface="Arial"/>
              </a:rPr>
              <a:t> </a:t>
            </a:r>
            <a:r>
              <a:rPr sz="1400" spc="-35" dirty="0">
                <a:solidFill>
                  <a:srgbClr val="231F20"/>
                </a:solidFill>
                <a:latin typeface="Arial"/>
                <a:cs typeface="Arial"/>
              </a:rPr>
              <a:t>Architect</a:t>
            </a:r>
            <a:endParaRPr sz="1400">
              <a:latin typeface="Arial"/>
              <a:cs typeface="Arial"/>
            </a:endParaRPr>
          </a:p>
        </p:txBody>
      </p:sp>
      <p:sp>
        <p:nvSpPr>
          <p:cNvPr id="4" name="object 4"/>
          <p:cNvSpPr txBox="1"/>
          <p:nvPr/>
        </p:nvSpPr>
        <p:spPr>
          <a:xfrm>
            <a:off x="444500" y="541415"/>
            <a:ext cx="9779000" cy="1256754"/>
          </a:xfrm>
          <a:prstGeom prst="rect">
            <a:avLst/>
          </a:prstGeom>
        </p:spPr>
        <p:txBody>
          <a:bodyPr vert="horz" wrap="square" lIns="0" tIns="12700" rIns="0" bIns="0" rtlCol="0">
            <a:spAutoFit/>
          </a:bodyPr>
          <a:lstStyle/>
          <a:p>
            <a:pPr marL="12700">
              <a:lnSpc>
                <a:spcPct val="100000"/>
              </a:lnSpc>
              <a:spcBef>
                <a:spcPts val="100"/>
              </a:spcBef>
            </a:pPr>
            <a:r>
              <a:rPr sz="4000" b="1" spc="30" dirty="0" smtClean="0">
                <a:solidFill>
                  <a:srgbClr val="231F20"/>
                </a:solidFill>
                <a:latin typeface="Arial"/>
                <a:cs typeface="Arial"/>
              </a:rPr>
              <a:t>E</a:t>
            </a:r>
            <a:r>
              <a:rPr lang="en-US" sz="4000" b="1" spc="30" dirty="0" smtClean="0">
                <a:solidFill>
                  <a:srgbClr val="231F20"/>
                </a:solidFill>
                <a:latin typeface="Arial"/>
                <a:cs typeface="Arial"/>
              </a:rPr>
              <a:t>nd of Lecture</a:t>
            </a:r>
          </a:p>
          <a:p>
            <a:pPr marL="12700">
              <a:lnSpc>
                <a:spcPct val="100000"/>
              </a:lnSpc>
              <a:spcBef>
                <a:spcPts val="100"/>
              </a:spcBef>
            </a:pPr>
            <a:r>
              <a:rPr sz="4000" b="1" spc="40" dirty="0" smtClean="0">
                <a:solidFill>
                  <a:srgbClr val="231F20"/>
                </a:solidFill>
                <a:latin typeface="Arial"/>
                <a:cs typeface="Arial"/>
              </a:rPr>
              <a:t>B</a:t>
            </a:r>
            <a:r>
              <a:rPr lang="en-US" sz="4000" b="1" spc="40" dirty="0" smtClean="0">
                <a:solidFill>
                  <a:srgbClr val="231F20"/>
                </a:solidFill>
                <a:latin typeface="Arial"/>
                <a:cs typeface="Arial"/>
              </a:rPr>
              <a:t>egin Your task 1</a:t>
            </a:r>
            <a:endParaRPr sz="40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401790"/>
            <a:ext cx="4521200" cy="5338641"/>
          </a:xfrm>
          <a:prstGeom prst="rect">
            <a:avLst/>
          </a:prstGeom>
        </p:spPr>
        <p:txBody>
          <a:bodyPr vert="horz" wrap="square" lIns="0" tIns="12700" rIns="0" bIns="0" rtlCol="0">
            <a:spAutoFit/>
          </a:bodyPr>
          <a:lstStyle/>
          <a:p>
            <a:pPr marL="12700">
              <a:lnSpc>
                <a:spcPct val="100000"/>
              </a:lnSpc>
              <a:spcBef>
                <a:spcPts val="1175"/>
              </a:spcBef>
            </a:pPr>
            <a:r>
              <a:rPr sz="4000" b="1" spc="50" dirty="0" smtClean="0">
                <a:solidFill>
                  <a:srgbClr val="231F20"/>
                </a:solidFill>
                <a:latin typeface="Arial"/>
                <a:cs typeface="Arial"/>
              </a:rPr>
              <a:t>Introduction </a:t>
            </a:r>
            <a:r>
              <a:rPr sz="4000" b="1" spc="50" dirty="0">
                <a:solidFill>
                  <a:srgbClr val="231F20"/>
                </a:solidFill>
                <a:latin typeface="Arial"/>
                <a:cs typeface="Arial"/>
              </a:rPr>
              <a:t>to</a:t>
            </a:r>
            <a:r>
              <a:rPr sz="4000" b="1" spc="65" dirty="0">
                <a:solidFill>
                  <a:srgbClr val="231F20"/>
                </a:solidFill>
                <a:latin typeface="Arial"/>
                <a:cs typeface="Arial"/>
              </a:rPr>
              <a:t> </a:t>
            </a:r>
            <a:r>
              <a:rPr sz="4000" b="1" spc="85" dirty="0">
                <a:solidFill>
                  <a:srgbClr val="231F20"/>
                </a:solidFill>
                <a:latin typeface="Arial"/>
                <a:cs typeface="Arial"/>
              </a:rPr>
              <a:t>Materials</a:t>
            </a:r>
            <a:endParaRPr sz="4000" dirty="0">
              <a:latin typeface="Arial"/>
              <a:cs typeface="Arial"/>
            </a:endParaRPr>
          </a:p>
          <a:p>
            <a:pPr marL="12700" marR="5080">
              <a:lnSpc>
                <a:spcPct val="100000"/>
              </a:lnSpc>
              <a:spcBef>
                <a:spcPts val="1680"/>
              </a:spcBef>
            </a:pPr>
            <a:r>
              <a:rPr sz="2800" spc="-50" dirty="0">
                <a:solidFill>
                  <a:srgbClr val="231F20"/>
                </a:solidFill>
                <a:latin typeface="Arial"/>
                <a:cs typeface="Arial"/>
              </a:rPr>
              <a:t>In </a:t>
            </a:r>
            <a:r>
              <a:rPr sz="2800" spc="-15" dirty="0">
                <a:solidFill>
                  <a:srgbClr val="231F20"/>
                </a:solidFill>
                <a:latin typeface="Arial"/>
                <a:cs typeface="Arial"/>
              </a:rPr>
              <a:t>line </a:t>
            </a:r>
            <a:r>
              <a:rPr sz="2800" spc="-10" dirty="0">
                <a:solidFill>
                  <a:srgbClr val="231F20"/>
                </a:solidFill>
                <a:latin typeface="Arial"/>
                <a:cs typeface="Arial"/>
              </a:rPr>
              <a:t>with </a:t>
            </a:r>
            <a:r>
              <a:rPr sz="2800" spc="-30" dirty="0">
                <a:solidFill>
                  <a:srgbClr val="231F20"/>
                </a:solidFill>
                <a:latin typeface="Arial"/>
                <a:cs typeface="Arial"/>
              </a:rPr>
              <a:t>your </a:t>
            </a:r>
            <a:r>
              <a:rPr sz="2800" spc="-55" dirty="0">
                <a:solidFill>
                  <a:srgbClr val="231F20"/>
                </a:solidFill>
                <a:latin typeface="Arial"/>
                <a:cs typeface="Arial"/>
              </a:rPr>
              <a:t>ﬁrst </a:t>
            </a:r>
            <a:r>
              <a:rPr sz="2800" spc="-40" dirty="0">
                <a:solidFill>
                  <a:srgbClr val="231F20"/>
                </a:solidFill>
                <a:latin typeface="Arial"/>
                <a:cs typeface="Arial"/>
              </a:rPr>
              <a:t>Studio </a:t>
            </a:r>
            <a:r>
              <a:rPr sz="2800" spc="-55" dirty="0">
                <a:solidFill>
                  <a:srgbClr val="231F20"/>
                </a:solidFill>
                <a:latin typeface="Arial"/>
                <a:cs typeface="Arial"/>
              </a:rPr>
              <a:t>Project, </a:t>
            </a:r>
            <a:r>
              <a:rPr sz="2800" spc="-20" dirty="0">
                <a:solidFill>
                  <a:srgbClr val="231F20"/>
                </a:solidFill>
                <a:latin typeface="Arial"/>
                <a:cs typeface="Arial"/>
              </a:rPr>
              <a:t>we </a:t>
            </a:r>
            <a:r>
              <a:rPr sz="2800" spc="15" dirty="0">
                <a:solidFill>
                  <a:srgbClr val="231F20"/>
                </a:solidFill>
                <a:latin typeface="Arial"/>
                <a:cs typeface="Arial"/>
              </a:rPr>
              <a:t>will </a:t>
            </a:r>
            <a:r>
              <a:rPr sz="2800" spc="-10" dirty="0">
                <a:solidFill>
                  <a:srgbClr val="231F20"/>
                </a:solidFill>
                <a:latin typeface="Arial"/>
                <a:cs typeface="Arial"/>
              </a:rPr>
              <a:t>brieﬂy </a:t>
            </a:r>
            <a:r>
              <a:rPr sz="2800" spc="-40" dirty="0" smtClean="0">
                <a:solidFill>
                  <a:srgbClr val="231F20"/>
                </a:solidFill>
                <a:latin typeface="Arial"/>
                <a:cs typeface="Arial"/>
              </a:rPr>
              <a:t>examine </a:t>
            </a:r>
            <a:r>
              <a:rPr sz="2800" spc="25" dirty="0">
                <a:solidFill>
                  <a:srgbClr val="231F20"/>
                </a:solidFill>
                <a:latin typeface="Arial"/>
                <a:cs typeface="Arial"/>
              </a:rPr>
              <a:t>a </a:t>
            </a:r>
            <a:r>
              <a:rPr sz="2800" spc="-25" dirty="0">
                <a:solidFill>
                  <a:srgbClr val="231F20"/>
                </a:solidFill>
                <a:latin typeface="Arial"/>
                <a:cs typeface="Arial"/>
              </a:rPr>
              <a:t>few material</a:t>
            </a:r>
            <a:r>
              <a:rPr sz="2800" spc="195" dirty="0">
                <a:solidFill>
                  <a:srgbClr val="231F20"/>
                </a:solidFill>
                <a:latin typeface="Arial"/>
                <a:cs typeface="Arial"/>
              </a:rPr>
              <a:t> </a:t>
            </a:r>
            <a:r>
              <a:rPr sz="2800" spc="-35" dirty="0">
                <a:solidFill>
                  <a:srgbClr val="231F20"/>
                </a:solidFill>
                <a:latin typeface="Arial"/>
                <a:cs typeface="Arial"/>
              </a:rPr>
              <a:t>types;</a:t>
            </a:r>
            <a:endParaRPr sz="2800" dirty="0">
              <a:latin typeface="Arial"/>
              <a:cs typeface="Arial"/>
            </a:endParaRPr>
          </a:p>
          <a:p>
            <a:pPr>
              <a:lnSpc>
                <a:spcPct val="100000"/>
              </a:lnSpc>
              <a:spcBef>
                <a:spcPts val="10"/>
              </a:spcBef>
            </a:pPr>
            <a:endParaRPr sz="2800" dirty="0">
              <a:latin typeface="Times New Roman"/>
              <a:cs typeface="Times New Roman"/>
            </a:endParaRPr>
          </a:p>
          <a:p>
            <a:pPr marL="469265" indent="-456565">
              <a:lnSpc>
                <a:spcPct val="100000"/>
              </a:lnSpc>
              <a:buAutoNum type="arabicPeriod"/>
              <a:tabLst>
                <a:tab pos="469265" algn="l"/>
                <a:tab pos="469900" algn="l"/>
              </a:tabLst>
            </a:pPr>
            <a:r>
              <a:rPr sz="2800" spc="-55" dirty="0">
                <a:solidFill>
                  <a:srgbClr val="231F20"/>
                </a:solidFill>
                <a:latin typeface="Arial"/>
                <a:cs typeface="Arial"/>
              </a:rPr>
              <a:t>Timber</a:t>
            </a:r>
            <a:r>
              <a:rPr sz="2800" spc="35" dirty="0">
                <a:solidFill>
                  <a:srgbClr val="231F20"/>
                </a:solidFill>
                <a:latin typeface="Arial"/>
                <a:cs typeface="Arial"/>
              </a:rPr>
              <a:t> </a:t>
            </a:r>
            <a:r>
              <a:rPr sz="2800" spc="-15" dirty="0">
                <a:solidFill>
                  <a:srgbClr val="231F20"/>
                </a:solidFill>
                <a:latin typeface="Arial"/>
                <a:cs typeface="Arial"/>
              </a:rPr>
              <a:t>Materials</a:t>
            </a:r>
            <a:endParaRPr sz="2800" dirty="0">
              <a:latin typeface="Arial"/>
              <a:cs typeface="Arial"/>
            </a:endParaRPr>
          </a:p>
          <a:p>
            <a:pPr marL="469265" indent="-456565">
              <a:lnSpc>
                <a:spcPct val="100000"/>
              </a:lnSpc>
              <a:buAutoNum type="arabicPeriod"/>
              <a:tabLst>
                <a:tab pos="469265" algn="l"/>
                <a:tab pos="469900" algn="l"/>
              </a:tabLst>
            </a:pPr>
            <a:r>
              <a:rPr sz="2800" spc="-55" dirty="0">
                <a:solidFill>
                  <a:srgbClr val="231F20"/>
                </a:solidFill>
                <a:latin typeface="Arial"/>
                <a:cs typeface="Arial"/>
              </a:rPr>
              <a:t>Fired</a:t>
            </a:r>
            <a:r>
              <a:rPr sz="2800" spc="35" dirty="0">
                <a:solidFill>
                  <a:srgbClr val="231F20"/>
                </a:solidFill>
                <a:latin typeface="Arial"/>
                <a:cs typeface="Arial"/>
              </a:rPr>
              <a:t> </a:t>
            </a:r>
            <a:r>
              <a:rPr sz="2800" spc="-15" dirty="0">
                <a:solidFill>
                  <a:srgbClr val="231F20"/>
                </a:solidFill>
                <a:latin typeface="Arial"/>
                <a:cs typeface="Arial"/>
              </a:rPr>
              <a:t>Materials</a:t>
            </a:r>
            <a:endParaRPr sz="2800" dirty="0">
              <a:latin typeface="Arial"/>
              <a:cs typeface="Arial"/>
            </a:endParaRPr>
          </a:p>
          <a:p>
            <a:pPr marL="469265" indent="-456565">
              <a:lnSpc>
                <a:spcPct val="100000"/>
              </a:lnSpc>
              <a:buAutoNum type="arabicPeriod"/>
              <a:tabLst>
                <a:tab pos="469265" algn="l"/>
                <a:tab pos="469900" algn="l"/>
              </a:tabLst>
            </a:pPr>
            <a:r>
              <a:rPr sz="2800" spc="-65" dirty="0">
                <a:solidFill>
                  <a:srgbClr val="231F20"/>
                </a:solidFill>
                <a:latin typeface="Arial"/>
                <a:cs typeface="Arial"/>
              </a:rPr>
              <a:t>Formed</a:t>
            </a:r>
            <a:r>
              <a:rPr sz="2800" spc="35" dirty="0">
                <a:solidFill>
                  <a:srgbClr val="231F20"/>
                </a:solidFill>
                <a:latin typeface="Arial"/>
                <a:cs typeface="Arial"/>
              </a:rPr>
              <a:t> </a:t>
            </a:r>
            <a:r>
              <a:rPr sz="2800" spc="-15" dirty="0">
                <a:solidFill>
                  <a:srgbClr val="231F20"/>
                </a:solidFill>
                <a:latin typeface="Arial"/>
                <a:cs typeface="Arial"/>
              </a:rPr>
              <a:t>Materials</a:t>
            </a:r>
            <a:endParaRPr sz="2800" dirty="0">
              <a:latin typeface="Arial"/>
              <a:cs typeface="Arial"/>
            </a:endParaRPr>
          </a:p>
          <a:p>
            <a:pPr marL="469265" indent="-456565">
              <a:lnSpc>
                <a:spcPct val="100000"/>
              </a:lnSpc>
              <a:buAutoNum type="arabicPeriod"/>
              <a:tabLst>
                <a:tab pos="469265" algn="l"/>
                <a:tab pos="469900" algn="l"/>
              </a:tabLst>
            </a:pPr>
            <a:r>
              <a:rPr sz="2800" spc="-65" dirty="0">
                <a:solidFill>
                  <a:srgbClr val="231F20"/>
                </a:solidFill>
                <a:latin typeface="Arial"/>
                <a:cs typeface="Arial"/>
              </a:rPr>
              <a:t>Textile</a:t>
            </a:r>
            <a:r>
              <a:rPr sz="2800" spc="35" dirty="0">
                <a:solidFill>
                  <a:srgbClr val="231F20"/>
                </a:solidFill>
                <a:latin typeface="Arial"/>
                <a:cs typeface="Arial"/>
              </a:rPr>
              <a:t> </a:t>
            </a:r>
            <a:r>
              <a:rPr sz="2800" spc="-15" dirty="0">
                <a:solidFill>
                  <a:srgbClr val="231F20"/>
                </a:solidFill>
                <a:latin typeface="Arial"/>
                <a:cs typeface="Arial"/>
              </a:rPr>
              <a:t>Materials</a:t>
            </a:r>
            <a:endParaRPr sz="2800" dirty="0">
              <a:latin typeface="Arial"/>
              <a:cs typeface="Arial"/>
            </a:endParaRPr>
          </a:p>
        </p:txBody>
      </p:sp>
      <p:sp>
        <p:nvSpPr>
          <p:cNvPr id="4" name="object 4"/>
          <p:cNvSpPr/>
          <p:nvPr/>
        </p:nvSpPr>
        <p:spPr>
          <a:xfrm>
            <a:off x="5334000" y="2858"/>
            <a:ext cx="5092696" cy="755999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880100" y="7134225"/>
            <a:ext cx="4292600" cy="174407"/>
          </a:xfrm>
          <a:prstGeom prst="rect">
            <a:avLst/>
          </a:prstGeom>
        </p:spPr>
        <p:txBody>
          <a:bodyPr vert="horz" wrap="square" lIns="0" tIns="12700" rIns="0" bIns="0" rtlCol="0">
            <a:spAutoFit/>
          </a:bodyPr>
          <a:lstStyle/>
          <a:p>
            <a:pPr marL="12700" algn="ctr">
              <a:lnSpc>
                <a:spcPct val="100000"/>
              </a:lnSpc>
              <a:spcBef>
                <a:spcPts val="100"/>
              </a:spcBef>
            </a:pPr>
            <a:r>
              <a:rPr sz="1050" b="1" spc="-15" dirty="0">
                <a:solidFill>
                  <a:srgbClr val="000000"/>
                </a:solidFill>
                <a:latin typeface="Arial"/>
                <a:cs typeface="Arial"/>
              </a:rPr>
              <a:t>David </a:t>
            </a:r>
            <a:r>
              <a:rPr sz="1050" b="1" dirty="0">
                <a:solidFill>
                  <a:srgbClr val="000000"/>
                </a:solidFill>
                <a:latin typeface="Arial"/>
                <a:cs typeface="Arial"/>
              </a:rPr>
              <a:t>Chipperﬁeld,</a:t>
            </a:r>
            <a:r>
              <a:rPr sz="1050" b="1" spc="5" dirty="0">
                <a:solidFill>
                  <a:srgbClr val="000000"/>
                </a:solidFill>
                <a:latin typeface="Arial"/>
                <a:cs typeface="Arial"/>
              </a:rPr>
              <a:t> </a:t>
            </a:r>
            <a:r>
              <a:rPr sz="1050" b="1" spc="-25" dirty="0">
                <a:solidFill>
                  <a:srgbClr val="000000"/>
                </a:solidFill>
                <a:latin typeface="Arial"/>
                <a:cs typeface="Arial"/>
              </a:rPr>
              <a:t>Killesberg</a:t>
            </a:r>
            <a:endParaRPr sz="1050" b="1" dirty="0">
              <a:solidFill>
                <a:srgbClr val="000000"/>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7500" y="401790"/>
            <a:ext cx="5016500" cy="6841615"/>
          </a:xfrm>
          <a:prstGeom prst="rect">
            <a:avLst/>
          </a:prstGeom>
        </p:spPr>
        <p:txBody>
          <a:bodyPr vert="horz" wrap="square" lIns="0" tIns="12700" rIns="0" bIns="0" rtlCol="0">
            <a:spAutoFit/>
          </a:bodyPr>
          <a:lstStyle/>
          <a:p>
            <a:pPr marL="12700">
              <a:lnSpc>
                <a:spcPct val="100000"/>
              </a:lnSpc>
              <a:spcBef>
                <a:spcPts val="100"/>
              </a:spcBef>
            </a:pPr>
            <a:r>
              <a:rPr lang="en-US" sz="4000" b="1" spc="135" dirty="0">
                <a:solidFill>
                  <a:srgbClr val="231F20"/>
                </a:solidFill>
                <a:latin typeface="Arial"/>
                <a:cs typeface="Arial"/>
              </a:rPr>
              <a:t>1</a:t>
            </a:r>
            <a:r>
              <a:rPr sz="4000" b="1" spc="135" dirty="0" smtClean="0">
                <a:solidFill>
                  <a:srgbClr val="231F20"/>
                </a:solidFill>
                <a:latin typeface="Arial"/>
                <a:cs typeface="Arial"/>
              </a:rPr>
              <a:t> </a:t>
            </a:r>
            <a:r>
              <a:rPr sz="4000" b="1" spc="50" dirty="0">
                <a:solidFill>
                  <a:srgbClr val="231F20"/>
                </a:solidFill>
                <a:latin typeface="Arial"/>
                <a:cs typeface="Arial"/>
              </a:rPr>
              <a:t>Timber</a:t>
            </a:r>
            <a:r>
              <a:rPr sz="4000" b="1" spc="5" dirty="0">
                <a:solidFill>
                  <a:srgbClr val="231F20"/>
                </a:solidFill>
                <a:latin typeface="Arial"/>
                <a:cs typeface="Arial"/>
              </a:rPr>
              <a:t> </a:t>
            </a:r>
            <a:r>
              <a:rPr sz="4000" b="1" spc="85" dirty="0">
                <a:solidFill>
                  <a:srgbClr val="231F20"/>
                </a:solidFill>
                <a:latin typeface="Arial"/>
                <a:cs typeface="Arial"/>
              </a:rPr>
              <a:t>Materials</a:t>
            </a:r>
            <a:endParaRPr sz="4000" dirty="0">
              <a:latin typeface="Arial"/>
              <a:cs typeface="Arial"/>
            </a:endParaRPr>
          </a:p>
          <a:p>
            <a:pPr>
              <a:lnSpc>
                <a:spcPct val="100000"/>
              </a:lnSpc>
            </a:pPr>
            <a:endParaRPr sz="1900" dirty="0">
              <a:latin typeface="Times New Roman"/>
              <a:cs typeface="Times New Roman"/>
            </a:endParaRPr>
          </a:p>
          <a:p>
            <a:pPr marL="355600" marR="1104265" indent="-342900">
              <a:lnSpc>
                <a:spcPct val="100000"/>
              </a:lnSpc>
              <a:spcBef>
                <a:spcPts val="1175"/>
              </a:spcBef>
              <a:buFont typeface="Arial"/>
              <a:buChar char="•"/>
            </a:pPr>
            <a:r>
              <a:rPr sz="2400" dirty="0" smtClean="0">
                <a:solidFill>
                  <a:srgbClr val="231F20"/>
                </a:solidFill>
                <a:latin typeface="Arial"/>
                <a:cs typeface="Arial"/>
              </a:rPr>
              <a:t>Hardwood</a:t>
            </a:r>
            <a:endParaRPr lang="en-US" sz="2400" dirty="0" smtClean="0">
              <a:solidFill>
                <a:srgbClr val="231F20"/>
              </a:solidFill>
              <a:latin typeface="Arial"/>
              <a:cs typeface="Arial"/>
            </a:endParaRPr>
          </a:p>
          <a:p>
            <a:pPr marL="355600" marR="1104265" indent="-342900">
              <a:lnSpc>
                <a:spcPct val="100000"/>
              </a:lnSpc>
              <a:spcBef>
                <a:spcPts val="1175"/>
              </a:spcBef>
              <a:buFont typeface="Arial"/>
              <a:buChar char="•"/>
            </a:pPr>
            <a:r>
              <a:rPr sz="2400" spc="-20" dirty="0" smtClean="0">
                <a:solidFill>
                  <a:srgbClr val="231F20"/>
                </a:solidFill>
                <a:latin typeface="Arial"/>
                <a:cs typeface="Arial"/>
              </a:rPr>
              <a:t>Softwood</a:t>
            </a:r>
            <a:endParaRPr lang="en-US" sz="2400" spc="-20" dirty="0" smtClean="0">
              <a:solidFill>
                <a:srgbClr val="231F20"/>
              </a:solidFill>
              <a:latin typeface="Arial"/>
              <a:cs typeface="Arial"/>
            </a:endParaRPr>
          </a:p>
          <a:p>
            <a:pPr marL="355600" marR="1104265" indent="-342900">
              <a:lnSpc>
                <a:spcPct val="100000"/>
              </a:lnSpc>
              <a:spcBef>
                <a:spcPts val="1175"/>
              </a:spcBef>
              <a:buFont typeface="Arial"/>
              <a:buChar char="•"/>
            </a:pPr>
            <a:r>
              <a:rPr sz="2400" spc="-40" dirty="0" smtClean="0">
                <a:solidFill>
                  <a:srgbClr val="231F20"/>
                </a:solidFill>
                <a:latin typeface="Arial"/>
                <a:cs typeface="Arial"/>
              </a:rPr>
              <a:t>Plywood</a:t>
            </a:r>
            <a:endParaRPr lang="en-US" sz="2400" spc="-40" dirty="0" smtClean="0">
              <a:solidFill>
                <a:srgbClr val="231F20"/>
              </a:solidFill>
              <a:latin typeface="Arial"/>
              <a:cs typeface="Arial"/>
            </a:endParaRPr>
          </a:p>
          <a:p>
            <a:pPr marL="355600" marR="1104265" indent="-342900">
              <a:lnSpc>
                <a:spcPct val="100000"/>
              </a:lnSpc>
              <a:spcBef>
                <a:spcPts val="1175"/>
              </a:spcBef>
              <a:buFont typeface="Arial"/>
              <a:buChar char="•"/>
            </a:pPr>
            <a:r>
              <a:rPr lang="en-US" sz="2400" spc="-25" dirty="0" smtClean="0">
                <a:solidFill>
                  <a:srgbClr val="231F20"/>
                </a:solidFill>
                <a:latin typeface="Arial"/>
                <a:cs typeface="Arial"/>
              </a:rPr>
              <a:t>Particleboard (</a:t>
            </a:r>
            <a:r>
              <a:rPr sz="2400" spc="-25" dirty="0" smtClean="0">
                <a:solidFill>
                  <a:srgbClr val="231F20"/>
                </a:solidFill>
                <a:latin typeface="Arial"/>
                <a:cs typeface="Arial"/>
              </a:rPr>
              <a:t>C</a:t>
            </a:r>
            <a:r>
              <a:rPr sz="2400" spc="15" dirty="0" smtClean="0">
                <a:solidFill>
                  <a:srgbClr val="231F20"/>
                </a:solidFill>
                <a:latin typeface="Arial"/>
                <a:cs typeface="Arial"/>
              </a:rPr>
              <a:t>hipboa</a:t>
            </a:r>
            <a:r>
              <a:rPr sz="2400" spc="-25" dirty="0" smtClean="0">
                <a:solidFill>
                  <a:srgbClr val="231F20"/>
                </a:solidFill>
                <a:latin typeface="Arial"/>
                <a:cs typeface="Arial"/>
              </a:rPr>
              <a:t>r</a:t>
            </a:r>
            <a:r>
              <a:rPr lang="en-US" sz="2400" spc="25" dirty="0" smtClean="0">
                <a:solidFill>
                  <a:srgbClr val="231F20"/>
                </a:solidFill>
                <a:latin typeface="Arial"/>
                <a:cs typeface="Arial"/>
              </a:rPr>
              <a:t>d)</a:t>
            </a:r>
          </a:p>
          <a:p>
            <a:pPr marL="355600" marR="1104265" indent="-342900">
              <a:lnSpc>
                <a:spcPct val="100000"/>
              </a:lnSpc>
              <a:spcBef>
                <a:spcPts val="1175"/>
              </a:spcBef>
              <a:buFont typeface="Arial"/>
              <a:buChar char="•"/>
            </a:pPr>
            <a:r>
              <a:rPr lang="en-US" sz="2400" spc="25" dirty="0" smtClean="0">
                <a:solidFill>
                  <a:srgbClr val="231F20"/>
                </a:solidFill>
                <a:latin typeface="Arial"/>
                <a:cs typeface="Arial"/>
              </a:rPr>
              <a:t>Oriented Strand Board (OSB)</a:t>
            </a:r>
          </a:p>
          <a:p>
            <a:pPr marL="355600" marR="1104265" indent="-342900">
              <a:lnSpc>
                <a:spcPct val="100000"/>
              </a:lnSpc>
              <a:spcBef>
                <a:spcPts val="1175"/>
              </a:spcBef>
              <a:buFont typeface="Arial"/>
              <a:buChar char="•"/>
            </a:pPr>
            <a:r>
              <a:rPr lang="en-US" sz="2400" spc="25" dirty="0" smtClean="0">
                <a:solidFill>
                  <a:srgbClr val="231F20"/>
                </a:solidFill>
                <a:latin typeface="Arial"/>
                <a:cs typeface="Arial"/>
              </a:rPr>
              <a:t>Medium Density </a:t>
            </a:r>
            <a:r>
              <a:rPr lang="en-US" sz="2400" spc="25" dirty="0" err="1" smtClean="0">
                <a:solidFill>
                  <a:srgbClr val="231F20"/>
                </a:solidFill>
                <a:latin typeface="Arial"/>
                <a:cs typeface="Arial"/>
              </a:rPr>
              <a:t>Fibreboard</a:t>
            </a:r>
            <a:r>
              <a:rPr lang="en-US" sz="2400" spc="25" dirty="0" smtClean="0">
                <a:solidFill>
                  <a:srgbClr val="231F20"/>
                </a:solidFill>
                <a:latin typeface="Arial"/>
                <a:cs typeface="Arial"/>
              </a:rPr>
              <a:t> (MDF)</a:t>
            </a:r>
            <a:endParaRPr sz="2400" dirty="0">
              <a:latin typeface="Arial"/>
              <a:cs typeface="Arial"/>
            </a:endParaRPr>
          </a:p>
          <a:p>
            <a:pPr marL="355600" marR="106680" indent="-342900">
              <a:lnSpc>
                <a:spcPct val="100000"/>
              </a:lnSpc>
              <a:buFont typeface="Arial"/>
              <a:buChar char="•"/>
            </a:pPr>
            <a:endParaRPr lang="en-US" sz="2400" spc="-75" dirty="0" smtClean="0">
              <a:solidFill>
                <a:srgbClr val="231F20"/>
              </a:solidFill>
              <a:latin typeface="Arial"/>
              <a:cs typeface="Arial"/>
            </a:endParaRPr>
          </a:p>
          <a:p>
            <a:pPr marL="355600" marR="106680" indent="-342900">
              <a:lnSpc>
                <a:spcPct val="100000"/>
              </a:lnSpc>
              <a:buFont typeface="Arial"/>
              <a:buChar char="•"/>
            </a:pPr>
            <a:r>
              <a:rPr sz="2400" spc="-75" dirty="0" smtClean="0">
                <a:solidFill>
                  <a:srgbClr val="231F20"/>
                </a:solidFill>
                <a:latin typeface="Arial"/>
                <a:cs typeface="Arial"/>
              </a:rPr>
              <a:t>Cross </a:t>
            </a:r>
            <a:r>
              <a:rPr sz="2400" spc="-50" dirty="0">
                <a:solidFill>
                  <a:srgbClr val="231F20"/>
                </a:solidFill>
                <a:latin typeface="Arial"/>
                <a:cs typeface="Arial"/>
              </a:rPr>
              <a:t>Laminated </a:t>
            </a:r>
            <a:r>
              <a:rPr sz="2400" spc="-55" dirty="0">
                <a:solidFill>
                  <a:srgbClr val="231F20"/>
                </a:solidFill>
                <a:latin typeface="Arial"/>
                <a:cs typeface="Arial"/>
              </a:rPr>
              <a:t>Timber </a:t>
            </a:r>
            <a:r>
              <a:rPr lang="en-US" sz="2400" spc="-55" dirty="0" smtClean="0">
                <a:solidFill>
                  <a:srgbClr val="231F20"/>
                </a:solidFill>
                <a:latin typeface="Arial"/>
                <a:cs typeface="Arial"/>
              </a:rPr>
              <a:t>Panels (CLTP)</a:t>
            </a:r>
          </a:p>
          <a:p>
            <a:pPr marL="355600" marR="106680" indent="-342900">
              <a:lnSpc>
                <a:spcPct val="100000"/>
              </a:lnSpc>
              <a:buFont typeface="Arial"/>
              <a:buChar char="•"/>
            </a:pPr>
            <a:endParaRPr lang="en-US" sz="2400" spc="-55" dirty="0" smtClean="0">
              <a:solidFill>
                <a:srgbClr val="231F20"/>
              </a:solidFill>
              <a:latin typeface="Arial"/>
              <a:cs typeface="Arial"/>
            </a:endParaRPr>
          </a:p>
          <a:p>
            <a:pPr marL="355600" marR="106680" indent="-342900">
              <a:lnSpc>
                <a:spcPct val="100000"/>
              </a:lnSpc>
              <a:buFont typeface="Arial"/>
              <a:buChar char="•"/>
            </a:pPr>
            <a:r>
              <a:rPr lang="en-US" sz="2400" spc="-55" dirty="0" smtClean="0">
                <a:solidFill>
                  <a:srgbClr val="231F20"/>
                </a:solidFill>
                <a:latin typeface="Arial"/>
                <a:cs typeface="Arial"/>
              </a:rPr>
              <a:t>Laminated Veneer Lumber (LVL)</a:t>
            </a:r>
            <a:endParaRPr lang="en-US" sz="2400" spc="-55" dirty="0">
              <a:solidFill>
                <a:srgbClr val="231F20"/>
              </a:solidFill>
              <a:latin typeface="Arial"/>
              <a:cs typeface="Arial"/>
            </a:endParaRPr>
          </a:p>
          <a:p>
            <a:pPr marL="12700" marR="106680">
              <a:lnSpc>
                <a:spcPct val="100000"/>
              </a:lnSpc>
            </a:pPr>
            <a:endParaRPr sz="1400" dirty="0">
              <a:latin typeface="Arial"/>
              <a:cs typeface="Arial"/>
            </a:endParaRPr>
          </a:p>
        </p:txBody>
      </p:sp>
      <p:sp>
        <p:nvSpPr>
          <p:cNvPr id="4" name="object 4"/>
          <p:cNvSpPr/>
          <p:nvPr/>
        </p:nvSpPr>
        <p:spPr>
          <a:xfrm>
            <a:off x="5334000" y="12"/>
            <a:ext cx="5357999" cy="755999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023100" y="6981825"/>
            <a:ext cx="2205355" cy="166712"/>
          </a:xfrm>
          <a:prstGeom prst="rect">
            <a:avLst/>
          </a:prstGeom>
        </p:spPr>
        <p:txBody>
          <a:bodyPr vert="horz" wrap="square" lIns="0" tIns="12700" rIns="0" bIns="0" rtlCol="0">
            <a:spAutoFit/>
          </a:bodyPr>
          <a:lstStyle/>
          <a:p>
            <a:pPr marL="12700">
              <a:lnSpc>
                <a:spcPct val="100000"/>
              </a:lnSpc>
              <a:spcBef>
                <a:spcPts val="100"/>
              </a:spcBef>
            </a:pPr>
            <a:r>
              <a:rPr sz="1000" spc="5" dirty="0">
                <a:solidFill>
                  <a:schemeClr val="bg1"/>
                </a:solidFill>
                <a:latin typeface="Arial"/>
                <a:cs typeface="Arial"/>
              </a:rPr>
              <a:t>Miller </a:t>
            </a:r>
            <a:r>
              <a:rPr sz="1000" spc="25" dirty="0">
                <a:solidFill>
                  <a:schemeClr val="bg1"/>
                </a:solidFill>
                <a:latin typeface="Arial"/>
                <a:cs typeface="Arial"/>
              </a:rPr>
              <a:t>&amp; </a:t>
            </a:r>
            <a:r>
              <a:rPr sz="1000" dirty="0">
                <a:solidFill>
                  <a:schemeClr val="bg1"/>
                </a:solidFill>
                <a:latin typeface="Arial"/>
                <a:cs typeface="Arial"/>
              </a:rPr>
              <a:t>Maranta, </a:t>
            </a:r>
            <a:r>
              <a:rPr sz="1000" spc="-15" dirty="0">
                <a:solidFill>
                  <a:schemeClr val="bg1"/>
                </a:solidFill>
                <a:latin typeface="Arial"/>
                <a:cs typeface="Arial"/>
              </a:rPr>
              <a:t>Market </a:t>
            </a:r>
            <a:r>
              <a:rPr sz="1000" dirty="0">
                <a:solidFill>
                  <a:schemeClr val="bg1"/>
                </a:solidFill>
                <a:latin typeface="Arial"/>
                <a:cs typeface="Arial"/>
              </a:rPr>
              <a:t>Hall in</a:t>
            </a:r>
            <a:r>
              <a:rPr sz="1000" spc="150" dirty="0">
                <a:solidFill>
                  <a:schemeClr val="bg1"/>
                </a:solidFill>
                <a:latin typeface="Arial"/>
                <a:cs typeface="Arial"/>
              </a:rPr>
              <a:t> </a:t>
            </a:r>
            <a:r>
              <a:rPr sz="1000" spc="-10" dirty="0">
                <a:solidFill>
                  <a:schemeClr val="bg1"/>
                </a:solidFill>
                <a:latin typeface="Arial"/>
                <a:cs typeface="Arial"/>
              </a:rPr>
              <a:t>Aarau</a:t>
            </a:r>
            <a:endParaRPr sz="1000" dirty="0">
              <a:solidFill>
                <a:schemeClr val="bg1"/>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23825"/>
            <a:ext cx="4597400" cy="628377"/>
          </a:xfrm>
          <a:prstGeom prst="rect">
            <a:avLst/>
          </a:prstGeom>
        </p:spPr>
        <p:txBody>
          <a:bodyPr vert="horz" wrap="square" lIns="0" tIns="12700" rIns="0" bIns="0" rtlCol="0">
            <a:spAutoFit/>
          </a:bodyPr>
          <a:lstStyle/>
          <a:p>
            <a:pPr marL="12700">
              <a:lnSpc>
                <a:spcPct val="100000"/>
              </a:lnSpc>
              <a:spcBef>
                <a:spcPts val="100"/>
              </a:spcBef>
            </a:pPr>
            <a:r>
              <a:rPr sz="4000" b="1" spc="114" dirty="0">
                <a:solidFill>
                  <a:srgbClr val="231F20"/>
                </a:solidFill>
                <a:latin typeface="Arial"/>
                <a:cs typeface="Arial"/>
              </a:rPr>
              <a:t>Hardwood</a:t>
            </a:r>
            <a:endParaRPr sz="4000" dirty="0">
              <a:latin typeface="Arial"/>
              <a:cs typeface="Arial"/>
            </a:endParaRPr>
          </a:p>
        </p:txBody>
      </p:sp>
      <p:sp>
        <p:nvSpPr>
          <p:cNvPr id="3" name="object 3"/>
          <p:cNvSpPr/>
          <p:nvPr/>
        </p:nvSpPr>
        <p:spPr>
          <a:xfrm>
            <a:off x="457200" y="990604"/>
            <a:ext cx="3571875" cy="285717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4245433"/>
            <a:ext cx="2852064" cy="28520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34000" y="12"/>
            <a:ext cx="5357990" cy="755999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200025"/>
            <a:ext cx="4368800" cy="628377"/>
          </a:xfrm>
          <a:prstGeom prst="rect">
            <a:avLst/>
          </a:prstGeom>
        </p:spPr>
        <p:txBody>
          <a:bodyPr vert="horz" wrap="square" lIns="0" tIns="12700" rIns="0" bIns="0" rtlCol="0">
            <a:spAutoFit/>
          </a:bodyPr>
          <a:lstStyle/>
          <a:p>
            <a:pPr marL="12700">
              <a:lnSpc>
                <a:spcPct val="100000"/>
              </a:lnSpc>
              <a:spcBef>
                <a:spcPts val="100"/>
              </a:spcBef>
            </a:pPr>
            <a:r>
              <a:rPr sz="4000" b="1" spc="75" dirty="0">
                <a:solidFill>
                  <a:srgbClr val="231F20"/>
                </a:solidFill>
                <a:latin typeface="Arial"/>
                <a:cs typeface="Arial"/>
              </a:rPr>
              <a:t>Softwood</a:t>
            </a:r>
            <a:endParaRPr sz="4000" dirty="0">
              <a:latin typeface="Arial"/>
              <a:cs typeface="Arial"/>
            </a:endParaRPr>
          </a:p>
        </p:txBody>
      </p:sp>
      <p:sp>
        <p:nvSpPr>
          <p:cNvPr id="3" name="object 3"/>
          <p:cNvSpPr/>
          <p:nvPr/>
        </p:nvSpPr>
        <p:spPr>
          <a:xfrm>
            <a:off x="457200" y="4229112"/>
            <a:ext cx="4132300" cy="28554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990604"/>
            <a:ext cx="2841129" cy="284113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105400" y="12"/>
            <a:ext cx="5586590" cy="755999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200025"/>
            <a:ext cx="4292600" cy="628377"/>
          </a:xfrm>
          <a:prstGeom prst="rect">
            <a:avLst/>
          </a:prstGeom>
        </p:spPr>
        <p:txBody>
          <a:bodyPr vert="horz" wrap="square" lIns="0" tIns="12700" rIns="0" bIns="0" rtlCol="0">
            <a:spAutoFit/>
          </a:bodyPr>
          <a:lstStyle/>
          <a:p>
            <a:pPr marL="12700">
              <a:lnSpc>
                <a:spcPct val="100000"/>
              </a:lnSpc>
              <a:spcBef>
                <a:spcPts val="100"/>
              </a:spcBef>
            </a:pPr>
            <a:r>
              <a:rPr sz="4000" b="1" spc="-40" dirty="0">
                <a:solidFill>
                  <a:srgbClr val="231F20"/>
                </a:solidFill>
                <a:latin typeface="Arial"/>
                <a:cs typeface="Arial"/>
              </a:rPr>
              <a:t>P</a:t>
            </a:r>
            <a:r>
              <a:rPr sz="4000" b="1" spc="15" dirty="0">
                <a:solidFill>
                  <a:srgbClr val="231F20"/>
                </a:solidFill>
                <a:latin typeface="Arial"/>
                <a:cs typeface="Arial"/>
              </a:rPr>
              <a:t>l</a:t>
            </a:r>
            <a:r>
              <a:rPr sz="4000" b="1" spc="155" dirty="0">
                <a:solidFill>
                  <a:srgbClr val="231F20"/>
                </a:solidFill>
                <a:latin typeface="Arial"/>
                <a:cs typeface="Arial"/>
              </a:rPr>
              <a:t>y</a:t>
            </a:r>
            <a:r>
              <a:rPr sz="4000" b="1" spc="265" dirty="0">
                <a:solidFill>
                  <a:srgbClr val="231F20"/>
                </a:solidFill>
                <a:latin typeface="Arial"/>
                <a:cs typeface="Arial"/>
              </a:rPr>
              <a:t>w</a:t>
            </a:r>
            <a:r>
              <a:rPr sz="4000" b="1" spc="75" dirty="0">
                <a:solidFill>
                  <a:srgbClr val="231F20"/>
                </a:solidFill>
                <a:latin typeface="Arial"/>
                <a:cs typeface="Arial"/>
              </a:rPr>
              <a:t>ood</a:t>
            </a:r>
            <a:endParaRPr sz="4000" dirty="0">
              <a:latin typeface="Arial"/>
              <a:cs typeface="Arial"/>
            </a:endParaRPr>
          </a:p>
        </p:txBody>
      </p:sp>
      <p:sp>
        <p:nvSpPr>
          <p:cNvPr id="3" name="object 3"/>
          <p:cNvSpPr/>
          <p:nvPr/>
        </p:nvSpPr>
        <p:spPr>
          <a:xfrm>
            <a:off x="446316" y="4232605"/>
            <a:ext cx="3944708" cy="28656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05488" y="25"/>
            <a:ext cx="5586514" cy="755994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4820" y="990605"/>
            <a:ext cx="3908221" cy="286845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401790"/>
            <a:ext cx="4368800" cy="320601"/>
          </a:xfrm>
          <a:prstGeom prst="rect">
            <a:avLst/>
          </a:prstGeom>
        </p:spPr>
        <p:txBody>
          <a:bodyPr vert="horz" wrap="square" lIns="0" tIns="12700" rIns="0" bIns="0" rtlCol="0">
            <a:spAutoFit/>
          </a:bodyPr>
          <a:lstStyle/>
          <a:p>
            <a:pPr marL="12700">
              <a:lnSpc>
                <a:spcPct val="100000"/>
              </a:lnSpc>
              <a:spcBef>
                <a:spcPts val="100"/>
              </a:spcBef>
            </a:pPr>
            <a:r>
              <a:rPr lang="en-US" sz="2000" b="1" spc="105" dirty="0" smtClean="0">
                <a:solidFill>
                  <a:srgbClr val="231F20"/>
                </a:solidFill>
                <a:latin typeface="Arial"/>
                <a:cs typeface="Arial"/>
              </a:rPr>
              <a:t>Particleboard (</a:t>
            </a:r>
            <a:r>
              <a:rPr sz="2000" b="1" spc="105" dirty="0" smtClean="0">
                <a:solidFill>
                  <a:srgbClr val="231F20"/>
                </a:solidFill>
                <a:latin typeface="Arial"/>
                <a:cs typeface="Arial"/>
              </a:rPr>
              <a:t>Chipboard</a:t>
            </a:r>
            <a:r>
              <a:rPr lang="en-US" sz="2000" b="1" spc="105" dirty="0" smtClean="0">
                <a:solidFill>
                  <a:srgbClr val="231F20"/>
                </a:solidFill>
                <a:latin typeface="Arial"/>
                <a:cs typeface="Arial"/>
              </a:rPr>
              <a:t>)</a:t>
            </a:r>
            <a:endParaRPr sz="2000" dirty="0">
              <a:latin typeface="Arial"/>
              <a:cs typeface="Arial"/>
            </a:endParaRPr>
          </a:p>
        </p:txBody>
      </p:sp>
      <p:sp>
        <p:nvSpPr>
          <p:cNvPr id="3" name="object 3"/>
          <p:cNvSpPr/>
          <p:nvPr/>
        </p:nvSpPr>
        <p:spPr>
          <a:xfrm>
            <a:off x="457200" y="885825"/>
            <a:ext cx="2838450" cy="284795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4295780"/>
            <a:ext cx="4014050" cy="28098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113020" y="12"/>
            <a:ext cx="5578983" cy="7559992"/>
          </a:xfrm>
          <a:prstGeom prst="rect">
            <a:avLst/>
          </a:prstGeom>
          <a:blipFill>
            <a:blip r:embed="rId4" cstate="print"/>
            <a:stretch>
              <a:fillRect/>
            </a:stretch>
          </a:blipFill>
        </p:spPr>
        <p:txBody>
          <a:bodyPr wrap="square" lIns="0" tIns="0" rIns="0" bIns="0" rtlCol="0"/>
          <a:lstStyle/>
          <a:p>
            <a:endParaRPr/>
          </a:p>
        </p:txBody>
      </p:sp>
      <p:sp>
        <p:nvSpPr>
          <p:cNvPr id="6" name="object 2"/>
          <p:cNvSpPr txBox="1"/>
          <p:nvPr/>
        </p:nvSpPr>
        <p:spPr>
          <a:xfrm>
            <a:off x="393700" y="3933825"/>
            <a:ext cx="4724400" cy="320601"/>
          </a:xfrm>
          <a:prstGeom prst="rect">
            <a:avLst/>
          </a:prstGeom>
        </p:spPr>
        <p:txBody>
          <a:bodyPr vert="horz" wrap="square" lIns="0" tIns="12700" rIns="0" bIns="0" rtlCol="0">
            <a:spAutoFit/>
          </a:bodyPr>
          <a:lstStyle/>
          <a:p>
            <a:pPr marL="12700">
              <a:lnSpc>
                <a:spcPct val="100000"/>
              </a:lnSpc>
              <a:spcBef>
                <a:spcPts val="100"/>
              </a:spcBef>
            </a:pPr>
            <a:r>
              <a:rPr lang="en-US" sz="2000" b="1" spc="105" dirty="0" smtClean="0">
                <a:solidFill>
                  <a:srgbClr val="231F20"/>
                </a:solidFill>
                <a:latin typeface="Arial"/>
                <a:cs typeface="Arial"/>
              </a:rPr>
              <a:t>Oriented Strand Board (</a:t>
            </a:r>
            <a:r>
              <a:rPr sz="2000" b="1" dirty="0" smtClean="0">
                <a:solidFill>
                  <a:srgbClr val="231F20"/>
                </a:solidFill>
                <a:latin typeface="Arial"/>
                <a:cs typeface="Arial"/>
              </a:rPr>
              <a:t>OSB</a:t>
            </a:r>
            <a:r>
              <a:rPr lang="en-US" sz="2000" b="1" dirty="0" smtClean="0">
                <a:solidFill>
                  <a:srgbClr val="231F20"/>
                </a:solidFill>
                <a:latin typeface="Arial"/>
                <a:cs typeface="Arial"/>
              </a:rPr>
              <a:t>)</a:t>
            </a:r>
            <a:endParaRPr sz="20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401790"/>
            <a:ext cx="4521200" cy="628377"/>
          </a:xfrm>
          <a:prstGeom prst="rect">
            <a:avLst/>
          </a:prstGeom>
        </p:spPr>
        <p:txBody>
          <a:bodyPr vert="horz" wrap="square" lIns="0" tIns="12700" rIns="0" bIns="0" rtlCol="0">
            <a:spAutoFit/>
          </a:bodyPr>
          <a:lstStyle/>
          <a:p>
            <a:pPr marL="12700">
              <a:lnSpc>
                <a:spcPct val="100000"/>
              </a:lnSpc>
              <a:spcBef>
                <a:spcPts val="100"/>
              </a:spcBef>
            </a:pPr>
            <a:r>
              <a:rPr sz="2000" b="1" spc="-15" dirty="0">
                <a:solidFill>
                  <a:srgbClr val="231F20"/>
                </a:solidFill>
                <a:latin typeface="Arial"/>
                <a:cs typeface="Arial"/>
              </a:rPr>
              <a:t>Cross </a:t>
            </a:r>
            <a:r>
              <a:rPr sz="2000" b="1" spc="70" dirty="0">
                <a:solidFill>
                  <a:srgbClr val="231F20"/>
                </a:solidFill>
                <a:latin typeface="Arial"/>
                <a:cs typeface="Arial"/>
              </a:rPr>
              <a:t>Laminated</a:t>
            </a:r>
            <a:r>
              <a:rPr sz="2000" b="1" spc="150" dirty="0">
                <a:solidFill>
                  <a:srgbClr val="231F20"/>
                </a:solidFill>
                <a:latin typeface="Arial"/>
                <a:cs typeface="Arial"/>
              </a:rPr>
              <a:t> </a:t>
            </a:r>
            <a:r>
              <a:rPr sz="2000" b="1" spc="50" dirty="0" smtClean="0">
                <a:solidFill>
                  <a:srgbClr val="231F20"/>
                </a:solidFill>
                <a:latin typeface="Arial"/>
                <a:cs typeface="Arial"/>
              </a:rPr>
              <a:t>Timber</a:t>
            </a:r>
            <a:r>
              <a:rPr lang="en-US" sz="2000" b="1" spc="50" dirty="0" smtClean="0">
                <a:solidFill>
                  <a:srgbClr val="231F20"/>
                </a:solidFill>
                <a:latin typeface="Arial"/>
                <a:cs typeface="Arial"/>
              </a:rPr>
              <a:t> Panels (CLTP)</a:t>
            </a:r>
            <a:endParaRPr sz="2000" dirty="0">
              <a:latin typeface="Arial"/>
              <a:cs typeface="Arial"/>
            </a:endParaRPr>
          </a:p>
        </p:txBody>
      </p:sp>
      <p:sp>
        <p:nvSpPr>
          <p:cNvPr id="3" name="object 3"/>
          <p:cNvSpPr/>
          <p:nvPr/>
        </p:nvSpPr>
        <p:spPr>
          <a:xfrm>
            <a:off x="466725" y="1066697"/>
            <a:ext cx="3889375" cy="18765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16286" y="12"/>
            <a:ext cx="5575716" cy="755999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5199315"/>
            <a:ext cx="3670300" cy="208730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136905"/>
            <a:ext cx="3670300" cy="186372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517</Words>
  <Application>Microsoft Macintosh PowerPoint</Application>
  <PresentationFormat>Custom</PresentationFormat>
  <Paragraphs>110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Tech Lecture 1  Introduction to Materials</vt:lpstr>
      <vt:lpstr>Architects and IADs need to be able to think in 3D  and explore around all the corners BIM may detect clashes for you but you still have to work it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2018_Lecture 1_181001.indd</dc:title>
  <cp:lastModifiedBy>Brian Murphy</cp:lastModifiedBy>
  <cp:revision>74</cp:revision>
  <dcterms:created xsi:type="dcterms:W3CDTF">2019-09-29T09:52:51Z</dcterms:created>
  <dcterms:modified xsi:type="dcterms:W3CDTF">2019-11-21T18:06:58Z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2018-04-15T00:00:00Z</vt:filetime>
  </property>
  <property fmtid="{D5CDD505-2E9C-101B-9397-08002B2CF9AE}" pid="3" name="Creator">
    <vt:lpwstr>Adobe InDesign CS (3.0)</vt:lpwstr>
  </property>
  <property fmtid="{D5CDD505-2E9C-101B-9397-08002B2CF9AE}" pid="4" name="LastSaved">
    <vt:filetime>2019-09-29T00:00:00Z</vt:filetime>
  </property>
</Properties>
</file>