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438" r:id="rId2"/>
    <p:sldId id="445" r:id="rId3"/>
    <p:sldId id="440" r:id="rId4"/>
    <p:sldId id="482" r:id="rId5"/>
    <p:sldId id="483" r:id="rId6"/>
    <p:sldId id="481" r:id="rId7"/>
    <p:sldId id="484" r:id="rId8"/>
    <p:sldId id="485" r:id="rId9"/>
    <p:sldId id="486" r:id="rId10"/>
    <p:sldId id="487" r:id="rId11"/>
    <p:sldId id="370" r:id="rId12"/>
    <p:sldId id="314" r:id="rId13"/>
    <p:sldId id="345" r:id="rId14"/>
    <p:sldId id="348" r:id="rId15"/>
    <p:sldId id="423" r:id="rId16"/>
    <p:sldId id="424" r:id="rId17"/>
    <p:sldId id="347" r:id="rId18"/>
    <p:sldId id="425" r:id="rId19"/>
    <p:sldId id="426" r:id="rId20"/>
    <p:sldId id="346" r:id="rId21"/>
    <p:sldId id="450" r:id="rId22"/>
    <p:sldId id="453" r:id="rId23"/>
    <p:sldId id="475" r:id="rId24"/>
    <p:sldId id="47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5" r:id="rId33"/>
    <p:sldId id="336" r:id="rId34"/>
    <p:sldId id="337" r:id="rId35"/>
    <p:sldId id="338" r:id="rId36"/>
    <p:sldId id="441" r:id="rId37"/>
    <p:sldId id="339" r:id="rId38"/>
    <p:sldId id="340" r:id="rId39"/>
    <p:sldId id="414" r:id="rId40"/>
    <p:sldId id="413" r:id="rId41"/>
    <p:sldId id="412" r:id="rId42"/>
    <p:sldId id="442" r:id="rId43"/>
    <p:sldId id="341" r:id="rId44"/>
    <p:sldId id="342" r:id="rId45"/>
    <p:sldId id="479" r:id="rId46"/>
    <p:sldId id="343" r:id="rId47"/>
    <p:sldId id="480" r:id="rId48"/>
    <p:sldId id="344" r:id="rId49"/>
    <p:sldId id="367" r:id="rId50"/>
    <p:sldId id="368" r:id="rId51"/>
    <p:sldId id="369" r:id="rId52"/>
    <p:sldId id="478" r:id="rId53"/>
    <p:sldId id="363" r:id="rId54"/>
    <p:sldId id="415" r:id="rId55"/>
    <p:sldId id="371" r:id="rId56"/>
    <p:sldId id="372" r:id="rId57"/>
    <p:sldId id="373" r:id="rId58"/>
    <p:sldId id="374" r:id="rId59"/>
    <p:sldId id="375" r:id="rId60"/>
    <p:sldId id="376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16" r:id="rId76"/>
    <p:sldId id="317" r:id="rId77"/>
    <p:sldId id="417" r:id="rId78"/>
    <p:sldId id="418" r:id="rId79"/>
    <p:sldId id="419" r:id="rId80"/>
    <p:sldId id="380" r:id="rId81"/>
    <p:sldId id="321" r:id="rId82"/>
    <p:sldId id="420" r:id="rId83"/>
    <p:sldId id="421" r:id="rId84"/>
    <p:sldId id="422" r:id="rId85"/>
    <p:sldId id="325" r:id="rId86"/>
    <p:sldId id="326" r:id="rId87"/>
    <p:sldId id="284" r:id="rId88"/>
    <p:sldId id="446" r:id="rId89"/>
    <p:sldId id="447" r:id="rId90"/>
    <p:sldId id="448" r:id="rId91"/>
    <p:sldId id="449" r:id="rId92"/>
  </p:sldIdLst>
  <p:sldSz cx="9144000" cy="6858000" type="screen4x3"/>
  <p:notesSz cx="9601200" cy="7315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scaleToFitPaper="1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660066"/>
    <a:srgbClr val="33CC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2" autoAdjust="0"/>
    <p:restoredTop sz="86357" autoAdjust="0"/>
  </p:normalViewPr>
  <p:slideViewPr>
    <p:cSldViewPr showGuides="1">
      <p:cViewPr varScale="1">
        <p:scale>
          <a:sx n="101" d="100"/>
          <a:sy n="101" d="100"/>
        </p:scale>
        <p:origin x="-584" y="-104"/>
      </p:cViewPr>
      <p:guideLst>
        <p:guide orient="horz" pos="2341"/>
        <p:guide pos="1837"/>
      </p:guideLst>
    </p:cSldViewPr>
  </p:slideViewPr>
  <p:outlineViewPr>
    <p:cViewPr>
      <p:scale>
        <a:sx n="33" d="100"/>
        <a:sy n="33" d="100"/>
      </p:scale>
      <p:origin x="0" y="56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GB" smtClean="0"/>
              <a:t>© GBE 2003-19 BrianMurphy GorV Materials WDYU</a:t>
            </a:r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Rounded MT Bold" charset="0"/>
              </a:defRPr>
            </a:lvl1pPr>
          </a:lstStyle>
          <a:p>
            <a:fld id="{04DB5292-F4D9-4144-849F-C1AC05D7CAE2}" type="datetime1">
              <a:rPr lang="en-GB" smtClean="0"/>
              <a:t>20/11/19</a:t>
            </a:fld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 Rounded MT Bold" charset="0"/>
              </a:defRPr>
            </a:lvl1pPr>
          </a:lstStyle>
          <a:p>
            <a:r>
              <a:rPr lang="de-DE" smtClean="0"/>
              <a:t>© GBE 2003-19 BrianMurphy</a:t>
            </a: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Rounded MT Bold" charset="0"/>
              </a:defRPr>
            </a:lvl1pPr>
          </a:lstStyle>
          <a:p>
            <a:fld id="{EEE57949-B053-E744-BACB-009E20CAC3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61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GB" smtClean="0"/>
              <a:t>© GBE 2003-19 BrianMurphy GorV Materials WDYU</a:t>
            </a: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Rounded MT Bold" charset="0"/>
              </a:defRPr>
            </a:lvl1pPr>
          </a:lstStyle>
          <a:p>
            <a:fld id="{0DAA69EC-0901-EB44-96AB-241D621C26B2}" type="datetime1">
              <a:rPr lang="en-GB" smtClean="0"/>
              <a:t>20/11/19</a:t>
            </a:fld>
            <a:endParaRPr lang="en-GB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 Rounded MT Bold" charset="0"/>
              </a:defRPr>
            </a:lvl1pPr>
          </a:lstStyle>
          <a:p>
            <a:r>
              <a:rPr lang="de-DE" smtClean="0"/>
              <a:t>© GBE 2003-19 BrianMurphy</a:t>
            </a: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Rounded MT Bold" charset="0"/>
              </a:defRPr>
            </a:lvl1pPr>
          </a:lstStyle>
          <a:p>
            <a:fld id="{828B353D-4302-E54A-B0EA-445C697545A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39123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GBE 2003-19 BrianMurphy GorV Materials WDYU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2ADC312-9E4D-5A42-806F-69BAA30D53A7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© GBE 2003-19 BrianMurphy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28B353D-4302-E54A-B0EA-445C697545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3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6A09B0-61D0-7649-B6B6-78FDDED26E19}" type="slidenum">
              <a:rPr lang="en-GB" sz="1300">
                <a:latin typeface="Arial Rounded MT Bold" charset="0"/>
              </a:rPr>
              <a:pPr/>
              <a:t>20</a:t>
            </a:fld>
            <a:endParaRPr lang="en-GB" sz="1300">
              <a:latin typeface="Arial Rounded MT Bold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GBE 2003-19 BrianMurphy GorV Materials WDYU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1CB9D42-AB6C-CE4E-BCE7-D1DDBF3E6E4D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© GBE 2003-19 BrianMurphy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28B353D-4302-E54A-B0EA-445C697545A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29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717284-FB3A-2D44-A534-45220D8CE5FD}" type="slidenum">
              <a:rPr lang="en-GB" sz="1300">
                <a:latin typeface="Arial Rounded MT Bold" charset="0"/>
              </a:rPr>
              <a:pPr/>
              <a:t>28</a:t>
            </a:fld>
            <a:endParaRPr lang="en-GB" sz="1300">
              <a:latin typeface="Arial Rounded MT Bold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2438" y="577850"/>
            <a:ext cx="3616325" cy="271303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7" y="3462867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4657B5-1DF1-674E-95C6-6F2BA5A9354D}" type="slidenum">
              <a:rPr lang="en-GB" sz="1300">
                <a:latin typeface="Arial Rounded MT Bold" charset="0"/>
              </a:rPr>
              <a:pPr/>
              <a:t>29</a:t>
            </a:fld>
            <a:endParaRPr lang="en-GB" sz="1300">
              <a:latin typeface="Arial Rounded MT Bold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2438" y="577850"/>
            <a:ext cx="3616325" cy="271303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7" y="3462867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smtClean="0">
                <a:latin typeface="Arial Rounded MT Bold" charset="0"/>
              </a:rPr>
              <a:t>© GBE 2003-19 BrianMurphy GorV Materials WDYU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01B3BFB-6CB7-4448-A110-42BB0D3715BB}" type="datetime1">
              <a:rPr lang="en-GB" sz="1300" smtClean="0">
                <a:latin typeface="Arial Rounded MT Bold" charset="0"/>
              </a:rPr>
              <a:t>20/11/19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770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300" smtClean="0">
                <a:latin typeface="Arial Rounded MT Bold" charset="0"/>
              </a:rPr>
              <a:t>© GBE 2003-19 BrianMurphy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77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44FAAE9-0833-CA4A-9004-6B8D025D1498}" type="slidenum">
              <a:rPr lang="en-US" sz="1300">
                <a:latin typeface="Arial Rounded MT Bold" charset="0"/>
              </a:rPr>
              <a:pPr/>
              <a:t>39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77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smtClean="0">
                <a:latin typeface="Arial Rounded MT Bold" charset="0"/>
              </a:rPr>
              <a:t>© GBE 2003-19 BrianMurphy GorV Materials WDYU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5DFFC6-62A3-B54E-B5A9-7348878BFA23}" type="datetime1">
              <a:rPr lang="en-GB" sz="1300" smtClean="0">
                <a:latin typeface="Arial Rounded MT Bold" charset="0"/>
              </a:rPr>
              <a:t>20/11/19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872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300" smtClean="0">
                <a:latin typeface="Arial Rounded MT Bold" charset="0"/>
              </a:rPr>
              <a:t>© GBE 2003-19 BrianMurphy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87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0D722E-ECB1-EE48-A6A2-A8096F4F5E6C}" type="slidenum">
              <a:rPr lang="en-US" sz="1300">
                <a:latin typeface="Arial Rounded MT Bold" charset="0"/>
              </a:rPr>
              <a:pPr/>
              <a:t>40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8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smtClean="0">
                <a:latin typeface="Arial Rounded MT Bold" charset="0"/>
              </a:rPr>
              <a:t>© GBE 2003-19 BrianMurphy GorV Materials WDYU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39C6C2-5B9D-AB43-AFF4-6C73B39E90AE}" type="datetime1">
              <a:rPr lang="en-GB" sz="1300" smtClean="0">
                <a:latin typeface="Arial Rounded MT Bold" charset="0"/>
              </a:rPr>
              <a:t>20/11/19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97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300" smtClean="0">
                <a:latin typeface="Arial Rounded MT Bold" charset="0"/>
              </a:rPr>
              <a:t>© GBE 2003-19 BrianMurphy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97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A04422-24B2-C643-B26B-C2D011CA0B09}" type="slidenum">
              <a:rPr lang="en-US" sz="1300">
                <a:latin typeface="Arial Rounded MT Bold" charset="0"/>
              </a:rPr>
              <a:pPr/>
              <a:t>41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9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 smtClean="0">
                <a:latin typeface="Arial Rounded MT Bold" charset="0"/>
              </a:rPr>
              <a:t>© GBE 2003-19 BrianMurphy GorV Materials WDYU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9226FC-FE8E-AD4A-9474-587AF2583300}" type="datetime1">
              <a:rPr lang="en-GB" sz="1300" smtClean="0">
                <a:latin typeface="Arial Rounded MT Bold" charset="0"/>
              </a:rPr>
              <a:t>20/11/19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46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300" smtClean="0">
                <a:latin typeface="Arial Rounded MT Bold" charset="0"/>
              </a:rPr>
              <a:t>© GBE 2003-19 BrianMurphy</a:t>
            </a:r>
            <a:endParaRPr lang="en-US" sz="1300">
              <a:latin typeface="Arial Rounded MT Bold" charset="0"/>
            </a:endParaRPr>
          </a:p>
        </p:txBody>
      </p:sp>
      <p:sp>
        <p:nvSpPr>
          <p:cNvPr id="1546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837A92-A6AD-1744-9838-A5C31DDD1B1A}" type="slidenum">
              <a:rPr lang="en-US" sz="1300">
                <a:latin typeface="Arial Rounded MT Bold" charset="0"/>
              </a:rPr>
              <a:pPr/>
              <a:t>54</a:t>
            </a:fld>
            <a:endParaRPr lang="en-US" sz="1300">
              <a:latin typeface="Arial Rounded MT Bold" charset="0"/>
            </a:endParaRPr>
          </a:p>
        </p:txBody>
      </p:sp>
      <p:sp>
        <p:nvSpPr>
          <p:cNvPr id="1546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2438" y="577850"/>
            <a:ext cx="3616325" cy="2713038"/>
          </a:xfrm>
          <a:ln/>
        </p:spPr>
      </p:sp>
      <p:sp>
        <p:nvSpPr>
          <p:cNvPr id="1546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7" y="3462867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C:Documents%20and%20Settings:Brian%20Murphy.YOUR-FE2CB5F6E8:My%20Documents:ASWSDOCS:GREEN:NGSpec:Show:Components:GreenSpecTopleft.ppt" TargetMode="External"/><Relationship Id="rId4" Type="http://schemas.openxmlformats.org/officeDocument/2006/relationships/image" Target="../media/image3.emf"/><Relationship Id="rId5" Type="http://schemas.openxmlformats.org/officeDocument/2006/relationships/oleObject" Target="C:Documents%20and%20Settings:Brian%20Murphy.YOUR-FE2CB5F6E8:My%20Documents:ASWSDOCS:GREEN:NGSpec:Show:Components:GreenSpecTopRight.ppt" TargetMode="External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E0B56-30BF-3241-9372-9ABDF1E29735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3BEE9-61F8-6D4C-A1D1-17918027F3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85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6F153-1FA9-6144-95B8-574A792B1565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62E35-D7FB-4B4B-9A6D-2605B0DD11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09600"/>
            <a:ext cx="22860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09600"/>
            <a:ext cx="6705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C62C5-F8F1-EF42-B1DE-8D585B500DA1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78278-641B-A640-AE59-8073DCCD5F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9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42875" y="142875"/>
          <a:ext cx="1930400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66" name="Presentation" r:id="rId3" imgW="4570551" imgH="3427315" progId="PowerPoint.Show.8">
                  <p:link updateAutomatic="1"/>
                </p:oleObj>
              </mc:Choice>
              <mc:Fallback>
                <p:oleObj name="Presentation" r:id="rId3" imgW="4570551" imgH="3427315" progId="PowerPoint.Show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42875"/>
                        <a:ext cx="1930400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73888" y="95250"/>
          <a:ext cx="2071687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67" name="Presentation" r:id="rId5" imgW="4570551" imgH="3427315" progId="PowerPoint.Show.8">
                  <p:link updateAutomatic="1"/>
                </p:oleObj>
              </mc:Choice>
              <mc:Fallback>
                <p:oleObj name="Presentation" r:id="rId5" imgW="4570551" imgH="3427315" progId="PowerPoint.Show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95250"/>
                        <a:ext cx="2071687" cy="155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1529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91100" y="19812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91100" y="4495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1079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A52DEE-3631-5640-B065-C798D6F07479}" type="datetime1">
              <a:rPr lang="en-GB" smtClean="0"/>
              <a:t>20/11/19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24075" y="6248400"/>
            <a:ext cx="48958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© GBE 2003-19 BrianMurphy GorV Materials WDYU?</a:t>
            </a:r>
            <a:endParaRPr lang="en-US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310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EC65E55-BCDA-FB4C-B147-76D86D333D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59555"/>
      </p:ext>
    </p:extLst>
  </p:cSld>
  <p:clrMapOvr>
    <a:masterClrMapping/>
  </p:clrMapOvr>
  <p:transition xmlns:p14="http://schemas.microsoft.com/office/powerpoint/2010/main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007A5-3BD1-F142-B556-2C83D3CDE6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21973"/>
      </p:ext>
    </p:extLst>
  </p:cSld>
  <p:clrMapOvr>
    <a:masterClrMapping/>
  </p:clrMapOvr>
  <p:transition xmlns:p14="http://schemas.microsoft.com/office/powerpoint/2010/main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A015B-9AE0-C14C-8C0A-B6725FA87D5B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8AF6D-1E9A-C04F-B205-9C7A3205AA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88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2AE08-B5B0-F449-9F75-D719CE4C25E8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3D4E3-9602-E14B-A738-91B817D54A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6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981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71EED-CEDB-1647-B8B6-4C156CC7D342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04D3F-EB36-E646-94BB-8095421EFE1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5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46219-A120-9A4A-9A36-8EDB4A87405E}" type="datetime1">
              <a:rPr lang="en-GB" smtClean="0"/>
              <a:t>20/11/19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51A76-FFDF-FA4B-A60D-7483612DE5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1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45DFD-E653-7E49-A0D0-1698CA9453B6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0D562-C928-894C-A4A5-AD5BD0345E9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34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A9A76-219F-CD44-B764-E019376310A7}" type="datetime1">
              <a:rPr lang="en-GB" smtClean="0"/>
              <a:t>20/11/19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50E3C-5922-1848-974B-704494646B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4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0AC7F-E73A-4E4A-B4FA-B9737406630B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00D5C-F670-0A4F-8394-2B1E6255D6C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7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098BE-3B47-074F-B96B-6CB24595C081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GBE 2003-19 BrianMurphy GorV Materials WDYU?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0E528-FF7D-4A43-AEA0-975DAC875F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02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36513" y="6248400"/>
            <a:ext cx="1905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3CC33"/>
                </a:solidFill>
                <a:latin typeface="Arial Rounded MT Bold" charset="0"/>
              </a:defRPr>
            </a:lvl1pPr>
          </a:lstStyle>
          <a:p>
            <a:fld id="{A896EFC6-3AFD-E242-AD57-A45917C71A0D}" type="datetime1">
              <a:rPr lang="en-GB" smtClean="0"/>
              <a:t>20/11/19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248400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3CC33"/>
                </a:solidFill>
                <a:latin typeface="Arial Rounded MT Bold" charset="0"/>
              </a:defRPr>
            </a:lvl1pPr>
          </a:lstStyle>
          <a:p>
            <a:r>
              <a:rPr lang="en-GB" smtClean="0"/>
              <a:t>© GBE 2003-19 BrianMurphy GorV Materials WDYU?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3CC33"/>
                </a:solidFill>
                <a:latin typeface="Arial Rounded MT Bold" charset="0"/>
              </a:defRPr>
            </a:lvl1pPr>
          </a:lstStyle>
          <a:p>
            <a:fld id="{7CA86AAA-E875-9642-A993-B0E7DB4416E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41170" y="703729"/>
            <a:ext cx="2870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https://GreenBuildingEncyclopaedia.uk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GBE_Logo_def_tr20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804"/>
            <a:ext cx="2552700" cy="723900"/>
          </a:xfrm>
          <a:prstGeom prst="rect">
            <a:avLst/>
          </a:prstGeom>
        </p:spPr>
      </p:pic>
      <p:pic>
        <p:nvPicPr>
          <p:cNvPr id="12" name="Picture 11" descr="GBE HomePage281115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" y="45548"/>
            <a:ext cx="1267635" cy="13407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  <a:ea typeface="ＭＳ Ｐゴシック" charset="0"/>
        </a:defRPr>
      </a:lvl2pPr>
      <a:lvl3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  <a:ea typeface="ＭＳ Ｐゴシック" charset="0"/>
        </a:defRPr>
      </a:lvl3pPr>
      <a:lvl4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  <a:ea typeface="ＭＳ Ｐゴシック" charset="0"/>
        </a:defRPr>
      </a:lvl4pPr>
      <a:lvl5pPr algn="ctr" rtl="0" eaLnBrk="0" fontAlgn="base" hangingPunct="0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  <a:ea typeface="ＭＳ Ｐゴシック" charset="0"/>
        </a:defRPr>
      </a:lvl5pPr>
      <a:lvl6pPr marL="457200" algn="ctr" rtl="0" eaLnBrk="1" fontAlgn="base" hangingPunct="1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</a:defRPr>
      </a:lvl6pPr>
      <a:lvl7pPr marL="914400" algn="ctr" rtl="0" eaLnBrk="1" fontAlgn="base" hangingPunct="1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</a:defRPr>
      </a:lvl7pPr>
      <a:lvl8pPr marL="1371600" algn="ctr" rtl="0" eaLnBrk="1" fontAlgn="base" hangingPunct="1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</a:defRPr>
      </a:lvl8pPr>
      <a:lvl9pPr marL="1828800" algn="ctr" rtl="0" eaLnBrk="1" fontAlgn="base" hangingPunct="1">
        <a:spcBef>
          <a:spcPts val="1200"/>
        </a:spcBef>
        <a:spcAft>
          <a:spcPts val="300"/>
        </a:spcAft>
        <a:defRPr sz="4400" b="1">
          <a:solidFill>
            <a:srgbClr val="33CC33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ts val="300"/>
        </a:spcAft>
        <a:buChar char="•"/>
        <a:defRPr sz="3200" b="1">
          <a:solidFill>
            <a:srgbClr val="33CC33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har char="–"/>
        <a:defRPr sz="2800">
          <a:solidFill>
            <a:srgbClr val="33CC33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ts val="1200"/>
        </a:spcBef>
        <a:spcAft>
          <a:spcPts val="600"/>
        </a:spcAft>
        <a:buChar char="•"/>
        <a:defRPr sz="2400" b="1">
          <a:solidFill>
            <a:srgbClr val="33CC33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ts val="1200"/>
        </a:spcBef>
        <a:spcAft>
          <a:spcPts val="600"/>
        </a:spcAft>
        <a:buChar char="–"/>
        <a:defRPr sz="2000">
          <a:solidFill>
            <a:srgbClr val="33CC33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ts val="1200"/>
        </a:spcBef>
        <a:spcAft>
          <a:spcPts val="300"/>
        </a:spcAft>
        <a:buChar char="»"/>
        <a:defRPr sz="2000">
          <a:solidFill>
            <a:srgbClr val="33CC33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ts val="1200"/>
        </a:spcBef>
        <a:spcAft>
          <a:spcPts val="300"/>
        </a:spcAft>
        <a:buChar char="»"/>
        <a:defRPr sz="2000">
          <a:solidFill>
            <a:srgbClr val="33CC33"/>
          </a:solidFill>
          <a:latin typeface="+mn-lt"/>
        </a:defRPr>
      </a:lvl6pPr>
      <a:lvl7pPr marL="2971800" indent="-228600" algn="l" rtl="0" eaLnBrk="1" fontAlgn="base" hangingPunct="1">
        <a:spcBef>
          <a:spcPts val="1200"/>
        </a:spcBef>
        <a:spcAft>
          <a:spcPts val="300"/>
        </a:spcAft>
        <a:buChar char="»"/>
        <a:defRPr sz="2000">
          <a:solidFill>
            <a:srgbClr val="33CC33"/>
          </a:solidFill>
          <a:latin typeface="+mn-lt"/>
        </a:defRPr>
      </a:lvl7pPr>
      <a:lvl8pPr marL="3429000" indent="-228600" algn="l" rtl="0" eaLnBrk="1" fontAlgn="base" hangingPunct="1">
        <a:spcBef>
          <a:spcPts val="1200"/>
        </a:spcBef>
        <a:spcAft>
          <a:spcPts val="300"/>
        </a:spcAft>
        <a:buChar char="»"/>
        <a:defRPr sz="2000">
          <a:solidFill>
            <a:srgbClr val="33CC33"/>
          </a:solidFill>
          <a:latin typeface="+mn-lt"/>
        </a:defRPr>
      </a:lvl8pPr>
      <a:lvl9pPr marL="3886200" indent="-228600" algn="l" rtl="0" eaLnBrk="1" fontAlgn="base" hangingPunct="1">
        <a:spcBef>
          <a:spcPts val="1200"/>
        </a:spcBef>
        <a:spcAft>
          <a:spcPts val="300"/>
        </a:spcAft>
        <a:buChar char="»"/>
        <a:defRPr sz="2000">
          <a:solidFill>
            <a:srgbClr val="33CC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reenBuildingEcyclopaedia.uk/?P=15560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rianspecman@icloud.com" TargetMode="External"/><Relationship Id="rId3" Type="http://schemas.openxmlformats.org/officeDocument/2006/relationships/hyperlink" Target="https://GreenBuildingEncyclopaedia.uk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reenbuildingencyclopaedia.uk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reenBuildingEncyclopaedia.u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SpecMan@icloud.com" TargetMode="External"/><Relationship Id="rId4" Type="http://schemas.openxmlformats.org/officeDocument/2006/relationships/hyperlink" Target="http://twitter.com/brianspecman" TargetMode="External"/><Relationship Id="rId5" Type="http://schemas.openxmlformats.org/officeDocument/2006/relationships/hyperlink" Target="https://twitter.com/gbeGreenBuild" TargetMode="External"/><Relationship Id="rId6" Type="http://schemas.openxmlformats.org/officeDocument/2006/relationships/hyperlink" Target="http://uk.linkedin.com/pub/brianspecman-murphy/9/494/492/" TargetMode="External"/><Relationship Id="rId7" Type="http://schemas.openxmlformats.org/officeDocument/2006/relationships/hyperlink" Target="http://www.facebook.com/brianspecman" TargetMode="External"/><Relationship Id="rId8" Type="http://schemas.openxmlformats.org/officeDocument/2006/relationships/hyperlink" Target="http://www.facebook.com/BrianSpecMan" TargetMode="External"/><Relationship Id="rId9" Type="http://schemas.openxmlformats.org/officeDocument/2006/relationships/hyperlink" Target="https://www.pinterest.com/bmurphy1390/" TargetMode="External"/><Relationship Id="rId10" Type="http://schemas.openxmlformats.org/officeDocument/2006/relationships/hyperlink" Target="https://www.pinterest.com/bmurphy1390/gbe-green-building-encyclopaedia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eenbuildingencyclopaedia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96952"/>
            <a:ext cx="9144000" cy="1470025"/>
          </a:xfrm>
        </p:spPr>
        <p:txBody>
          <a:bodyPr/>
          <a:lstStyle/>
          <a:p>
            <a:r>
              <a:rPr lang="en-US" sz="7200" b="0" dirty="0" smtClean="0"/>
              <a:t>Low </a:t>
            </a:r>
            <a:r>
              <a:rPr lang="en-US" sz="7200" b="0" dirty="0"/>
              <a:t>R</a:t>
            </a:r>
            <a:r>
              <a:rPr lang="en-US" sz="7200" b="0" dirty="0" smtClean="0"/>
              <a:t>ise Building</a:t>
            </a:r>
            <a:br>
              <a:rPr lang="en-US" sz="7200" b="0" dirty="0" smtClean="0"/>
            </a:br>
            <a: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No.3A UH </a:t>
            </a:r>
            <a:r>
              <a:rPr lang="en-US" sz="36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M.Arch</a:t>
            </a:r>
            <a: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r>
              <a:rPr lang="en-US" sz="3600" b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36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November 2019 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6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ICF Insulating Concrete Formwork</a:t>
            </a:r>
          </a:p>
          <a:p>
            <a:pPr lvl="1"/>
            <a:r>
              <a:rPr lang="en-US" b="0" dirty="0" smtClean="0">
                <a:solidFill>
                  <a:srgbClr val="CC00CC"/>
                </a:solidFill>
              </a:rPr>
              <a:t>Interlocking Plastic insulated formwork</a:t>
            </a:r>
          </a:p>
          <a:p>
            <a:pPr lvl="1"/>
            <a:r>
              <a:rPr lang="en-US" b="0" dirty="0" smtClean="0">
                <a:solidFill>
                  <a:srgbClr val="CC00CC"/>
                </a:solidFill>
              </a:rPr>
              <a:t>Concrete infill</a:t>
            </a:r>
          </a:p>
          <a:p>
            <a:pPr lvl="1"/>
            <a:r>
              <a:rPr lang="en-US" b="0" dirty="0" smtClean="0"/>
              <a:t>Render externally, plaster internally</a:t>
            </a:r>
          </a:p>
          <a:p>
            <a:pPr lvl="1"/>
            <a:r>
              <a:rPr lang="en-US" b="0" dirty="0" smtClean="0"/>
              <a:t>Remains vulnerable to fire</a:t>
            </a:r>
          </a:p>
          <a:p>
            <a:pPr lvl="1"/>
            <a:r>
              <a:rPr lang="en-US" b="0" dirty="0" smtClean="0"/>
              <a:t>Roof may still overheat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15B-9AE0-C14C-8C0A-B6725FA87D5B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6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693987"/>
            <a:ext cx="9144000" cy="1470025"/>
          </a:xfrm>
        </p:spPr>
        <p:txBody>
          <a:bodyPr/>
          <a:lstStyle/>
          <a:p>
            <a:r>
              <a:rPr lang="en-GB" sz="8000" b="0" dirty="0">
                <a:latin typeface="Arial Rounded MT Bold" charset="0"/>
              </a:rPr>
              <a:t>Green Low Rise </a:t>
            </a:r>
            <a:r>
              <a:rPr lang="en-GB" sz="8000" b="0" dirty="0" smtClean="0">
                <a:latin typeface="Arial Rounded MT Bold" charset="0"/>
              </a:rPr>
              <a:t>Construction</a:t>
            </a:r>
            <a:endParaRPr lang="en-US" sz="8000" b="0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4988768"/>
            <a:ext cx="91440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No.3 (part) UH </a:t>
            </a:r>
            <a:r>
              <a:rPr lang="en-US" sz="48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M.Arch</a:t>
            </a:r>
            <a:r>
              <a:rPr lang="en-US" sz="4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r>
              <a:rPr lang="en-US" sz="4800" b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November 2019 </a:t>
            </a:r>
            <a:endParaRPr lang="en-GB" sz="4800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E27F-05BF-2E43-B434-221A9303288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532384"/>
            <a:ext cx="9144000" cy="1752600"/>
          </a:xfrm>
        </p:spPr>
        <p:txBody>
          <a:bodyPr/>
          <a:lstStyle/>
          <a:p>
            <a:pPr eaLnBrk="1" hangingPunct="1"/>
            <a:r>
              <a:rPr lang="en-GB" sz="8000" b="0" dirty="0" smtClean="0">
                <a:latin typeface="Arial Rounded MT Bold" charset="0"/>
              </a:rPr>
              <a:t>New Build Green </a:t>
            </a:r>
            <a:r>
              <a:rPr lang="en-GB" sz="8000" b="0" dirty="0">
                <a:latin typeface="Arial Rounded MT Bold" charset="0"/>
              </a:rPr>
              <a:t>Materials &amp;</a:t>
            </a:r>
            <a:br>
              <a:rPr lang="en-GB" sz="8000" b="0" dirty="0">
                <a:latin typeface="Arial Rounded MT Bold" charset="0"/>
              </a:rPr>
            </a:br>
            <a:r>
              <a:rPr lang="en-GB" sz="8000" b="0" dirty="0">
                <a:latin typeface="Arial Rounded MT Bold" charset="0"/>
              </a:rPr>
              <a:t>Construction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B1BA-5991-7649-BFB0-59133179FC99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552700"/>
            <a:ext cx="9144000" cy="1752600"/>
          </a:xfrm>
        </p:spPr>
        <p:txBody>
          <a:bodyPr/>
          <a:lstStyle/>
          <a:p>
            <a:pPr eaLnBrk="1" hangingPunct="1"/>
            <a:r>
              <a:rPr lang="en-GB" sz="7200" b="0" dirty="0" smtClean="0">
                <a:latin typeface="Arial Rounded MT Bold" charset="0"/>
              </a:rPr>
              <a:t>Green Walls</a:t>
            </a:r>
            <a:r>
              <a:rPr lang="en-GB" sz="7200" b="0" dirty="0">
                <a:latin typeface="Arial Rounded MT Bold" charset="0"/>
              </a:rPr>
              <a:t>: </a:t>
            </a:r>
          </a:p>
          <a:p>
            <a:pPr eaLnBrk="1" hangingPunct="1"/>
            <a:r>
              <a:rPr lang="en-GB" sz="7200" b="0" dirty="0">
                <a:latin typeface="Arial Rounded MT Bold" charset="0"/>
              </a:rPr>
              <a:t>Masonry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4D05-29CE-BE4E-BB93-FCAE565E48A1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layBlock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302736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435100" y="609600"/>
            <a:ext cx="6296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Unfired clay and straw</a:t>
            </a:r>
          </a:p>
        </p:txBody>
      </p:sp>
      <p:pic>
        <p:nvPicPr>
          <p:cNvPr id="39940" name="Picture 4" descr="ClayBlock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040188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17758-EA94-2247-B083-9EE23FBE156D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layBlock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027613" y="142875"/>
            <a:ext cx="3473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Unfired clay</a:t>
            </a:r>
          </a:p>
        </p:txBody>
      </p:sp>
      <p:sp>
        <p:nvSpPr>
          <p:cNvPr id="40964" name="Content Placeholder 5"/>
          <p:cNvSpPr>
            <a:spLocks noGrp="1"/>
          </p:cNvSpPr>
          <p:nvPr>
            <p:ph sz="half" idx="2"/>
          </p:nvPr>
        </p:nvSpPr>
        <p:spPr>
          <a:xfrm>
            <a:off x="4643438" y="1285875"/>
            <a:ext cx="4500562" cy="5572125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Hollow extruded clay</a:t>
            </a:r>
          </a:p>
          <a:p>
            <a:pPr lvl="1"/>
            <a:r>
              <a:rPr lang="en-GB" b="0" dirty="0">
                <a:latin typeface="Arial Rounded MT Bold" charset="0"/>
              </a:rPr>
              <a:t>Lighter weight</a:t>
            </a:r>
          </a:p>
          <a:p>
            <a:r>
              <a:rPr lang="en-GB" b="0" dirty="0">
                <a:latin typeface="Arial Rounded MT Bold" charset="0"/>
              </a:rPr>
              <a:t>Interlocking profile</a:t>
            </a:r>
          </a:p>
          <a:p>
            <a:pPr lvl="1"/>
            <a:r>
              <a:rPr lang="en-GB" b="0" dirty="0">
                <a:latin typeface="Arial Rounded MT Bold" charset="0"/>
              </a:rPr>
              <a:t>Acoustic and airtight</a:t>
            </a:r>
          </a:p>
          <a:p>
            <a:r>
              <a:rPr lang="en-GB" b="0" dirty="0">
                <a:latin typeface="Arial Rounded MT Bold" charset="0"/>
              </a:rPr>
              <a:t>Dry or slip clay joint</a:t>
            </a:r>
          </a:p>
          <a:p>
            <a:r>
              <a:rPr lang="en-GB" b="0" dirty="0">
                <a:latin typeface="Arial Rounded MT Bold" charset="0"/>
              </a:rPr>
              <a:t>Hygroscopic</a:t>
            </a:r>
          </a:p>
          <a:p>
            <a:pPr lvl="1"/>
            <a:r>
              <a:rPr lang="en-GB" b="0" dirty="0">
                <a:latin typeface="Arial Rounded MT Bold" charset="0"/>
              </a:rPr>
              <a:t>Moisture mass</a:t>
            </a:r>
          </a:p>
          <a:p>
            <a:r>
              <a:rPr lang="en-GB" b="0" dirty="0">
                <a:latin typeface="Arial Rounded MT Bold" charset="0"/>
              </a:rPr>
              <a:t>Thermal mass and lag</a:t>
            </a:r>
          </a:p>
          <a:p>
            <a:endParaRPr lang="en-GB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0E27-294F-4E49-8103-51B97ABC5171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435100" y="609600"/>
            <a:ext cx="6296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Unfired clay and straw</a:t>
            </a:r>
          </a:p>
        </p:txBody>
      </p:sp>
      <p:pic>
        <p:nvPicPr>
          <p:cNvPr id="41987" name="Picture 4" descr="ClayBlock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301750"/>
            <a:ext cx="5000625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ontent Placeholder 4"/>
          <p:cNvSpPr>
            <a:spLocks noGrp="1"/>
          </p:cNvSpPr>
          <p:nvPr>
            <p:ph sz="half" idx="1"/>
          </p:nvPr>
        </p:nvSpPr>
        <p:spPr>
          <a:xfrm>
            <a:off x="285750" y="1981200"/>
            <a:ext cx="3814763" cy="48768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Simple solid block</a:t>
            </a:r>
          </a:p>
          <a:p>
            <a:r>
              <a:rPr lang="en-GB" b="0" dirty="0">
                <a:latin typeface="Arial Rounded MT Bold" charset="0"/>
              </a:rPr>
              <a:t>Straw for reinforcement and </a:t>
            </a:r>
            <a:r>
              <a:rPr lang="en-GB" b="0" dirty="0" err="1">
                <a:latin typeface="Arial Rounded MT Bold" charset="0"/>
              </a:rPr>
              <a:t>hygroscopicity</a:t>
            </a:r>
            <a:endParaRPr lang="en-GB" b="0" dirty="0">
              <a:latin typeface="Arial Rounded MT Bold" charset="0"/>
            </a:endParaRPr>
          </a:p>
          <a:p>
            <a:r>
              <a:rPr lang="en-GB" b="0" dirty="0">
                <a:latin typeface="Arial Rounded MT Bold" charset="0"/>
              </a:rPr>
              <a:t>Clay mortar </a:t>
            </a:r>
            <a:r>
              <a:rPr lang="en-GB" b="0" dirty="0" err="1">
                <a:latin typeface="Arial Rounded MT Bold" charset="0"/>
              </a:rPr>
              <a:t>purpend</a:t>
            </a:r>
            <a:r>
              <a:rPr lang="en-GB" b="0" dirty="0">
                <a:latin typeface="Arial Rounded MT Bold" charset="0"/>
              </a:rPr>
              <a:t> and bed joints</a:t>
            </a:r>
          </a:p>
          <a:p>
            <a:endParaRPr lang="en-GB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59DEA-68E1-F74E-855D-7ABA16B900B6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Cellular fired clay blocks</a:t>
            </a:r>
          </a:p>
        </p:txBody>
      </p:sp>
      <p:pic>
        <p:nvPicPr>
          <p:cNvPr id="43011" name="Picture 5" descr="DCP_8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11159" r="5322"/>
          <a:stretch>
            <a:fillRect/>
          </a:stretch>
        </p:blipFill>
        <p:spPr bwMode="auto">
          <a:xfrm>
            <a:off x="358775" y="1647825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DCP_89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9091" r="3397" b="9091"/>
          <a:stretch>
            <a:fillRect/>
          </a:stretch>
        </p:blipFill>
        <p:spPr bwMode="auto">
          <a:xfrm>
            <a:off x="4921250" y="1628775"/>
            <a:ext cx="38989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2D84-072F-8449-9ED6-E3DC8963707E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Cellular fired clay blocks</a:t>
            </a:r>
          </a:p>
        </p:txBody>
      </p:sp>
      <p:sp>
        <p:nvSpPr>
          <p:cNvPr id="44035" name="Content Placeholder 4"/>
          <p:cNvSpPr>
            <a:spLocks noGrp="1"/>
          </p:cNvSpPr>
          <p:nvPr>
            <p:ph sz="half" idx="2"/>
          </p:nvPr>
        </p:nvSpPr>
        <p:spPr>
          <a:xfrm>
            <a:off x="4991100" y="1643063"/>
            <a:ext cx="4152900" cy="5214937"/>
          </a:xfrm>
        </p:spPr>
        <p:txBody>
          <a:bodyPr>
            <a:normAutofit fontScale="92500"/>
          </a:bodyPr>
          <a:lstStyle/>
          <a:p>
            <a:r>
              <a:rPr lang="en-GB" sz="2400" b="0" dirty="0">
                <a:latin typeface="Arial Rounded MT Bold" charset="0"/>
              </a:rPr>
              <a:t>Abundant  Mineral: clay</a:t>
            </a:r>
          </a:p>
          <a:p>
            <a:r>
              <a:rPr lang="en-GB" sz="2400" b="0" dirty="0">
                <a:latin typeface="Arial Rounded MT Bold" charset="0"/>
              </a:rPr>
              <a:t>Fired clay</a:t>
            </a:r>
          </a:p>
          <a:p>
            <a:r>
              <a:rPr lang="en-GB" sz="2400" b="0" dirty="0">
                <a:latin typeface="Arial Rounded MT Bold" charset="0"/>
              </a:rPr>
              <a:t>Cellular insulation</a:t>
            </a:r>
          </a:p>
          <a:p>
            <a:r>
              <a:rPr lang="en-GB" sz="2400" b="0" dirty="0">
                <a:latin typeface="Arial Rounded MT Bold" charset="0"/>
              </a:rPr>
              <a:t>Long conduction path</a:t>
            </a:r>
          </a:p>
          <a:p>
            <a:r>
              <a:rPr lang="en-GB" sz="2400" b="0" dirty="0">
                <a:latin typeface="Arial Rounded MT Bold" charset="0"/>
              </a:rPr>
              <a:t>Interlocking dry </a:t>
            </a:r>
            <a:r>
              <a:rPr lang="en-GB" sz="2400" b="0" dirty="0" smtClean="0">
                <a:latin typeface="Arial Rounded MT Bold" charset="0"/>
              </a:rPr>
              <a:t>perpend</a:t>
            </a:r>
            <a:endParaRPr lang="en-GB" sz="2400" b="0" dirty="0">
              <a:latin typeface="Arial Rounded MT Bold" charset="0"/>
            </a:endParaRPr>
          </a:p>
          <a:p>
            <a:r>
              <a:rPr lang="en-GB" sz="2400" b="0" dirty="0">
                <a:latin typeface="Arial Rounded MT Bold" charset="0"/>
              </a:rPr>
              <a:t>Mortared bed joint</a:t>
            </a:r>
          </a:p>
          <a:p>
            <a:r>
              <a:rPr lang="en-GB" sz="2400" b="0" dirty="0">
                <a:latin typeface="Arial Rounded MT Bold" charset="0"/>
              </a:rPr>
              <a:t>Thermal mass</a:t>
            </a:r>
          </a:p>
          <a:p>
            <a:r>
              <a:rPr lang="en-GB" sz="2400" b="0" dirty="0">
                <a:latin typeface="Arial Rounded MT Bold" charset="0"/>
              </a:rPr>
              <a:t>Acoustic mass</a:t>
            </a:r>
          </a:p>
          <a:p>
            <a:r>
              <a:rPr lang="en-GB" sz="2400" b="0" dirty="0">
                <a:latin typeface="Arial Rounded MT Bold" charset="0"/>
              </a:rPr>
              <a:t>Decrement delay</a:t>
            </a:r>
          </a:p>
          <a:p>
            <a:r>
              <a:rPr lang="en-GB" sz="2400" b="0" dirty="0">
                <a:latin typeface="Arial Rounded MT Bold" charset="0"/>
              </a:rPr>
              <a:t>Moisture Permeable</a:t>
            </a:r>
          </a:p>
        </p:txBody>
      </p:sp>
      <p:pic>
        <p:nvPicPr>
          <p:cNvPr id="44036" name="Picture 5" descr="DCP_8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11159" r="5322"/>
          <a:stretch>
            <a:fillRect/>
          </a:stretch>
        </p:blipFill>
        <p:spPr bwMode="auto">
          <a:xfrm>
            <a:off x="358775" y="1647825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4FC-3D1B-6840-A0DD-9738884082F9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Cellular fired clay blocks</a:t>
            </a:r>
          </a:p>
        </p:txBody>
      </p:sp>
      <p:sp>
        <p:nvSpPr>
          <p:cNvPr id="45059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0" dirty="0">
                <a:latin typeface="Arial Rounded MT Bold" charset="0"/>
              </a:rPr>
              <a:t>Knock out pieces</a:t>
            </a:r>
          </a:p>
          <a:p>
            <a:r>
              <a:rPr lang="en-GB" b="0" dirty="0">
                <a:latin typeface="Arial Rounded MT Bold" charset="0"/>
              </a:rPr>
              <a:t>Allow conduit runs</a:t>
            </a:r>
          </a:p>
          <a:p>
            <a:r>
              <a:rPr lang="en-GB" b="0" dirty="0">
                <a:latin typeface="Arial Rounded MT Bold" charset="0"/>
              </a:rPr>
              <a:t>Form corners and interlocking</a:t>
            </a:r>
          </a:p>
        </p:txBody>
      </p:sp>
      <p:pic>
        <p:nvPicPr>
          <p:cNvPr id="45060" name="Picture 6" descr="DCP_89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9091" r="3397" b="9091"/>
          <a:stretch>
            <a:fillRect/>
          </a:stretch>
        </p:blipFill>
        <p:spPr bwMode="auto">
          <a:xfrm>
            <a:off x="4921250" y="1628775"/>
            <a:ext cx="38989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5F05-D9F6-1440-9648-4C7768CA5AF2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 Rounded MT Bold" charset="0"/>
              </a:rPr>
              <a:t>This Presentation on GBE: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latin typeface="Arial Rounded MT Bold" charset="0"/>
              </a:rPr>
              <a:t>Find this file on GBE website at:</a:t>
            </a:r>
          </a:p>
          <a:p>
            <a:r>
              <a:rPr lang="en-US" sz="2400" b="0" dirty="0">
                <a:latin typeface="Arial Rounded MT Bold" charset="0"/>
                <a:hlinkClick r:id="rId2"/>
              </a:rPr>
              <a:t>https://GreenBuildingEcyclopaedia.uk/?P</a:t>
            </a:r>
            <a:r>
              <a:rPr lang="en-US" sz="2400" b="0" dirty="0" smtClean="0">
                <a:latin typeface="Arial Rounded MT Bold" charset="0"/>
                <a:hlinkClick r:id="rId2"/>
              </a:rPr>
              <a:t>=</a:t>
            </a:r>
            <a:r>
              <a:rPr lang="en-US" sz="2400" b="0" dirty="0" err="1" smtClean="0">
                <a:latin typeface="Arial Rounded MT Bold" charset="0"/>
              </a:rPr>
              <a:t>xxxxx</a:t>
            </a:r>
            <a:r>
              <a:rPr lang="en-US" sz="2400" b="0" dirty="0" smtClean="0">
                <a:latin typeface="Arial Rounded MT Bold" charset="0"/>
              </a:rPr>
              <a:t> </a:t>
            </a:r>
          </a:p>
          <a:p>
            <a:r>
              <a:rPr lang="en-US" sz="2800" b="0" dirty="0" smtClean="0">
                <a:latin typeface="Arial Rounded MT Bold" charset="0"/>
              </a:rPr>
              <a:t>After the seminar/lecture I will update the page with this updated file</a:t>
            </a:r>
            <a:endParaRPr lang="en-US" sz="2800" b="0" dirty="0">
              <a:latin typeface="Arial Rounded MT Bold" charset="0"/>
            </a:endParaRPr>
          </a:p>
          <a:p>
            <a:endParaRPr lang="en-US" b="0" dirty="0">
              <a:latin typeface="Arial Rounded MT Bold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929B229-FF6D-554A-B834-CA3C8FB1973D}" type="datetime1">
              <a:rPr lang="en-GB" smtClean="0"/>
              <a:t>20/11/19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GBE 2003-19 BrianMurphy GorV Materials WDYU?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EBA3A-C242-0C48-90C1-F409A997CEC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6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57188" y="857250"/>
            <a:ext cx="457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Thermal mass: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Fired honeycomb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blocks in walls and floors adds long term </a:t>
            </a:r>
            <a:br>
              <a:rPr lang="en-GB" sz="3200" b="1">
                <a:solidFill>
                  <a:srgbClr val="33CC33"/>
                </a:solidFill>
                <a:latin typeface="Arial Rounded MT Bold" charset="0"/>
              </a:rPr>
            </a:b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thermal and acoustic mass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Clay board adds short term thermal mass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Not high load capacity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09850" y="304800"/>
            <a:ext cx="3967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Thermal Mass</a:t>
            </a:r>
          </a:p>
        </p:txBody>
      </p:sp>
      <p:pic>
        <p:nvPicPr>
          <p:cNvPr id="46085" name="Picture 5" descr="ClayPotSection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14613"/>
            <a:ext cx="41910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E561-7865-E74A-BED0-B612F77CE95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21</a:t>
            </a:r>
            <a:r>
              <a:rPr lang="en-US" b="0" baseline="30000" dirty="0"/>
              <a:t>st</a:t>
            </a:r>
            <a:r>
              <a:rPr lang="en-US" b="0" dirty="0"/>
              <a:t> Century </a:t>
            </a:r>
            <a:r>
              <a:rPr lang="en-US" b="0" dirty="0" smtClean="0"/>
              <a:t>Cob Walls</a:t>
            </a:r>
            <a:endParaRPr lang="en-US" b="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err="1" smtClean="0"/>
              <a:t>CobBauge</a:t>
            </a:r>
            <a:r>
              <a:rPr lang="en-US" b="0" dirty="0" smtClean="0"/>
              <a:t> Interreg Channel Project</a:t>
            </a:r>
          </a:p>
          <a:p>
            <a:r>
              <a:rPr lang="en-US" b="0" dirty="0" smtClean="0"/>
              <a:t>Phase 2 underway</a:t>
            </a:r>
          </a:p>
          <a:p>
            <a:r>
              <a:rPr lang="en-US" b="0" dirty="0" smtClean="0"/>
              <a:t>Traditional will not meet BRADL</a:t>
            </a:r>
          </a:p>
          <a:p>
            <a:r>
              <a:rPr lang="en-US" b="0" dirty="0" smtClean="0"/>
              <a:t>Structural Cob + Insulating Cob</a:t>
            </a:r>
          </a:p>
          <a:p>
            <a:r>
              <a:rPr lang="en-US" b="0" dirty="0" smtClean="0"/>
              <a:t>600 mm U value: 0.28 W/m2.K (0.3min)</a:t>
            </a:r>
          </a:p>
          <a:p>
            <a:r>
              <a:rPr lang="en-US" b="0" dirty="0" smtClean="0"/>
              <a:t>U: 0.15 achievable </a:t>
            </a:r>
            <a:r>
              <a:rPr lang="en-US" b="0" dirty="0" err="1" smtClean="0"/>
              <a:t>CobBauge</a:t>
            </a:r>
            <a:r>
              <a:rPr lang="en-US" b="0" dirty="0" smtClean="0"/>
              <a:t> Phase3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1887-2F7C-A64A-80A8-A7E323AAC409}" type="datetime1">
              <a:rPr lang="en-GB" smtClean="0"/>
              <a:t>20/11/19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609600"/>
            <a:ext cx="3995936" cy="1143000"/>
          </a:xfrm>
        </p:spPr>
        <p:txBody>
          <a:bodyPr/>
          <a:lstStyle/>
          <a:p>
            <a:r>
              <a:rPr lang="en-US" b="0" dirty="0" err="1" smtClean="0"/>
              <a:t>CobBauge</a:t>
            </a:r>
            <a:endParaRPr lang="en-US" b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981200"/>
            <a:ext cx="3995936" cy="4876800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 smtClean="0"/>
              <a:t>2 halves make a whole</a:t>
            </a:r>
          </a:p>
          <a:p>
            <a:r>
              <a:rPr lang="en-US" b="0" dirty="0" smtClean="0"/>
              <a:t>Structural k=0.42</a:t>
            </a:r>
          </a:p>
          <a:p>
            <a:r>
              <a:rPr lang="en-US" b="0" dirty="0" smtClean="0"/>
              <a:t>Insulating k=0.11</a:t>
            </a:r>
          </a:p>
          <a:p>
            <a:r>
              <a:rPr lang="en-US" b="0" dirty="0" smtClean="0"/>
              <a:t>Act as one</a:t>
            </a:r>
          </a:p>
          <a:p>
            <a:r>
              <a:rPr lang="en-US" b="0" dirty="0" smtClean="0"/>
              <a:t>Difficult to get apart</a:t>
            </a:r>
          </a:p>
          <a:p>
            <a:r>
              <a:rPr lang="en-US" b="0" dirty="0"/>
              <a:t>4</a:t>
            </a:r>
            <a:r>
              <a:rPr lang="en-US" b="0" dirty="0" smtClean="0"/>
              <a:t>00 mm wall shown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 descr="2019-07-03 17.15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Hemp-Lime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err="1" smtClean="0"/>
              <a:t>Hempcrete</a:t>
            </a:r>
            <a:endParaRPr lang="en-US" b="0" dirty="0" smtClean="0"/>
          </a:p>
          <a:p>
            <a:r>
              <a:rPr lang="en-US" b="0" dirty="0" smtClean="0"/>
              <a:t>Hemp shiv (part of stalk) </a:t>
            </a:r>
          </a:p>
          <a:p>
            <a:pPr lvl="1"/>
            <a:r>
              <a:rPr lang="en-US" b="0" dirty="0" smtClean="0"/>
              <a:t>is aggregate in a mix</a:t>
            </a:r>
          </a:p>
          <a:p>
            <a:r>
              <a:rPr lang="en-US" b="0" dirty="0" smtClean="0"/>
              <a:t>Lime </a:t>
            </a:r>
          </a:p>
          <a:p>
            <a:pPr lvl="1"/>
            <a:r>
              <a:rPr lang="en-US" b="0" dirty="0" smtClean="0"/>
              <a:t>(lower energy and carbon than Cement)</a:t>
            </a:r>
          </a:p>
          <a:p>
            <a:r>
              <a:rPr lang="en-US" b="0" dirty="0" smtClean="0"/>
              <a:t>Mixed to a concrete-like mix</a:t>
            </a:r>
          </a:p>
          <a:p>
            <a:pPr lvl="1"/>
            <a:r>
              <a:rPr lang="en-US" b="0" dirty="0" smtClean="0"/>
              <a:t>Sprayed into </a:t>
            </a:r>
            <a:r>
              <a:rPr lang="en-US" b="0" dirty="0"/>
              <a:t>o</a:t>
            </a:r>
            <a:r>
              <a:rPr lang="en-US" b="0" dirty="0" smtClean="0"/>
              <a:t>pen cassettes or like render</a:t>
            </a:r>
          </a:p>
          <a:p>
            <a:pPr lvl="1"/>
            <a:r>
              <a:rPr lang="en-US" b="0" dirty="0" smtClean="0"/>
              <a:t>Cast into formwork and tamped down</a:t>
            </a:r>
          </a:p>
          <a:p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15B-9AE0-C14C-8C0A-B6725FA87D5B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6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21st Century hemp-lime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/>
              <a:t>Hemcrete</a:t>
            </a:r>
            <a:r>
              <a:rPr lang="en-US" b="0" dirty="0" smtClean="0"/>
              <a:t> via Lime Technology Ltd. </a:t>
            </a:r>
            <a:r>
              <a:rPr lang="en-US" b="0" dirty="0" err="1" smtClean="0"/>
              <a:t>Tradical</a:t>
            </a:r>
            <a:r>
              <a:rPr lang="en-US" b="0" dirty="0" smtClean="0"/>
              <a:t> by </a:t>
            </a:r>
            <a:r>
              <a:rPr lang="en-US" b="0" dirty="0" err="1" smtClean="0"/>
              <a:t>Lhoist</a:t>
            </a:r>
            <a:r>
              <a:rPr lang="en-US" b="0" dirty="0" smtClean="0"/>
              <a:t> (FR)</a:t>
            </a:r>
            <a:endParaRPr lang="en-US" b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Hemp </a:t>
            </a:r>
            <a:r>
              <a:rPr lang="en-US" b="0" dirty="0" smtClean="0"/>
              <a:t>shiv: part </a:t>
            </a:r>
            <a:r>
              <a:rPr lang="en-US" b="0" dirty="0"/>
              <a:t>of </a:t>
            </a:r>
            <a:r>
              <a:rPr lang="en-US" b="0" dirty="0" smtClean="0"/>
              <a:t>stalk </a:t>
            </a:r>
            <a:endParaRPr lang="en-US" b="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is aggregate in a mix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Lime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L</a:t>
            </a:r>
            <a:r>
              <a:rPr lang="en-US" b="0" dirty="0" smtClean="0"/>
              <a:t>ower </a:t>
            </a:r>
            <a:r>
              <a:rPr lang="en-US" b="0" dirty="0"/>
              <a:t>energy and carbon than </a:t>
            </a:r>
            <a:r>
              <a:rPr lang="en-US" b="0" dirty="0" smtClean="0"/>
              <a:t>Cement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Cement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Higher </a:t>
            </a:r>
            <a:r>
              <a:rPr lang="en-US" b="0" dirty="0"/>
              <a:t>energy and carbon than </a:t>
            </a:r>
            <a:r>
              <a:rPr lang="en-US" b="0" dirty="0" smtClean="0"/>
              <a:t>Lime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To get an initial set sooner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To drive the lime to hydrate faster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Aluminium Oxide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High embodied energy and carbon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Chemical reaction with cement: </a:t>
            </a:r>
            <a:r>
              <a:rPr lang="en-US" b="0" dirty="0" err="1" smtClean="0"/>
              <a:t>Saponificate</a:t>
            </a:r>
            <a:r>
              <a:rPr lang="en-US" b="0" dirty="0" smtClean="0"/>
              <a:t>: Bubbles entrained in cement matrix</a:t>
            </a:r>
            <a:endParaRPr lang="en-US" b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Mixed to a </a:t>
            </a:r>
            <a:r>
              <a:rPr lang="en-US" b="0" dirty="0" smtClean="0"/>
              <a:t>aerated concrete</a:t>
            </a:r>
            <a:r>
              <a:rPr lang="en-US" b="0" dirty="0"/>
              <a:t>-like mix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Sprayed into open </a:t>
            </a:r>
            <a:r>
              <a:rPr lang="en-US" b="0" dirty="0" smtClean="0"/>
              <a:t>cassettes or like render</a:t>
            </a:r>
            <a:endParaRPr lang="en-US" b="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/>
              <a:t>Cast into formwork and tamped </a:t>
            </a:r>
            <a:r>
              <a:rPr lang="en-US" b="0" dirty="0" smtClean="0"/>
              <a:t>down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Into robust CLT Frame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Air pushed through to hydrate and dry mix for quick turn around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MMC Moderns Method of Construction or IMC Innovative Method of Construction </a:t>
            </a:r>
            <a:endParaRPr lang="en-US" b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15B-9AE0-C14C-8C0A-B6725FA87D5B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30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060848"/>
            <a:ext cx="91440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 smtClean="0">
                <a:latin typeface="Arial Rounded MT Bold" charset="0"/>
              </a:rPr>
              <a:t>Green Walls</a:t>
            </a:r>
            <a:r>
              <a:rPr lang="en-GB" sz="8000" b="0" dirty="0">
                <a:latin typeface="Arial Rounded MT Bold" charset="0"/>
              </a:rPr>
              <a:t>: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>
                <a:latin typeface="Arial Rounded MT Bold" charset="0"/>
              </a:rPr>
              <a:t>Timber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D194-1E79-F64C-A454-7DC77FA5FE9D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CP_0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035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230563" y="1177925"/>
            <a:ext cx="54848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Hygroscopic insulation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maintain their performance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even when </a:t>
            </a:r>
            <a:r>
              <a:rPr lang="en-GB" sz="2800" b="1" dirty="0" smtClean="0">
                <a:solidFill>
                  <a:srgbClr val="33CC33"/>
                </a:solidFill>
                <a:latin typeface="Arial Rounded MT Bold" charset="0"/>
              </a:rPr>
              <a:t>moist</a:t>
            </a:r>
            <a:endParaRPr lang="en-GB" sz="2800" b="1" dirty="0">
              <a:solidFill>
                <a:srgbClr val="33CC33"/>
              </a:solidFill>
              <a:latin typeface="Arial Rounded MT Bold" charset="0"/>
            </a:endParaRP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Vapour and water released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when conditions permit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No need for VB Vapour Barrier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Use vapour permeable 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construction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5:1 ratio </a:t>
            </a:r>
            <a:r>
              <a:rPr lang="en-GB" sz="2800" b="1" dirty="0" err="1">
                <a:solidFill>
                  <a:srgbClr val="33CC33"/>
                </a:solidFill>
                <a:latin typeface="Arial Rounded MT Bold" charset="0"/>
              </a:rPr>
              <a:t>vr</a:t>
            </a:r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 </a:t>
            </a:r>
            <a:r>
              <a:rPr lang="en-GB" sz="2800" b="1" dirty="0" err="1">
                <a:solidFill>
                  <a:srgbClr val="33CC33"/>
                </a:solidFill>
                <a:latin typeface="Arial Rounded MT Bold" charset="0"/>
              </a:rPr>
              <a:t>inside:outside</a:t>
            </a:r>
            <a:endParaRPr lang="en-GB" sz="2800" b="1" dirty="0">
              <a:solidFill>
                <a:srgbClr val="33CC33"/>
              </a:solidFill>
              <a:latin typeface="Arial Rounded MT Bold" charset="0"/>
            </a:endParaRP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ATL air tightness layer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EVT Enhanced Vapour Transfer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CDBD-7865-0D41-847F-A8262271573C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30563" y="1314450"/>
            <a:ext cx="5801588" cy="48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Hygroscopic insulation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maintain their performance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even when wet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Vapour and water released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when conditions permit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No need for Vapour Barrier VB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Use vapour permeable 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construction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5:1 ratio </a:t>
            </a:r>
            <a:r>
              <a:rPr lang="en-GB" sz="2800" b="1" dirty="0" err="1">
                <a:solidFill>
                  <a:srgbClr val="33CC33"/>
                </a:solidFill>
                <a:latin typeface="Arial Rounded MT Bold" charset="0"/>
              </a:rPr>
              <a:t>vr</a:t>
            </a:r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 </a:t>
            </a:r>
            <a:r>
              <a:rPr lang="en-GB" sz="2800" b="1" dirty="0" err="1">
                <a:solidFill>
                  <a:srgbClr val="33CC33"/>
                </a:solidFill>
                <a:latin typeface="Arial Rounded MT Bold" charset="0"/>
              </a:rPr>
              <a:t>inside:outside</a:t>
            </a:r>
            <a:endParaRPr lang="en-GB" sz="2800" b="1" dirty="0">
              <a:solidFill>
                <a:srgbClr val="33CC33"/>
              </a:solidFill>
              <a:latin typeface="Arial Rounded MT Bold" charset="0"/>
            </a:endParaRP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Air Tightness Layer </a:t>
            </a:r>
            <a:r>
              <a:rPr lang="en-GB" sz="2800" b="1" dirty="0" smtClean="0">
                <a:solidFill>
                  <a:srgbClr val="33CC33"/>
                </a:solidFill>
                <a:latin typeface="Arial Rounded MT Bold" charset="0"/>
              </a:rPr>
              <a:t>ATL</a:t>
            </a:r>
          </a:p>
          <a:p>
            <a:r>
              <a:rPr lang="en-GB" sz="2800" b="1" dirty="0" smtClean="0">
                <a:solidFill>
                  <a:srgbClr val="CC00CC"/>
                </a:solidFill>
                <a:latin typeface="Arial Rounded MT Bold" charset="0"/>
              </a:rPr>
              <a:t>Not for High Rise/near boundary</a:t>
            </a:r>
            <a:endParaRPr lang="en-GB" sz="2800" b="1" dirty="0">
              <a:solidFill>
                <a:srgbClr val="CC00CC"/>
              </a:solidFill>
              <a:latin typeface="Arial Rounded MT Bold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04788" y="304800"/>
            <a:ext cx="8756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EVT Enhanced Vapour Transfer</a:t>
            </a:r>
          </a:p>
        </p:txBody>
      </p:sp>
      <p:pic>
        <p:nvPicPr>
          <p:cNvPr id="52229" name="Picture 5" descr="TimerOp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9273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D9EA-4BC5-0B46-A883-B904A66FA2F7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048000" y="1177925"/>
            <a:ext cx="6096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We have a preoccupation with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thin walls 300 mm. or less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Which drives the demand for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energy intensive man-made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petrochemical fossil derived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CFC HCFC HFC HFA foamed plastic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O</a:t>
            </a:r>
            <a:r>
              <a:rPr lang="en-GB" sz="2800" b="1" baseline="-25000" dirty="0">
                <a:solidFill>
                  <a:srgbClr val="33CC33"/>
                </a:solidFill>
                <a:latin typeface="Arial Rounded MT Bold" charset="0"/>
              </a:rPr>
              <a:t>3</a:t>
            </a:r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 Ozone Depletion 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Greenhouse Gas Potential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300-600 mm. optimum</a:t>
            </a:r>
          </a:p>
          <a:p>
            <a:r>
              <a:rPr lang="en-GB" sz="2800" b="1" dirty="0">
                <a:solidFill>
                  <a:srgbClr val="33CC33"/>
                </a:solidFill>
                <a:latin typeface="Arial Rounded MT Bold" charset="0"/>
              </a:rPr>
              <a:t>insulation </a:t>
            </a:r>
            <a:r>
              <a:rPr lang="en-GB" sz="2800" b="1" dirty="0" smtClean="0">
                <a:solidFill>
                  <a:srgbClr val="33CC33"/>
                </a:solidFill>
                <a:latin typeface="Arial Rounded MT Bold" charset="0"/>
              </a:rPr>
              <a:t>thicknesses</a:t>
            </a:r>
            <a:endParaRPr lang="en-GB" sz="2800" b="1" dirty="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06438" y="304800"/>
            <a:ext cx="7788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Thick walls, roofs and floors</a:t>
            </a:r>
          </a:p>
        </p:txBody>
      </p:sp>
      <p:pic>
        <p:nvPicPr>
          <p:cNvPr id="53253" name="Picture 5" descr="DCP_09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035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B6CB-E05F-5C45-8AF6-8F53A849608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CP_09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035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048000" y="1177925"/>
            <a:ext cx="605346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Optimum: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300</a:t>
            </a:r>
            <a:r>
              <a:rPr lang="en-GB" sz="3200" b="1" dirty="0" smtClean="0">
                <a:solidFill>
                  <a:srgbClr val="33CC33"/>
                </a:solidFill>
                <a:latin typeface="Arial Rounded MT Bold" charset="0"/>
              </a:rPr>
              <a:t>-400 </a:t>
            </a:r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mm. deep compound</a:t>
            </a:r>
            <a:br>
              <a:rPr lang="en-GB" sz="3200" b="1" dirty="0">
                <a:solidFill>
                  <a:srgbClr val="33CC33"/>
                </a:solidFill>
                <a:latin typeface="Arial Rounded MT Bold" charset="0"/>
              </a:rPr>
            </a:br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rafters with Cellulose fibre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insulation 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High density and 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high thermal mass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cellulose fibre insulation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boards in walls and floors 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462213" y="304800"/>
            <a:ext cx="4248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Cellulose Fibre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E732-FDA8-E640-B852-212932F0797C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0" dirty="0" smtClean="0"/>
              <a:t>Speaker: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b="0" dirty="0" smtClean="0"/>
              <a:t>Brian Murphy </a:t>
            </a:r>
            <a:r>
              <a:rPr lang="en-GB" b="0" u="sng" dirty="0" smtClean="0">
                <a:solidFill>
                  <a:schemeClr val="bg1"/>
                </a:solidFill>
                <a:hlinkClick r:id="rId2"/>
              </a:rPr>
              <a:t>brianspecman@icloud.com</a:t>
            </a:r>
            <a:endParaRPr lang="en-GB" b="0" dirty="0" smtClean="0">
              <a:solidFill>
                <a:schemeClr val="bg1"/>
              </a:solidFill>
            </a:endParaRPr>
          </a:p>
          <a:p>
            <a:r>
              <a:rPr lang="en-GB" b="0" dirty="0" smtClean="0"/>
              <a:t>Technician and Architect by training, a Specification Writer by choice and an Environmentalist by action</a:t>
            </a:r>
          </a:p>
          <a:p>
            <a:r>
              <a:rPr lang="en-GB" b="0" dirty="0" smtClean="0"/>
              <a:t>Greening up my </a:t>
            </a:r>
            <a:r>
              <a:rPr lang="en-GB" b="0" smtClean="0"/>
              <a:t>act since 1999</a:t>
            </a:r>
          </a:p>
          <a:p>
            <a:r>
              <a:rPr lang="en-GB" b="0" dirty="0" smtClean="0"/>
              <a:t>Founded National Green Specification 2001</a:t>
            </a:r>
          </a:p>
          <a:p>
            <a:r>
              <a:rPr lang="en-GB" b="0" dirty="0" err="1" smtClean="0">
                <a:solidFill>
                  <a:srgbClr val="008000"/>
                </a:solidFill>
              </a:rPr>
              <a:t>GreenSpec.co.uk</a:t>
            </a:r>
            <a:r>
              <a:rPr lang="en-GB" b="0" dirty="0" smtClean="0">
                <a:solidFill>
                  <a:srgbClr val="FFFFFF"/>
                </a:solidFill>
              </a:rPr>
              <a:t> </a:t>
            </a:r>
            <a:r>
              <a:rPr lang="en-GB" b="0" dirty="0" smtClean="0"/>
              <a:t>Website 2003</a:t>
            </a:r>
          </a:p>
          <a:p>
            <a:r>
              <a:rPr lang="en-GB" b="0" dirty="0"/>
              <a:t>S</a:t>
            </a:r>
            <a:r>
              <a:rPr lang="en-GB" b="0" dirty="0" smtClean="0"/>
              <a:t>tarted GBE online </a:t>
            </a:r>
            <a:r>
              <a:rPr lang="en-GB" b="0" dirty="0"/>
              <a:t>2015 </a:t>
            </a:r>
            <a:r>
              <a:rPr lang="en-GB" b="0" dirty="0" smtClean="0">
                <a:hlinkClick r:id="rId3"/>
              </a:rPr>
              <a:t>https://</a:t>
            </a:r>
            <a:r>
              <a:rPr lang="en-GB" b="0" u="sng" dirty="0" smtClean="0">
                <a:solidFill>
                  <a:schemeClr val="bg1"/>
                </a:solidFill>
                <a:hlinkClick r:id="rId3"/>
              </a:rPr>
              <a:t>GreenBuildingEncyclopaedia.uk</a:t>
            </a:r>
            <a:endParaRPr lang="en-GB" b="0" dirty="0" smtClean="0"/>
          </a:p>
          <a:p>
            <a:pPr lvl="1"/>
            <a:r>
              <a:rPr lang="en-GB" b="0" dirty="0" smtClean="0"/>
              <a:t>2050 pages created and 30,000 to go.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0093-3AA8-C644-BEF7-1191D2FA2E6E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CP_0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035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048000" y="1177925"/>
            <a:ext cx="6096000" cy="50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Thermal mass: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High thermal mass dense wood fibre insulation boards in walls and floors 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Acoustic unfired clay bricks</a:t>
            </a:r>
            <a:br>
              <a:rPr lang="en-GB" sz="3200" b="1" dirty="0">
                <a:solidFill>
                  <a:srgbClr val="33CC33"/>
                </a:solidFill>
                <a:latin typeface="Arial Rounded MT Bold" charset="0"/>
              </a:rPr>
            </a:br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in floor construction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adds thermal and moisture mass </a:t>
            </a:r>
          </a:p>
          <a:p>
            <a:r>
              <a:rPr lang="en-GB" sz="3200" b="1" dirty="0">
                <a:solidFill>
                  <a:srgbClr val="33CC33"/>
                </a:solidFill>
                <a:latin typeface="Arial Rounded MT Bold" charset="0"/>
              </a:rPr>
              <a:t>Stacked dowelled wood </a:t>
            </a:r>
            <a:r>
              <a:rPr lang="en-GB" sz="3200" b="1" dirty="0" smtClean="0">
                <a:solidFill>
                  <a:srgbClr val="33CC33"/>
                </a:solidFill>
                <a:latin typeface="Arial Rounded MT Bold" charset="0"/>
              </a:rPr>
              <a:t>floor</a:t>
            </a:r>
          </a:p>
          <a:p>
            <a:r>
              <a:rPr lang="en-GB" sz="3200" b="1" dirty="0" smtClean="0">
                <a:solidFill>
                  <a:srgbClr val="33CC33"/>
                </a:solidFill>
                <a:latin typeface="Arial Rounded MT Bold" charset="0"/>
              </a:rPr>
              <a:t>No glue: healthy</a:t>
            </a:r>
            <a:endParaRPr lang="en-GB" sz="3200" b="1" dirty="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609850" y="304800"/>
            <a:ext cx="3967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Thermal Mass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FCB8-AC55-CD4A-885A-9D35A0B9562B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048000" y="1177925"/>
            <a:ext cx="6096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Thermal mass: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High thermal mass dense wood fibre insulation boards in walls and floors 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Acoustic unfired clay bricks</a:t>
            </a:r>
            <a:br>
              <a:rPr lang="en-GB" sz="3200" b="1">
                <a:solidFill>
                  <a:srgbClr val="33CC33"/>
                </a:solidFill>
                <a:latin typeface="Arial Rounded MT Bold" charset="0"/>
              </a:rPr>
            </a:b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in floor construction or fired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honeycomb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blocks in walls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and floors adds </a:t>
            </a:r>
          </a:p>
          <a:p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thermal mass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609850" y="304800"/>
            <a:ext cx="3967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Thermal Mass</a:t>
            </a:r>
          </a:p>
        </p:txBody>
      </p:sp>
      <p:pic>
        <p:nvPicPr>
          <p:cNvPr id="56325" name="Picture 5" descr="CFRo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7384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ClayPotSection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4384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B604-37F9-9E40-8C75-B90B8740575B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CP_0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8655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348163" y="990600"/>
            <a:ext cx="45180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Compound rafters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Cellulose insulation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Acoustic brick floor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Timber floor planks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Wood fibre insulation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Timber frame walls</a:t>
            </a: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Timber batten clad</a:t>
            </a:r>
          </a:p>
          <a:p>
            <a:pPr>
              <a:buFont typeface="Arial" charset="0"/>
              <a:buChar char="•"/>
            </a:pPr>
            <a:endParaRPr lang="en-GB" sz="3200" b="1">
              <a:solidFill>
                <a:srgbClr val="33CC33"/>
              </a:solidFill>
              <a:latin typeface="Arial Rounded MT Bold" charset="0"/>
            </a:endParaRPr>
          </a:p>
          <a:p>
            <a:pPr>
              <a:buFont typeface="Arial" charset="0"/>
              <a:buChar char="•"/>
            </a:pP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Vapour balanced</a:t>
            </a:r>
            <a:br>
              <a:rPr lang="en-GB" sz="3200" b="1">
                <a:solidFill>
                  <a:srgbClr val="33CC33"/>
                </a:solidFill>
                <a:latin typeface="Arial Rounded MT Bold" charset="0"/>
              </a:rPr>
            </a:br>
            <a:r>
              <a:rPr lang="en-GB" sz="3200" b="1">
                <a:solidFill>
                  <a:srgbClr val="33CC33"/>
                </a:solidFill>
                <a:latin typeface="Arial Rounded MT Bold" charset="0"/>
              </a:rPr>
              <a:t>construction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chemeClr val="accent1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267200" y="304800"/>
            <a:ext cx="4841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Timber Structure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5E77-51D4-4345-8160-87559C75D26E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FFloorWall9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056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6B9C-7760-1F49-9C94-C00AEECA5F2F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FWallRoofFloor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3"/>
          <a:stretch>
            <a:fillRect/>
          </a:stretch>
        </p:blipFill>
        <p:spPr bwMode="auto">
          <a:xfrm>
            <a:off x="1981200" y="990600"/>
            <a:ext cx="51530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4051-320E-CD4F-BBA4-E382DD72F9D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FRo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190625"/>
            <a:ext cx="64008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1C1F-17E6-FE42-89CD-34E52044446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060848"/>
            <a:ext cx="91440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 smtClean="0">
                <a:latin typeface="Arial Rounded MT Bold" charset="0"/>
              </a:rPr>
              <a:t>Green Walls</a:t>
            </a:r>
            <a:r>
              <a:rPr lang="en-GB" sz="8000" b="0" dirty="0">
                <a:latin typeface="Arial Rounded MT Bold" charset="0"/>
              </a:rPr>
              <a:t>: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 smtClean="0">
                <a:latin typeface="Arial Rounded MT Bold" charset="0"/>
              </a:rPr>
              <a:t>Loadbearing Timber Blocks</a:t>
            </a:r>
            <a:endParaRPr lang="en-GB" sz="8000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12B0-1B4F-CE49-A8FD-5FCB64E6D667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81234"/>
      </p:ext>
    </p:extLst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teko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234156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StekoW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1447800"/>
            <a:ext cx="14652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StekoP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04800"/>
            <a:ext cx="32496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308475" y="5140325"/>
            <a:ext cx="2136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STEKO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1775" y="5673725"/>
            <a:ext cx="8718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Load-bearing timber blockwork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0480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8BCB4-220E-6E4F-82D6-CBC4A0F65D5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teko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29289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StekoW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838200"/>
            <a:ext cx="3560762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105400" y="304800"/>
            <a:ext cx="2136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STEKO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04800" y="6057900"/>
            <a:ext cx="8718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Load-bearing timber blockwork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5159-D341-1040-B691-0783CF0E8BFC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stek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7813" y="0"/>
            <a:ext cx="5056187" cy="6858000"/>
          </a:xfrm>
          <a:noFill/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algn="l"/>
            <a:r>
              <a:rPr lang="en-GB" b="0" dirty="0" err="1">
                <a:latin typeface="Arial Rounded MT Bold" charset="0"/>
              </a:rPr>
              <a:t>Steko</a:t>
            </a:r>
            <a:r>
              <a:rPr lang="en-GB" b="0" dirty="0">
                <a:latin typeface="Arial Rounded MT Bold" charset="0"/>
              </a:rPr>
              <a:t> </a:t>
            </a:r>
            <a:r>
              <a:rPr lang="ja-JP" altLang="en-GB" b="0" dirty="0">
                <a:latin typeface="Arial Rounded MT Bold" charset="0"/>
              </a:rPr>
              <a:t>“</a:t>
            </a:r>
            <a:r>
              <a:rPr lang="en-GB" b="0" dirty="0">
                <a:latin typeface="Arial Rounded MT Bold" charset="0"/>
              </a:rPr>
              <a:t>Lego for Self-builders</a:t>
            </a:r>
            <a:r>
              <a:rPr lang="ja-JP" altLang="en-GB" b="0" dirty="0">
                <a:latin typeface="Arial Rounded MT Bold" charset="0"/>
              </a:rPr>
              <a:t>”</a:t>
            </a:r>
            <a:endParaRPr lang="en-US" b="0" dirty="0">
              <a:latin typeface="Arial Rounded MT Bold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1529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Waste from plantation thinning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Carbon negative</a:t>
            </a:r>
          </a:p>
          <a:p>
            <a:pPr lvl="1">
              <a:lnSpc>
                <a:spcPct val="80000"/>
              </a:lnSpc>
            </a:pPr>
            <a:r>
              <a:rPr lang="en-GB" sz="1400" b="0" dirty="0">
                <a:latin typeface="Arial Rounded MT Bold" charset="0"/>
              </a:rPr>
              <a:t>Carbon sequestration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Dry Construction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Self-build unskilled construction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Fast construction (3 day house)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No waste on site (designed)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Accommodates services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Accommodates thermal or acoustic insulation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Lightweight  6kg (children too)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Load-bearing (designed to 7 stories)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Internal and external walls</a:t>
            </a:r>
          </a:p>
          <a:p>
            <a:pPr>
              <a:lnSpc>
                <a:spcPct val="80000"/>
              </a:lnSpc>
            </a:pPr>
            <a:r>
              <a:rPr lang="en-GB" sz="1800" b="0" dirty="0">
                <a:latin typeface="Arial Rounded MT Bold" charset="0"/>
              </a:rPr>
              <a:t>160 mm. modules</a:t>
            </a:r>
            <a:endParaRPr lang="en-US" sz="1800" b="0" dirty="0">
              <a:latin typeface="Arial Rounded MT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5E55-BCDA-FB4C-B147-76D86D333DF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build="p"/>
      <p:bldP spid="48130" grpId="0"/>
      <p:bldP spid="481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693987"/>
            <a:ext cx="9144000" cy="1470025"/>
          </a:xfrm>
        </p:spPr>
        <p:txBody>
          <a:bodyPr/>
          <a:lstStyle/>
          <a:p>
            <a:r>
              <a:rPr lang="en-GB" sz="8000" b="0" dirty="0" smtClean="0">
                <a:solidFill>
                  <a:srgbClr val="CC00CC"/>
                </a:solidFill>
                <a:latin typeface="Arial Rounded MT Bold" charset="0"/>
              </a:rPr>
              <a:t>Violet</a:t>
            </a:r>
            <a:r>
              <a:rPr lang="en-GB" sz="8000" b="0" dirty="0" smtClean="0">
                <a:latin typeface="Arial Rounded MT Bold" charset="0"/>
              </a:rPr>
              <a:t> </a:t>
            </a:r>
            <a:r>
              <a:rPr lang="en-GB" sz="8000" b="0" dirty="0">
                <a:latin typeface="Arial Rounded MT Bold" charset="0"/>
              </a:rPr>
              <a:t>Low Rise </a:t>
            </a:r>
            <a:r>
              <a:rPr lang="en-GB" sz="8000" b="0" dirty="0" smtClean="0">
                <a:latin typeface="Arial Rounded MT Bold" charset="0"/>
              </a:rPr>
              <a:t>Construction</a:t>
            </a:r>
            <a:endParaRPr lang="en-US" sz="8000" b="0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4988768"/>
            <a:ext cx="91440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No.3 (part) UH </a:t>
            </a:r>
            <a:r>
              <a:rPr lang="en-US" sz="48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M.Arch</a:t>
            </a:r>
            <a:r>
              <a:rPr lang="en-US" sz="4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r>
              <a:rPr lang="en-US" sz="4800" b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4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November 2019 </a:t>
            </a:r>
            <a:endParaRPr lang="en-GB" sz="4800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E27F-05BF-2E43-B434-221A9303288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98213"/>
      </p:ext>
    </p:extLst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040-89CA-4C46-874C-61B3DDCFDD81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5A2D-76A0-8042-BFE1-888273892B1A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895079"/>
            <a:ext cx="9144000" cy="1470025"/>
          </a:xfrm>
        </p:spPr>
        <p:txBody>
          <a:bodyPr/>
          <a:lstStyle/>
          <a:p>
            <a:r>
              <a:rPr lang="en-GB" sz="8000" b="0" dirty="0">
                <a:latin typeface="Arial Rounded MT Bold" charset="0"/>
              </a:rPr>
              <a:t>Cross Laminated Timber Panel </a:t>
            </a:r>
            <a:r>
              <a:rPr lang="en-GB" sz="8000" b="0" dirty="0" smtClean="0">
                <a:latin typeface="Arial Rounded MT Bold" charset="0"/>
              </a:rPr>
              <a:t>(CLTP)</a:t>
            </a:r>
            <a:br>
              <a:rPr lang="en-GB" sz="8000" b="0" dirty="0" smtClean="0">
                <a:latin typeface="Arial Rounded MT Bold" charset="0"/>
              </a:rPr>
            </a:br>
            <a:r>
              <a:rPr lang="en-GB" sz="8000" b="0" dirty="0" smtClean="0">
                <a:latin typeface="Arial Rounded MT Bold" charset="0"/>
              </a:rPr>
              <a:t>Low &amp; High rise </a:t>
            </a:r>
            <a:endParaRPr lang="en-US" sz="8000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8D5-4514-F445-9A8C-9CB0538036A8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64738"/>
      </p:ext>
    </p:extLst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CP_3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555875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DCP_3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21066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CP_32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22860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CP_32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16637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81000" y="0"/>
            <a:ext cx="78565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Cross Laminated timber</a:t>
            </a:r>
            <a:br>
              <a:rPr lang="en-GB" sz="4400" b="1">
                <a:solidFill>
                  <a:srgbClr val="33CC33"/>
                </a:solidFill>
                <a:latin typeface="Arial Rounded MT Bold" charset="0"/>
              </a:rPr>
            </a:br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 shear walls floors and roofs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4653-D194-B348-A383-FF187F3BFF6E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2" descr="DCP_7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35655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381000" y="0"/>
            <a:ext cx="78565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Cross Laminated timber</a:t>
            </a:r>
            <a:br>
              <a:rPr lang="en-GB" sz="4400" b="1">
                <a:solidFill>
                  <a:srgbClr val="33CC33"/>
                </a:solidFill>
                <a:latin typeface="Arial Rounded MT Bold" charset="0"/>
              </a:rPr>
            </a:br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 shear walls floors and roofs</a:t>
            </a:r>
          </a:p>
        </p:txBody>
      </p:sp>
      <p:pic>
        <p:nvPicPr>
          <p:cNvPr id="67588" name="Picture 7" descr="DCP_7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484313"/>
            <a:ext cx="35655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9A36-F400-214D-AFF5-88393685D90E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Post Grenfell fire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Government Announced combustible materials no longer permitted in High rise Housing above 18m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2 Different interpretations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Not in the external wall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CC00CC"/>
                </a:solidFill>
              </a:rPr>
              <a:t>(replaced with LSF and Stone wool)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Not at all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CC00CC"/>
                </a:solidFill>
              </a:rPr>
              <a:t>Back to concrete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Sector challenging Government because timber and CLTP has predictable </a:t>
            </a:r>
            <a:r>
              <a:rPr lang="en-US" b="0" dirty="0" err="1" smtClean="0"/>
              <a:t>behaviour</a:t>
            </a:r>
            <a:r>
              <a:rPr lang="en-US" b="0" dirty="0" smtClean="0"/>
              <a:t> in fire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Difficult to set CLTP alight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CC00CC"/>
                </a:solidFill>
              </a:rPr>
              <a:t>Small sections easy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Known charring rate thickness/minute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Charring protects remainder of big sections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45DFD-E653-7E49-A0D0-1698CA9453B6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708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381000" y="515938"/>
            <a:ext cx="82756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Cross Laminated timber walls</a:t>
            </a:r>
          </a:p>
        </p:txBody>
      </p:sp>
      <p:pic>
        <p:nvPicPr>
          <p:cNvPr id="87048" name="Picture 8" descr="DCP_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23372"/>
          <a:stretch>
            <a:fillRect/>
          </a:stretch>
        </p:blipFill>
        <p:spPr bwMode="auto">
          <a:xfrm>
            <a:off x="5945188" y="2060575"/>
            <a:ext cx="329565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DCP_1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24905"/>
          <a:stretch>
            <a:fillRect/>
          </a:stretch>
        </p:blipFill>
        <p:spPr bwMode="auto">
          <a:xfrm>
            <a:off x="63500" y="2060575"/>
            <a:ext cx="3052763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DCP_75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17026" r="13271" b="9091"/>
          <a:stretch>
            <a:fillRect/>
          </a:stretch>
        </p:blipFill>
        <p:spPr bwMode="auto">
          <a:xfrm>
            <a:off x="3113088" y="2060575"/>
            <a:ext cx="282257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D417-33E3-0B41-AAA3-A6DFD5FE5CE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Post Grenfell fire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Government Announced combustible materials no longer permitted in High rise Housing above 18m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CC00CC"/>
                </a:solidFill>
              </a:rPr>
              <a:t>Stone wool e.g. Rockwool </a:t>
            </a:r>
            <a:r>
              <a:rPr lang="en-US" b="0" dirty="0" smtClean="0"/>
              <a:t>could be the only insulation player in the market </a:t>
            </a:r>
            <a:r>
              <a:rPr lang="en-US" b="0" dirty="0" smtClean="0">
                <a:solidFill>
                  <a:srgbClr val="CC00CC"/>
                </a:solidFill>
              </a:rPr>
              <a:t>(no more plastics)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I have challenged the dense wood fiber (DWF) insulation sector to do the tests to prove their insulation is up to the job </a:t>
            </a:r>
            <a:r>
              <a:rPr lang="en-US" b="0" smtClean="0"/>
              <a:t>of high </a:t>
            </a:r>
            <a:r>
              <a:rPr lang="en-US" b="0" dirty="0" smtClean="0"/>
              <a:t>rise housing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Difficult to set DWF alight with blowtorch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Some charring at surface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Charring protects remainder of insulation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Expensive tests but informally Austrian manufacturers and UK suppliers progressing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45DFD-E653-7E49-A0D0-1698CA9453B6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65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DCP_8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8598"/>
          <a:stretch>
            <a:fillRect/>
          </a:stretch>
        </p:blipFill>
        <p:spPr bwMode="auto">
          <a:xfrm>
            <a:off x="744538" y="1770063"/>
            <a:ext cx="620395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 descr="DCP_89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33750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9" descr="DCP_89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771650"/>
            <a:ext cx="33766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8" descr="DCP_89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6792" b="2916"/>
          <a:stretch>
            <a:fillRect/>
          </a:stretch>
        </p:blipFill>
        <p:spPr bwMode="auto">
          <a:xfrm>
            <a:off x="5297488" y="1778000"/>
            <a:ext cx="381158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4000" b="0" dirty="0">
                <a:latin typeface="Arial Rounded MT Bold" charset="0"/>
              </a:rPr>
              <a:t>Cross Laminated timber shear walls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CF3FE-3E1F-9A46-8985-25E6E20396E0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552700"/>
            <a:ext cx="9144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8000" b="0" dirty="0" smtClean="0">
                <a:latin typeface="Arial Rounded MT Bold" charset="0"/>
              </a:rPr>
              <a:t>Green New </a:t>
            </a:r>
            <a:r>
              <a:rPr lang="en-GB" sz="8000" b="0" dirty="0">
                <a:latin typeface="Arial Rounded MT Bold" charset="0"/>
              </a:rPr>
              <a:t>Walls: Transparent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FA28-92D2-304B-93A2-C6E689E430A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1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CC00CC"/>
                </a:solidFill>
              </a:rPr>
              <a:t>Masonry Cavity Wall: Brick outer block inner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Partial or full fill cavity insulation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Ground bearing </a:t>
            </a:r>
            <a:r>
              <a:rPr lang="en-US" sz="2800" b="0" dirty="0" smtClean="0">
                <a:solidFill>
                  <a:srgbClr val="CC00CC"/>
                </a:solidFill>
              </a:rPr>
              <a:t>insitu concrete slab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Suspended </a:t>
            </a:r>
            <a:r>
              <a:rPr lang="en-US" sz="2800" b="0" dirty="0" smtClean="0">
                <a:solidFill>
                  <a:srgbClr val="CC00CC"/>
                </a:solidFill>
              </a:rPr>
              <a:t>Precast beam and Block floor</a:t>
            </a:r>
            <a:r>
              <a:rPr lang="en-US" sz="2800" b="0" dirty="0" smtClean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GF sloping sites </a:t>
            </a:r>
            <a:r>
              <a:rPr lang="en-US" sz="2400" b="0" dirty="0"/>
              <a:t>or </a:t>
            </a:r>
            <a:r>
              <a:rPr lang="en-US" sz="2400" b="0" dirty="0">
                <a:solidFill>
                  <a:srgbClr val="CC00CC"/>
                </a:solidFill>
              </a:rPr>
              <a:t>methane/radon </a:t>
            </a:r>
            <a:r>
              <a:rPr lang="en-US" sz="2400" b="0" dirty="0" smtClean="0"/>
              <a:t>sites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Upper floor Apartments (Acoustics and fire)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Suspended timber upper floors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Trussed rafter roof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err="1" smtClean="0">
                <a:solidFill>
                  <a:srgbClr val="CC00CC"/>
                </a:solidFill>
              </a:rPr>
              <a:t>Glasswool</a:t>
            </a:r>
            <a:r>
              <a:rPr lang="en-US" sz="2800" b="0" dirty="0" smtClean="0">
                <a:solidFill>
                  <a:srgbClr val="CC00CC"/>
                </a:solidFill>
              </a:rPr>
              <a:t>, </a:t>
            </a:r>
            <a:r>
              <a:rPr lang="en-US" sz="2800" b="0" dirty="0" err="1" smtClean="0">
                <a:solidFill>
                  <a:srgbClr val="CC00CC"/>
                </a:solidFill>
              </a:rPr>
              <a:t>stonewool</a:t>
            </a:r>
            <a:r>
              <a:rPr lang="en-US" sz="2800" b="0" dirty="0" smtClean="0">
                <a:solidFill>
                  <a:srgbClr val="CC00CC"/>
                </a:solidFill>
              </a:rPr>
              <a:t> or EPS insulated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Will overheat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Softwood framed </a:t>
            </a:r>
            <a:r>
              <a:rPr lang="en-US" sz="2800" b="0" dirty="0" smtClean="0">
                <a:solidFill>
                  <a:srgbClr val="CC00CC"/>
                </a:solidFill>
              </a:rPr>
              <a:t>plasterboard</a:t>
            </a:r>
            <a:r>
              <a:rPr lang="en-US" sz="2800" b="0" dirty="0" smtClean="0"/>
              <a:t> partitions</a:t>
            </a:r>
            <a:endParaRPr lang="en-US" sz="28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269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Timber Curtain Walling</a:t>
            </a:r>
          </a:p>
        </p:txBody>
      </p:sp>
      <p:pic>
        <p:nvPicPr>
          <p:cNvPr id="97283" name="Picture 5" descr="DCP_7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628775"/>
            <a:ext cx="34702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6" descr="DCP_7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34702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B57E0-75DB-9B4D-8246-2470A2E33C8D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Solar Wall</a:t>
            </a:r>
          </a:p>
        </p:txBody>
      </p:sp>
      <p:pic>
        <p:nvPicPr>
          <p:cNvPr id="98307" name="Picture 5" descr="DCP_8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r="10274"/>
          <a:stretch>
            <a:fillRect/>
          </a:stretch>
        </p:blipFill>
        <p:spPr bwMode="auto">
          <a:xfrm>
            <a:off x="539750" y="2420938"/>
            <a:ext cx="45720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DCP_8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8"/>
          <a:stretch>
            <a:fillRect/>
          </a:stretch>
        </p:blipFill>
        <p:spPr bwMode="auto">
          <a:xfrm>
            <a:off x="5132388" y="1844675"/>
            <a:ext cx="28956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1631-B0B4-6D48-B602-D51B4280480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108448"/>
            <a:ext cx="91440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 smtClean="0">
                <a:latin typeface="Arial Rounded MT Bold" charset="0"/>
              </a:rPr>
              <a:t>Green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0" b="0" dirty="0" smtClean="0">
                <a:latin typeface="Arial Rounded MT Bold" charset="0"/>
              </a:rPr>
              <a:t>Wall Finishes</a:t>
            </a:r>
            <a:endParaRPr lang="en-GB" sz="8000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E27F-05BF-2E43-B434-221A9303288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952879"/>
      </p:ext>
    </p:extLst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ENoF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019425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Stra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19500"/>
            <a:ext cx="457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725863" y="641350"/>
            <a:ext cx="51689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any shape</a:t>
            </a:r>
          </a:p>
          <a:p>
            <a:pPr algn="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many ingredients</a:t>
            </a:r>
          </a:p>
          <a:p>
            <a:pPr algn="r"/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colours &amp; textures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GB" b="0" dirty="0">
                <a:latin typeface="Arial Rounded MT Bold" charset="0"/>
              </a:rPr>
              <a:t>Rammed Earth Walls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029200" y="2895600"/>
            <a:ext cx="3844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thermal mass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04800" y="5426075"/>
            <a:ext cx="38227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Load-bearing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but dynamic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82F-E66B-684C-9811-88155282612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NoF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0"/>
            <a:ext cx="431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Stra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8"/>
          <a:stretch>
            <a:fillRect/>
          </a:stretch>
        </p:blipFill>
        <p:spPr bwMode="auto">
          <a:xfrm>
            <a:off x="4572000" y="-53975"/>
            <a:ext cx="4572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algn="l"/>
            <a:r>
              <a:rPr lang="en-GB" b="0" dirty="0">
                <a:latin typeface="Arial Rounded MT Bold" charset="0"/>
              </a:rPr>
              <a:t>Rammed Earth Walls</a:t>
            </a:r>
          </a:p>
        </p:txBody>
      </p:sp>
      <p:sp>
        <p:nvSpPr>
          <p:cNvPr id="4813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Abundant and Natural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Recipe can be determined on site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solidFill>
                  <a:srgbClr val="CCFFCC"/>
                </a:solidFill>
                <a:latin typeface="Arial Rounded MT Bold" charset="0"/>
              </a:rPr>
              <a:t>Thermal</a:t>
            </a:r>
            <a:r>
              <a:rPr lang="en-GB" sz="2000" b="0" dirty="0">
                <a:latin typeface="Arial Rounded MT Bold" charset="0"/>
              </a:rPr>
              <a:t>, Acoustic &amp; Moisture </a:t>
            </a:r>
            <a:r>
              <a:rPr lang="en-GB" sz="2000" b="0" dirty="0">
                <a:solidFill>
                  <a:srgbClr val="CCFFCC"/>
                </a:solidFill>
                <a:latin typeface="Arial Rounded MT Bold" charset="0"/>
              </a:rPr>
              <a:t>mass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Fire resistant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Load-bearing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Absorbs radiation, smells and moisture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Hygroscopic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A</a:t>
            </a:r>
            <a:r>
              <a:rPr lang="en-GB" sz="2000" b="0" dirty="0" smtClean="0">
                <a:latin typeface="Arial Rounded MT Bold" charset="0"/>
              </a:rPr>
              <a:t>ny </a:t>
            </a:r>
            <a:r>
              <a:rPr lang="en-GB" sz="2000" b="0" dirty="0">
                <a:latin typeface="Arial Rounded MT Bold" charset="0"/>
              </a:rPr>
              <a:t>shape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many ingredients, colours &amp; textures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Sculptural &amp; Artistic opportunities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Waste disposal back to earth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latin typeface="Arial Rounded MT Bold" charset="0"/>
              </a:rPr>
              <a:t>Recyclable &amp; Reusable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solidFill>
                  <a:srgbClr val="800080"/>
                </a:solidFill>
                <a:latin typeface="Arial Rounded MT Bold" charset="0"/>
              </a:rPr>
              <a:t>Needs temporary formwork</a:t>
            </a:r>
            <a:endParaRPr lang="en-US" sz="2000" b="0" dirty="0">
              <a:solidFill>
                <a:srgbClr val="800080"/>
              </a:solidFill>
              <a:latin typeface="Arial Rounded MT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lay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27138"/>
            <a:ext cx="478313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Terref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27138"/>
            <a:ext cx="33401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4191000"/>
            <a:ext cx="36258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Clay Boards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Reed &amp; Clay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Clay finishes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GB" b="0" dirty="0">
                <a:solidFill>
                  <a:schemeClr val="tx1"/>
                </a:solidFill>
                <a:latin typeface="Arial Rounded MT Bold" charset="0"/>
              </a:rPr>
              <a:t>Clay boards &amp; finishes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761C5-87DC-C04D-8CB8-949E6A0A7B81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ay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478313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3277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sz="6000" b="0" dirty="0">
                <a:latin typeface="Arial Rounded MT Bold" charset="0"/>
              </a:rPr>
              <a:t>Clay Finishes</a:t>
            </a:r>
          </a:p>
        </p:txBody>
      </p:sp>
      <p:sp>
        <p:nvSpPr>
          <p:cNvPr id="32773" name="Content Placeholder 6"/>
          <p:cNvSpPr>
            <a:spLocks noGrp="1"/>
          </p:cNvSpPr>
          <p:nvPr>
            <p:ph sz="half" idx="2"/>
          </p:nvPr>
        </p:nvSpPr>
        <p:spPr>
          <a:xfrm>
            <a:off x="4991100" y="1214438"/>
            <a:ext cx="4152900" cy="48768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Clay Boards: Reed &amp; Clay,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Insitu clay on reed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Clay finish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Dry and harden but do not set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No time limits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Easy repairs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Less skill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3842E-4E02-AA4C-9C33-4F0EDE8045D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lay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478313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3379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sz="6000" b="0" dirty="0">
                <a:latin typeface="Arial Rounded MT Bold" charset="0"/>
              </a:rPr>
              <a:t>Clay Finishes</a:t>
            </a:r>
          </a:p>
        </p:txBody>
      </p:sp>
      <p:sp>
        <p:nvSpPr>
          <p:cNvPr id="75781" name="Content Placeholder 6"/>
          <p:cNvSpPr>
            <a:spLocks noGrp="1"/>
          </p:cNvSpPr>
          <p:nvPr>
            <p:ph sz="half" idx="2"/>
          </p:nvPr>
        </p:nvSpPr>
        <p:spPr>
          <a:xfrm>
            <a:off x="4991100" y="1214438"/>
            <a:ext cx="4152900" cy="50720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Can sustain high humidity where gypsum/paper will harbour mould</a:t>
            </a:r>
          </a:p>
          <a:p>
            <a:pPr lvl="1" eaLnBrk="1" hangingPunct="1">
              <a:defRPr/>
            </a:pPr>
            <a:r>
              <a:rPr lang="en-GB" b="0" dirty="0" smtClean="0"/>
              <a:t>Hygroscopic</a:t>
            </a:r>
          </a:p>
          <a:p>
            <a:pPr lvl="1" eaLnBrk="1" hangingPunct="1">
              <a:defRPr/>
            </a:pPr>
            <a:r>
              <a:rPr lang="en-GB" b="0" dirty="0" smtClean="0"/>
              <a:t>Moisture Mass</a:t>
            </a:r>
          </a:p>
          <a:p>
            <a:pPr lvl="1" eaLnBrk="1" hangingPunct="1">
              <a:defRPr/>
            </a:pPr>
            <a:r>
              <a:rPr lang="en-GB" b="0" dirty="0" smtClean="0"/>
              <a:t>Condensation avoidance</a:t>
            </a:r>
          </a:p>
          <a:p>
            <a:pPr lvl="1" eaLnBrk="1" hangingPunct="1">
              <a:defRPr/>
            </a:pPr>
            <a:r>
              <a:rPr lang="en-GB" b="0" dirty="0" smtClean="0"/>
              <a:t>Mould avoidance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Thermal mass</a:t>
            </a:r>
          </a:p>
          <a:p>
            <a:pPr lvl="1" eaLnBrk="1" hangingPunct="1">
              <a:defRPr/>
            </a:pPr>
            <a:r>
              <a:rPr lang="en-GB" b="0" dirty="0" smtClean="0"/>
              <a:t>High density</a:t>
            </a:r>
          </a:p>
          <a:p>
            <a:pPr lvl="1" eaLnBrk="1" hangingPunct="1">
              <a:defRPr/>
            </a:pPr>
            <a:r>
              <a:rPr lang="en-GB" b="0" dirty="0" smtClean="0"/>
              <a:t>Large surface area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Electromagnetic radiation absorption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Absorbs smells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297-FD2A-DC4C-A018-6726E9F9648A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erref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27138"/>
            <a:ext cx="33401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7625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r" eaLnBrk="1" hangingPunct="1"/>
            <a:r>
              <a:rPr lang="en-GB" b="0" dirty="0">
                <a:latin typeface="Arial Rounded MT Bold" charset="0"/>
              </a:rPr>
              <a:t>Clay finishes</a:t>
            </a:r>
          </a:p>
        </p:txBody>
      </p:sp>
      <p:sp>
        <p:nvSpPr>
          <p:cNvPr id="76805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4152900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Mineral based dies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Non-fade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Bond to background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No flaking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Long life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Durable</a:t>
            </a:r>
          </a:p>
          <a:p>
            <a:pPr eaLnBrk="1" hangingPunct="1">
              <a:defRPr/>
            </a:pPr>
            <a:r>
              <a:rPr lang="en-US" b="0" dirty="0" smtClean="0">
                <a:ea typeface="+mn-ea"/>
              </a:rPr>
              <a:t>Properties of clay plaster</a:t>
            </a:r>
          </a:p>
          <a:p>
            <a:pPr eaLnBrk="1" hangingPunct="1">
              <a:defRPr/>
            </a:pPr>
            <a:r>
              <a:rPr lang="en-US" b="0" dirty="0" err="1" smtClean="0">
                <a:ea typeface="+mn-ea"/>
              </a:rPr>
              <a:t>Vapour</a:t>
            </a:r>
            <a:r>
              <a:rPr lang="en-US" b="0" dirty="0" smtClean="0">
                <a:ea typeface="+mn-ea"/>
              </a:rPr>
              <a:t> permeable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C2D3-0E71-A24E-B679-A88D977F738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atPaint1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46482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867400" y="914400"/>
            <a:ext cx="2967038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Natural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ingredient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Paints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Stains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Oils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Waxes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Polishes</a:t>
            </a:r>
          </a:p>
          <a:p>
            <a:r>
              <a:rPr lang="en-GB" sz="4400" b="1">
                <a:solidFill>
                  <a:srgbClr val="33CC33"/>
                </a:solidFill>
                <a:latin typeface="Arial Rounded MT Bold" charset="0"/>
              </a:rPr>
              <a:t>Sealers</a:t>
            </a:r>
          </a:p>
        </p:txBody>
      </p:sp>
      <p:pic>
        <p:nvPicPr>
          <p:cNvPr id="35844" name="Picture 4" descr="Stain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46482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914400" y="6343650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b="1">
                <a:solidFill>
                  <a:srgbClr val="33CC33"/>
                </a:solidFill>
                <a:latin typeface="Arial Rounded MT Bold" charset="0"/>
              </a:rPr>
              <a:t>Construction Resources Showrooms Southwark London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solidFill>
                  <a:schemeClr val="tx1"/>
                </a:solidFill>
                <a:latin typeface="Arial Rounded MT Bold" charset="0"/>
              </a:rPr>
              <a:t>Paints &amp; Stains</a:t>
            </a:r>
            <a:endParaRPr lang="en-GB" b="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18B5-6A02-EC45-A21E-2AA72015944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2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Masonry outer </a:t>
            </a:r>
            <a:r>
              <a:rPr lang="en-US" sz="2400" b="0" dirty="0" smtClean="0"/>
              <a:t>and timber framed inner </a:t>
            </a:r>
            <a:r>
              <a:rPr lang="en-US" sz="2400" b="0" dirty="0" smtClean="0">
                <a:solidFill>
                  <a:srgbClr val="CC00CC"/>
                </a:solidFill>
              </a:rPr>
              <a:t>Cavity Wall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CC00CC"/>
                </a:solidFill>
              </a:rPr>
              <a:t>Partial or full fill cavity insulation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err="1">
                <a:solidFill>
                  <a:srgbClr val="CC00CC"/>
                </a:solidFill>
              </a:rPr>
              <a:t>stonewool</a:t>
            </a:r>
            <a:r>
              <a:rPr lang="en-US" sz="2000" b="0" dirty="0">
                <a:solidFill>
                  <a:srgbClr val="CC00CC"/>
                </a:solidFill>
              </a:rPr>
              <a:t> or EPS insulated</a:t>
            </a:r>
            <a:endParaRPr lang="en-US" sz="2000" b="0" dirty="0" smtClean="0">
              <a:solidFill>
                <a:srgbClr val="CC00CC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Ground bearing </a:t>
            </a:r>
            <a:r>
              <a:rPr lang="en-US" sz="2400" b="0" dirty="0" smtClean="0">
                <a:solidFill>
                  <a:srgbClr val="CC00CC"/>
                </a:solidFill>
              </a:rPr>
              <a:t>insitu concrete slab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Suspended timber ground floor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/>
              <a:t>GF sloping or </a:t>
            </a:r>
            <a:r>
              <a:rPr lang="en-US" sz="2000" b="0" dirty="0" smtClean="0">
                <a:solidFill>
                  <a:srgbClr val="CC00CC"/>
                </a:solidFill>
              </a:rPr>
              <a:t>methane/radon </a:t>
            </a:r>
            <a:r>
              <a:rPr lang="en-US" sz="2000" b="0" dirty="0" smtClean="0"/>
              <a:t>sites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Suspended timber upper floors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Trussed rafter roof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 smtClean="0">
                <a:solidFill>
                  <a:srgbClr val="CC00CC"/>
                </a:solidFill>
              </a:rPr>
              <a:t>Glasswool</a:t>
            </a:r>
            <a:r>
              <a:rPr lang="en-US" sz="2400" b="0" dirty="0" smtClean="0">
                <a:solidFill>
                  <a:srgbClr val="CC00CC"/>
                </a:solidFill>
              </a:rPr>
              <a:t>, </a:t>
            </a:r>
            <a:r>
              <a:rPr lang="en-US" sz="2400" b="0" dirty="0" err="1" smtClean="0">
                <a:solidFill>
                  <a:srgbClr val="CC00CC"/>
                </a:solidFill>
              </a:rPr>
              <a:t>stonewool</a:t>
            </a:r>
            <a:r>
              <a:rPr lang="en-US" sz="2400" b="0" dirty="0" smtClean="0">
                <a:solidFill>
                  <a:srgbClr val="CC00CC"/>
                </a:solidFill>
              </a:rPr>
              <a:t> or EPS insulated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CC00CC"/>
                </a:solidFill>
              </a:rPr>
              <a:t>Will overheat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Softwood framed </a:t>
            </a:r>
            <a:r>
              <a:rPr lang="en-US" sz="2400" b="0" dirty="0" smtClean="0">
                <a:solidFill>
                  <a:srgbClr val="CC00CC"/>
                </a:solidFill>
              </a:rPr>
              <a:t>plasterboard</a:t>
            </a:r>
            <a:r>
              <a:rPr lang="en-US" sz="2400" b="0" dirty="0" smtClean="0"/>
              <a:t> partitions</a:t>
            </a:r>
            <a:endParaRPr lang="en-US" sz="24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16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Natural Paints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 synthetics</a:t>
            </a:r>
          </a:p>
          <a:p>
            <a:pPr lvl="1" eaLnBrk="1" hangingPunct="1">
              <a:defRPr/>
            </a:pPr>
            <a:r>
              <a:rPr lang="en-GB" b="0" dirty="0" err="1" smtClean="0"/>
              <a:t>VOCs</a:t>
            </a:r>
            <a:r>
              <a:rPr lang="en-GB" b="0" dirty="0" smtClean="0"/>
              <a:t> if any are natural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 poisons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 chemical concoctions</a:t>
            </a:r>
          </a:p>
          <a:p>
            <a:pPr lvl="1" eaLnBrk="1" hangingPunct="1">
              <a:defRPr/>
            </a:pPr>
            <a:r>
              <a:rPr lang="en-GB" b="0" dirty="0" smtClean="0"/>
              <a:t>No unexplored impacts or reactions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 pollutants</a:t>
            </a:r>
          </a:p>
          <a:p>
            <a:pPr lvl="1" eaLnBrk="1" hangingPunct="1">
              <a:defRPr/>
            </a:pPr>
            <a:r>
              <a:rPr lang="en-GB" b="0" dirty="0" smtClean="0"/>
              <a:t>Healthy career possible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 Hazardous waste</a:t>
            </a:r>
          </a:p>
          <a:p>
            <a:pPr lvl="1" eaLnBrk="1" hangingPunct="1">
              <a:defRPr/>
            </a:pPr>
            <a:r>
              <a:rPr lang="en-GB" b="0" dirty="0" smtClean="0"/>
              <a:t>Many compostable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04BE77-826D-184B-AE77-7A0E8DBE24DD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/>
              <a:t>60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BD346-D441-D34C-A1E8-B137659B8AAD}" type="datetime1">
              <a:rPr lang="en-GB" smtClean="0"/>
              <a:t>20/11/19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214563"/>
            <a:ext cx="9144000" cy="1752600"/>
          </a:xfrm>
        </p:spPr>
        <p:txBody>
          <a:bodyPr/>
          <a:lstStyle/>
          <a:p>
            <a:pPr eaLnBrk="1" hangingPunct="1"/>
            <a:r>
              <a:rPr lang="en-GB" sz="8000" b="0" dirty="0" smtClean="0">
                <a:latin typeface="Arial Rounded MT Bold" charset="0"/>
              </a:rPr>
              <a:t>Green </a:t>
            </a:r>
            <a:r>
              <a:rPr lang="en-GB" sz="8000" b="0" dirty="0">
                <a:latin typeface="Arial Rounded MT Bold" charset="0"/>
              </a:rPr>
              <a:t>Acoustic Construction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E459-D4E8-D445-95C5-9CA1F26DBB9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cousticR9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"/>
            <a:ext cx="4171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516063"/>
            <a:ext cx="3886200" cy="3929062"/>
          </a:xfrm>
        </p:spPr>
        <p:txBody>
          <a:bodyPr/>
          <a:lstStyle/>
          <a:p>
            <a:pPr algn="l" eaLnBrk="1" hangingPunct="1"/>
            <a:r>
              <a:rPr lang="en-GB" b="0" dirty="0">
                <a:latin typeface="Arial Rounded MT Bold" charset="0"/>
              </a:rPr>
              <a:t>Different</a:t>
            </a:r>
            <a:br>
              <a:rPr lang="en-GB" b="0" dirty="0">
                <a:latin typeface="Arial Rounded MT Bold" charset="0"/>
              </a:rPr>
            </a:br>
            <a:r>
              <a:rPr lang="en-GB" b="0" dirty="0">
                <a:latin typeface="Arial Rounded MT Bold" charset="0"/>
              </a:rPr>
              <a:t>Acoustic</a:t>
            </a:r>
            <a:br>
              <a:rPr lang="en-GB" b="0" dirty="0">
                <a:latin typeface="Arial Rounded MT Bold" charset="0"/>
              </a:rPr>
            </a:br>
            <a:r>
              <a:rPr lang="en-GB" b="0" dirty="0">
                <a:latin typeface="Arial Rounded MT Bold" charset="0"/>
              </a:rPr>
              <a:t>solutions to walls and floors</a:t>
            </a:r>
            <a:br>
              <a:rPr lang="en-GB" b="0" dirty="0">
                <a:latin typeface="Arial Rounded MT Bold" charset="0"/>
              </a:rPr>
            </a:br>
            <a:r>
              <a:rPr lang="en-GB" b="0" dirty="0">
                <a:latin typeface="Arial Rounded MT Bold" charset="0"/>
              </a:rPr>
              <a:t>Cavity and solid walls and lightweight partitions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AE90-DBE3-3444-8490-12E0B1AF9902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cFloorA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928688"/>
            <a:ext cx="6977062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71438"/>
            <a:ext cx="9144000" cy="1143001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Separating Floor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786188" y="928688"/>
            <a:ext cx="5072062" cy="5929312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endParaRPr lang="en-GB" b="0" dirty="0" smtClean="0">
              <a:ea typeface="+mn-ea"/>
            </a:endParaRP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Floor board/Sheet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Isolation felt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Acoustic massive unfired clay bricks laid loose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Perimeter coconut fibre upstand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Isolation felt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Floor deck/sheet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I-Joist stiff floor structure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Acoustic insulation in void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Acoustic insulation at floor edge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Isolation suspension fixing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Dense Cellulose fibre  reinforced gypsum board ceiling</a:t>
            </a:r>
          </a:p>
          <a:p>
            <a:pPr eaLnBrk="1" hangingPunct="1">
              <a:defRPr/>
            </a:pPr>
            <a:endParaRPr lang="en-GB" b="0" dirty="0"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E17-B654-F648-B1C2-652E259F5A0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AcFloorA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813" y="928688"/>
            <a:ext cx="69770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Party Wall</a:t>
            </a:r>
          </a:p>
        </p:txBody>
      </p:sp>
      <p:sp>
        <p:nvSpPr>
          <p:cNvPr id="73732" name="Content Placeholder 6"/>
          <p:cNvSpPr>
            <a:spLocks noGrp="1"/>
          </p:cNvSpPr>
          <p:nvPr>
            <p:ph sz="half" idx="2"/>
          </p:nvPr>
        </p:nvSpPr>
        <p:spPr>
          <a:xfrm>
            <a:off x="3786188" y="928688"/>
            <a:ext cx="5072062" cy="592931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Blockwork cavity wall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Isolation rubber strip in place of mortar positioned mid floor depth to minimise flanking sound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Airtight plaster on both faces of room walls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Acoustic insulation in party wall cavity, extends into floor zone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D6F6-063E-E641-ABC4-EFD4B441A890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AcFloorA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0" y="928688"/>
            <a:ext cx="69770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Intermediate Floor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786188" y="928688"/>
            <a:ext cx="5072062" cy="5929312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Carpet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Cork/rubber crumb or wood fibre sheet acoustic underlayment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Or Rubber sheet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Floor board/Sheet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Softwood joists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Close to party wall but spaced off with wedges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Noggins to support ceiling joints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2 layers dense cellulose fibre  reinforced gypsum board ceiling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0998-4F5A-574E-A13C-CC753F641E8C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4D3F-EB36-E646-94BB-8095421EFE1D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AcFloorB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1357313"/>
            <a:ext cx="71929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Intermediate Floor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Veneered timber panel floor boarding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wood fibre sheet acoustic underlay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wood fibre board acoustic/thermal insulation </a:t>
            </a: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wood fibre sheet acoustic underlayment and upstand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Stacked wood floor with acoustic absorbent slotted soffit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Isolation rubber strip in place of mortar positioned below and above solid timber floor to minimise vibrations transfer from floor to wall and minimise flanking sound</a:t>
            </a: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D1C7-829F-574A-8774-BC816E191B42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AcFloorB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900" y="1357313"/>
            <a:ext cx="71929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Intermediate Wall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Blockwork cavity wall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Isolation rubber strip in place of mortar positioned below and above solid timber and insitu concrete floors to minimise vibrations transfer from floor to wall and minimise flanking sound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j-lt"/>
                <a:ea typeface="+mn-ea"/>
              </a:rPr>
              <a:t>Insulation in cavity to minimise flanking sound </a:t>
            </a: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6378-89CC-6041-BD2F-96E9B9CE9967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AcFloorB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50" y="1357313"/>
            <a:ext cx="71929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Intermediate Floor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Carpet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Screed could contain recycled aggregates and GGBS cement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Damp and vapour proof membrane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coconut fibre sheet acoustic underlayment and upstand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Insitu concrete floor with fairfaced </a:t>
            </a:r>
            <a:r>
              <a:rPr lang="en-GB" sz="3200" dirty="0" smtClean="0">
                <a:solidFill>
                  <a:srgbClr val="33CC33"/>
                </a:solidFill>
                <a:latin typeface="+mj-lt"/>
                <a:ea typeface="+mn-ea"/>
              </a:rPr>
              <a:t>soffit exposing thermal mass</a:t>
            </a:r>
            <a:endParaRPr lang="en-GB" sz="3200" dirty="0">
              <a:solidFill>
                <a:srgbClr val="33CC33"/>
              </a:solidFill>
              <a:latin typeface="+mj-lt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Isolation rubber strip in place of mortar positioned below and above insitu concrete floor to minimise vibrations transfer from floor to wall and minimise flanking sound</a:t>
            </a: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0A29D-A7DA-4A40-92C6-3D86D3D1063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1"/>
          <a:stretch>
            <a:fillRect/>
          </a:stretch>
        </p:blipFill>
        <p:spPr bwMode="auto">
          <a:xfrm>
            <a:off x="0" y="1357313"/>
            <a:ext cx="7121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Intermediate Floor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85000"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Ceramic floor tiles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2 layers of underlayment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Floor board/Sheet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Softwood joists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Close to party wall but spaced off with wedges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Noggins to support ceiling board joints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2 layers dense cellulose fibre  reinforced gypsum board ceiling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  <a:p>
            <a:pPr>
              <a:buFont typeface="Arial" pitchFamily="34" charset="0"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BFA80-69B8-F649-A95E-41FB784AD0B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3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Masonry outer, light metal framed inner</a:t>
            </a:r>
            <a:r>
              <a:rPr lang="en-US" sz="2400" b="0" dirty="0" smtClean="0"/>
              <a:t> </a:t>
            </a:r>
            <a:r>
              <a:rPr lang="en-US" sz="2400" b="0" dirty="0" smtClean="0">
                <a:solidFill>
                  <a:srgbClr val="CC00CC"/>
                </a:solidFill>
              </a:rPr>
              <a:t>Cavity Wall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CC00CC"/>
                </a:solidFill>
              </a:rPr>
              <a:t>Partial or full fill cavity insulation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err="1">
                <a:solidFill>
                  <a:srgbClr val="CC00CC"/>
                </a:solidFill>
              </a:rPr>
              <a:t>stonewool</a:t>
            </a:r>
            <a:r>
              <a:rPr lang="en-US" sz="2000" b="0" dirty="0">
                <a:solidFill>
                  <a:srgbClr val="CC00CC"/>
                </a:solidFill>
              </a:rPr>
              <a:t> or EPS </a:t>
            </a:r>
            <a:r>
              <a:rPr lang="en-US" sz="2000" b="0" dirty="0" smtClean="0">
                <a:solidFill>
                  <a:srgbClr val="CC00CC"/>
                </a:solidFill>
              </a:rPr>
              <a:t>insulated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Ground bearing </a:t>
            </a:r>
            <a:r>
              <a:rPr lang="en-US" sz="2400" b="0" dirty="0" smtClean="0">
                <a:solidFill>
                  <a:srgbClr val="CC00CC"/>
                </a:solidFill>
              </a:rPr>
              <a:t>insitu concrete slab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Suspended </a:t>
            </a:r>
            <a:r>
              <a:rPr lang="en-US" sz="2400" b="0" dirty="0" smtClean="0">
                <a:solidFill>
                  <a:srgbClr val="CC00CC"/>
                </a:solidFill>
              </a:rPr>
              <a:t>light metal frame </a:t>
            </a:r>
            <a:r>
              <a:rPr lang="en-US" sz="2400" b="0" dirty="0" smtClean="0"/>
              <a:t>ground floor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/>
              <a:t>GF sloping or </a:t>
            </a:r>
            <a:r>
              <a:rPr lang="en-US" sz="2000" b="0" dirty="0" smtClean="0">
                <a:solidFill>
                  <a:srgbClr val="CC00CC"/>
                </a:solidFill>
              </a:rPr>
              <a:t>methane/radon </a:t>
            </a:r>
            <a:r>
              <a:rPr lang="en-US" sz="2000" b="0" dirty="0" smtClean="0"/>
              <a:t>sites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Suspended </a:t>
            </a:r>
            <a:r>
              <a:rPr lang="en-US" sz="2400" b="0" dirty="0" smtClean="0">
                <a:solidFill>
                  <a:srgbClr val="CC00CC"/>
                </a:solidFill>
              </a:rPr>
              <a:t>light metal frame </a:t>
            </a:r>
            <a:r>
              <a:rPr lang="en-US" sz="2400" b="0" dirty="0" smtClean="0"/>
              <a:t>upper floors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Light metal frame </a:t>
            </a:r>
            <a:r>
              <a:rPr lang="en-US" sz="2400" b="0" dirty="0" smtClean="0"/>
              <a:t>trussed rafter roof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 smtClean="0">
                <a:solidFill>
                  <a:srgbClr val="CC00CC"/>
                </a:solidFill>
              </a:rPr>
              <a:t>Glasswool</a:t>
            </a:r>
            <a:r>
              <a:rPr lang="en-US" sz="2400" b="0" dirty="0" smtClean="0">
                <a:solidFill>
                  <a:srgbClr val="CC00CC"/>
                </a:solidFill>
              </a:rPr>
              <a:t>, </a:t>
            </a:r>
            <a:r>
              <a:rPr lang="en-US" sz="2400" b="0" dirty="0" err="1" smtClean="0">
                <a:solidFill>
                  <a:srgbClr val="CC00CC"/>
                </a:solidFill>
              </a:rPr>
              <a:t>stonewool</a:t>
            </a:r>
            <a:r>
              <a:rPr lang="en-US" sz="2400" b="0" dirty="0" smtClean="0">
                <a:solidFill>
                  <a:srgbClr val="CC00CC"/>
                </a:solidFill>
              </a:rPr>
              <a:t> or EPS insulated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CC00CC"/>
                </a:solidFill>
              </a:rPr>
              <a:t>Will overheat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Light metal framed plasterboard</a:t>
            </a:r>
            <a:r>
              <a:rPr lang="en-US" sz="2400" b="0" dirty="0" smtClean="0"/>
              <a:t> partitions</a:t>
            </a:r>
            <a:endParaRPr lang="en-US" sz="24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469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1"/>
          <a:stretch>
            <a:fillRect/>
          </a:stretch>
        </p:blipFill>
        <p:spPr bwMode="auto">
          <a:xfrm>
            <a:off x="-1763713" y="1357313"/>
            <a:ext cx="712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Internal partition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85000"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Single leaf blockwork</a:t>
            </a:r>
            <a:endParaRPr lang="en-GB" sz="3200" dirty="0">
              <a:solidFill>
                <a:srgbClr val="33CC33"/>
              </a:solidFill>
              <a:latin typeface="+mj-lt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Plastered &amp; Skirting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Parge coated for airtightness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Dense wood fibre board drylined on dabs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Plaster skim &amp; Skirting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Battens acoustic insulation between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Dense cellulose fibre reinforced gypsum board 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  <a:p>
            <a:pPr>
              <a:buFont typeface="Arial" pitchFamily="34" charset="0"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F99C-7E23-FD49-909D-E22E5073DE11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71"/>
          <a:stretch>
            <a:fillRect/>
          </a:stretch>
        </p:blipFill>
        <p:spPr bwMode="auto">
          <a:xfrm>
            <a:off x="-3571875" y="1357313"/>
            <a:ext cx="7121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Intermediate Floor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786188" y="1357313"/>
            <a:ext cx="5072062" cy="5500687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Carpet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Underlayment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Floating Floor board/Sheet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Acoustic insulation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interlocking Hollow timber beam floor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Acoustic insulation at wall abutment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Exposed soffit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  <a:p>
            <a:pPr>
              <a:buFont typeface="Arial" pitchFamily="34" charset="0"/>
              <a:buChar char="•"/>
              <a:defRPr/>
            </a:pPr>
            <a:endParaRPr lang="en-GB" sz="3200" dirty="0">
              <a:solidFill>
                <a:srgbClr val="33CC33"/>
              </a:solidFill>
              <a:latin typeface="Times New Roman" pitchFamily="18" charset="0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endParaRPr lang="en-GB" sz="3200" b="1" kern="0" dirty="0">
              <a:solidFill>
                <a:srgbClr val="33CC33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E24E-6FD1-DB41-8694-5D05151EC576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Suspended Floor</a:t>
            </a:r>
          </a:p>
        </p:txBody>
      </p:sp>
      <p:pic>
        <p:nvPicPr>
          <p:cNvPr id="81923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9"/>
          <a:stretch>
            <a:fillRect/>
          </a:stretch>
        </p:blipFill>
        <p:spPr bwMode="auto">
          <a:xfrm>
            <a:off x="0" y="1285875"/>
            <a:ext cx="655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786188" y="1285875"/>
            <a:ext cx="5072062" cy="5500688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Carpet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Screed could contain recycled aggregates and GGBS cement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Damp and vapour proof membrane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coconut fibre sheet acoustic underlayment and upstand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Insitu concrete floor with fairfaced soffit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4E8D-8869-7A4C-A6CC-5191C594FD59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Partition (below)</a:t>
            </a:r>
          </a:p>
        </p:txBody>
      </p:sp>
      <p:pic>
        <p:nvPicPr>
          <p:cNvPr id="82947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9"/>
          <a:stretch>
            <a:fillRect/>
          </a:stretch>
        </p:blipFill>
        <p:spPr bwMode="auto">
          <a:xfrm>
            <a:off x="-1697038" y="1285875"/>
            <a:ext cx="655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786188" y="1285875"/>
            <a:ext cx="5072062" cy="5500688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Multi layered timber framing acoustic isolation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dense cellulose fibre acoustic insulation between battens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dense cellulose fibre  reinforced gypsum board</a:t>
            </a:r>
            <a:endParaRPr lang="en-GB" sz="3200" kern="0" dirty="0">
              <a:solidFill>
                <a:srgbClr val="33CC33"/>
              </a:solidFill>
              <a:latin typeface="+mj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A4558-48AC-7546-93CB-280E25A2EBD9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Acoustic Suspended Floor</a:t>
            </a:r>
          </a:p>
        </p:txBody>
      </p:sp>
      <p:pic>
        <p:nvPicPr>
          <p:cNvPr id="83971" name="Picture 4" descr="AcWR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9"/>
          <a:stretch>
            <a:fillRect/>
          </a:stretch>
        </p:blipFill>
        <p:spPr bwMode="auto">
          <a:xfrm>
            <a:off x="-3000375" y="1285875"/>
            <a:ext cx="655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786188" y="1285875"/>
            <a:ext cx="5072062" cy="5500688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b="1" kern="0" dirty="0">
                <a:solidFill>
                  <a:srgbClr val="33CC33"/>
                </a:solidFill>
                <a:latin typeface="+mn-lt"/>
                <a:ea typeface="+mn-ea"/>
              </a:rPr>
              <a:t>Carpet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100" kern="0" dirty="0">
                <a:solidFill>
                  <a:srgbClr val="33CC33"/>
                </a:solidFill>
                <a:latin typeface="+mj-lt"/>
                <a:ea typeface="+mn-ea"/>
              </a:rPr>
              <a:t>2 layers of underlayment</a:t>
            </a:r>
            <a:r>
              <a:rPr lang="en-GB" sz="3100" dirty="0">
                <a:latin typeface="Times New Roman" pitchFamily="18" charset="0"/>
                <a:ea typeface="+mn-ea"/>
              </a:rPr>
              <a:t> </a:t>
            </a:r>
            <a:r>
              <a:rPr lang="en-GB" sz="3100" dirty="0">
                <a:solidFill>
                  <a:srgbClr val="33CC33"/>
                </a:solidFill>
                <a:latin typeface="+mj-lt"/>
                <a:ea typeface="+mn-ea"/>
              </a:rPr>
              <a:t>dense cellulose fibre  reinforced gypsum board</a:t>
            </a:r>
            <a:endParaRPr lang="en-GB" sz="3100" kern="0" dirty="0">
              <a:solidFill>
                <a:srgbClr val="33CC33"/>
              </a:solidFill>
              <a:latin typeface="+mj-lt"/>
              <a:ea typeface="+mn-ea"/>
            </a:endParaRP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Monolithic topping could contain recycled aggregates and GGBS cement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Insitu concrete floor with fairfaced soffit</a:t>
            </a:r>
          </a:p>
          <a:p>
            <a:pPr marL="342900" indent="-342900"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3200" dirty="0">
                <a:solidFill>
                  <a:srgbClr val="33CC33"/>
                </a:solidFill>
                <a:latin typeface="+mj-lt"/>
                <a:ea typeface="+mn-ea"/>
              </a:rPr>
              <a:t>Acoustic bridge through partition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CAFE-126A-8D4A-99BC-D4A60B84A827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0E3C-5922-1848-974B-704494646B25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462088"/>
            <a:ext cx="9144000" cy="1752600"/>
          </a:xfrm>
        </p:spPr>
        <p:txBody>
          <a:bodyPr/>
          <a:lstStyle/>
          <a:p>
            <a:pPr eaLnBrk="1" hangingPunct="1"/>
            <a:r>
              <a:rPr lang="en-GB" sz="8000" b="0" dirty="0">
                <a:latin typeface="Arial Rounded MT Bold" charset="0"/>
              </a:rPr>
              <a:t>Victorian Building</a:t>
            </a:r>
            <a:br>
              <a:rPr lang="en-GB" sz="8000" b="0" dirty="0">
                <a:latin typeface="Arial Rounded MT Bold" charset="0"/>
              </a:rPr>
            </a:br>
            <a:r>
              <a:rPr lang="en-GB" sz="8000" b="0" dirty="0" smtClean="0">
                <a:latin typeface="Arial Rounded MT Bold" charset="0"/>
              </a:rPr>
              <a:t>Green </a:t>
            </a:r>
            <a:r>
              <a:rPr lang="en-GB" sz="8000" b="0" dirty="0">
                <a:latin typeface="Arial Rounded MT Bold" charset="0"/>
              </a:rPr>
              <a:t>Energy Upgrade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0B99-47E5-7348-BBB3-5B1263F1499A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Solid Wall Construction</a:t>
            </a:r>
          </a:p>
        </p:txBody>
      </p:sp>
      <p:pic>
        <p:nvPicPr>
          <p:cNvPr id="86019" name="Picture 3" descr="SolidWall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989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SolidWallE9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990600"/>
            <a:ext cx="3336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021388"/>
            <a:ext cx="8458200" cy="836612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375" y="928688"/>
            <a:ext cx="2786063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9 in brick wall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Plastered internally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Cork insulation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In two layers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cross battens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To reduce thermal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Bridge through battens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Drylined</a:t>
            </a:r>
          </a:p>
          <a:p>
            <a:pPr>
              <a:defRPr/>
            </a:pPr>
            <a:r>
              <a:rPr lang="en-GB" sz="2800" dirty="0">
                <a:solidFill>
                  <a:srgbClr val="33CC33"/>
                </a:solidFill>
                <a:latin typeface="+mj-lt"/>
                <a:ea typeface="+mn-ea"/>
              </a:rPr>
              <a:t>Skirting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22CF-3131-5B4F-90C0-2C347281AB02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Pitched roof Construction</a:t>
            </a:r>
          </a:p>
        </p:txBody>
      </p:sp>
      <p:pic>
        <p:nvPicPr>
          <p:cNvPr id="87043" name="Picture 3" descr="SolidWall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989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SolidWallE9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990600"/>
            <a:ext cx="3336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021388"/>
            <a:ext cx="8458200" cy="836612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0375" y="928688"/>
            <a:ext cx="2786063" cy="409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Existing rafter zone insulated leaving 50 mm. ventilation zone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Cross battens applied below rafters, batten zone insulated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Plasterboard ceilings added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6154-8240-0F47-B610-66135912C595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Suspended Ground Floor</a:t>
            </a:r>
          </a:p>
        </p:txBody>
      </p:sp>
      <p:pic>
        <p:nvPicPr>
          <p:cNvPr id="88067" name="Picture 3" descr="SolidWall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989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SolidWallE9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990600"/>
            <a:ext cx="3336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021388"/>
            <a:ext cx="8458200" cy="836612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375" y="928688"/>
            <a:ext cx="2786063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Battens to sided of floor joists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Board on battens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Insulation onto boards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Existing floor joist zone insulated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CFC2-7B4C-AB47-95B4-A323A93E7F98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Suspended Upper Floor</a:t>
            </a:r>
          </a:p>
        </p:txBody>
      </p:sp>
      <p:pic>
        <p:nvPicPr>
          <p:cNvPr id="89091" name="Picture 3" descr="SolidWall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989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SolidWallE9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990600"/>
            <a:ext cx="3336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021388"/>
            <a:ext cx="8458200" cy="836612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375" y="928688"/>
            <a:ext cx="2786063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Ceiling joists upgraded to floor joist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Joist zone insulated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Floor boards added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Ceiling linings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7A00-978A-D943-B1DF-7AF23B81B8FB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4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CC00CC"/>
                </a:solidFill>
              </a:rPr>
              <a:t>Masonry Solid Wall: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Blockwork External Insulated render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Ground bearing </a:t>
            </a:r>
            <a:r>
              <a:rPr lang="en-US" sz="2800" b="0" dirty="0" smtClean="0">
                <a:solidFill>
                  <a:srgbClr val="CC00CC"/>
                </a:solidFill>
              </a:rPr>
              <a:t>insitu concrete slab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Suspended </a:t>
            </a:r>
            <a:r>
              <a:rPr lang="en-US" sz="2800" b="0" dirty="0" smtClean="0">
                <a:solidFill>
                  <a:srgbClr val="CC00CC"/>
                </a:solidFill>
              </a:rPr>
              <a:t>Precast beam and Block floor</a:t>
            </a:r>
            <a:r>
              <a:rPr lang="en-US" sz="2800" b="0" dirty="0" smtClean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GF sloping sites </a:t>
            </a:r>
            <a:r>
              <a:rPr lang="en-US" sz="2400" b="0" dirty="0"/>
              <a:t>or </a:t>
            </a:r>
            <a:r>
              <a:rPr lang="en-US" sz="2400" b="0" dirty="0">
                <a:solidFill>
                  <a:srgbClr val="CC00CC"/>
                </a:solidFill>
              </a:rPr>
              <a:t>methane/radon </a:t>
            </a:r>
            <a:r>
              <a:rPr lang="en-US" sz="2400" b="0" dirty="0" smtClean="0"/>
              <a:t>sites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/>
              <a:t>Upper floor Apartments (Acoustics and fire)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Suspended timber upper floors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Trussed rafter roof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err="1" smtClean="0">
                <a:solidFill>
                  <a:srgbClr val="CC00CC"/>
                </a:solidFill>
              </a:rPr>
              <a:t>Glasswool</a:t>
            </a:r>
            <a:r>
              <a:rPr lang="en-US" sz="2800" b="0" dirty="0" smtClean="0">
                <a:solidFill>
                  <a:srgbClr val="CC00CC"/>
                </a:solidFill>
              </a:rPr>
              <a:t>, </a:t>
            </a:r>
            <a:r>
              <a:rPr lang="en-US" sz="2800" b="0" dirty="0" err="1" smtClean="0">
                <a:solidFill>
                  <a:srgbClr val="CC00CC"/>
                </a:solidFill>
              </a:rPr>
              <a:t>stonewool</a:t>
            </a:r>
            <a:r>
              <a:rPr lang="en-US" sz="2800" b="0" dirty="0" smtClean="0">
                <a:solidFill>
                  <a:srgbClr val="CC00CC"/>
                </a:solidFill>
              </a:rPr>
              <a:t> or EPS insulated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CC00CC"/>
                </a:solidFill>
              </a:rPr>
              <a:t>Will overheat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/>
              <a:t>Softwood framed </a:t>
            </a:r>
            <a:r>
              <a:rPr lang="en-US" sz="2800" b="0" dirty="0" smtClean="0">
                <a:solidFill>
                  <a:srgbClr val="CC00CC"/>
                </a:solidFill>
              </a:rPr>
              <a:t>plasterboard</a:t>
            </a:r>
            <a:r>
              <a:rPr lang="en-US" sz="2800" b="0" dirty="0" smtClean="0"/>
              <a:t> partitions</a:t>
            </a:r>
            <a:endParaRPr lang="en-US" sz="28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068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Aerogels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Minerals e.g. Silica in solution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Remove the water and you have microscopic air cells held together by the mineral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Higher performance than the best foamed plastics (k value)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Used attached to boards or in a board sandwich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Wall and floor linings</a:t>
            </a:r>
          </a:p>
          <a:p>
            <a:pPr eaLnBrk="1" hangingPunct="1">
              <a:defRPr/>
            </a:pPr>
            <a:r>
              <a:rPr lang="en-GB" b="0" dirty="0" smtClean="0">
                <a:ea typeface="+mn-ea"/>
              </a:rPr>
              <a:t>Used in DGSU translucent GRP glazing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C058ED-F482-E743-BBC3-674C0D61A932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/>
              <a:t>80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FE77-5223-0243-8BAD-8D08A1C34B99}" type="datetime1">
              <a:rPr lang="en-GB" smtClean="0"/>
              <a:t>20/11/19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462088"/>
            <a:ext cx="9144000" cy="1752600"/>
          </a:xfrm>
        </p:spPr>
        <p:txBody>
          <a:bodyPr/>
          <a:lstStyle/>
          <a:p>
            <a:pPr eaLnBrk="1" hangingPunct="1"/>
            <a:r>
              <a:rPr lang="en-GB" sz="8000" b="0" dirty="0">
                <a:latin typeface="Arial Rounded MT Bold" charset="0"/>
              </a:rPr>
              <a:t>20</a:t>
            </a:r>
            <a:r>
              <a:rPr lang="en-GB" sz="8000" b="0" baseline="30000" dirty="0">
                <a:latin typeface="Arial Rounded MT Bold" charset="0"/>
              </a:rPr>
              <a:t>th</a:t>
            </a:r>
            <a:r>
              <a:rPr lang="en-GB" sz="8000" b="0" dirty="0">
                <a:latin typeface="Arial Rounded MT Bold" charset="0"/>
              </a:rPr>
              <a:t> C Building</a:t>
            </a:r>
            <a:br>
              <a:rPr lang="en-GB" sz="8000" b="0" dirty="0">
                <a:latin typeface="Arial Rounded MT Bold" charset="0"/>
              </a:rPr>
            </a:br>
            <a:r>
              <a:rPr lang="en-GB" sz="8000" b="0" dirty="0" smtClean="0">
                <a:latin typeface="Arial Rounded MT Bold" charset="0"/>
              </a:rPr>
              <a:t>Green </a:t>
            </a:r>
            <a:r>
              <a:rPr lang="en-GB" sz="8000" b="0" dirty="0">
                <a:latin typeface="Arial Rounded MT Bold" charset="0"/>
              </a:rPr>
              <a:t>Energy Upgrade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99C-0E54-8745-BB35-A5C92AF5875F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EE9-61F8-6D4C-A1D1-17918027F38C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vityWall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213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avityWE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990600"/>
            <a:ext cx="2711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Cavity Wall Construction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165850"/>
            <a:ext cx="8458200" cy="692150"/>
          </a:xfrm>
          <a:noFill/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6125" y="928688"/>
            <a:ext cx="3071813" cy="5294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Existing masonry cavity wall,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Brick outer leaf, block inner leaf,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Steel lintel thermal bridge plastered internally;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Insulate cavity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Internal insulation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Wrap lintel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Plasterboard dry lining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47BB-76E5-1843-8D07-B622C1C4DE49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82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avityWall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213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CavityWE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990600"/>
            <a:ext cx="2711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Pitched Roof Attic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165850"/>
            <a:ext cx="8458200" cy="692150"/>
          </a:xfrm>
          <a:noFill/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4688" y="928688"/>
            <a:ext cx="3214687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Existing ceiling joists zone insulated</a:t>
            </a:r>
          </a:p>
          <a:p>
            <a:pPr>
              <a:defRPr/>
            </a:pPr>
            <a:r>
              <a:rPr lang="en-GB" sz="2600" dirty="0">
                <a:solidFill>
                  <a:srgbClr val="33CC33"/>
                </a:solidFill>
                <a:latin typeface="+mj-lt"/>
                <a:ea typeface="+mn-ea"/>
              </a:rPr>
              <a:t>Insulation laid over ceiling joists at right angles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0AF4-F68D-5F48-B909-657DFB0E6988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vityWall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213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CavityWE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990600"/>
            <a:ext cx="2711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Ground floor</a:t>
            </a: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6165850"/>
            <a:ext cx="8458200" cy="692150"/>
          </a:xfrm>
          <a:noFill/>
        </p:spPr>
        <p:txBody>
          <a:bodyPr/>
          <a:lstStyle/>
          <a:p>
            <a:r>
              <a:rPr lang="en-GB" b="0" dirty="0">
                <a:latin typeface="Arial Rounded MT Bold" charset="0"/>
              </a:rPr>
              <a:t>Eco Energy Refurbishment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4688" y="963613"/>
            <a:ext cx="3214687" cy="526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Take up existing floor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 Lay new DPM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Loadbearing Insulation on DPM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Insulation upstand around perimeter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New eco-concrete floor,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Eco-concrete screed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High density insulation board</a:t>
            </a:r>
          </a:p>
          <a:p>
            <a:pPr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Floor finish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687F-C846-CF4C-B964-E5FBA0057D42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84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857250"/>
            <a:ext cx="48768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1960</a:t>
            </a:r>
            <a:r>
              <a:rPr lang="ja-JP" altLang="en-GB" b="0" dirty="0">
                <a:latin typeface="Arial Rounded MT Bold" charset="0"/>
              </a:rPr>
              <a:t>’</a:t>
            </a:r>
            <a:r>
              <a:rPr lang="en-GB" b="0" dirty="0">
                <a:latin typeface="Arial Rounded MT Bold" charset="0"/>
              </a:rPr>
              <a:t>s insitu concrete tower refurbishment</a:t>
            </a:r>
            <a:br>
              <a:rPr lang="en-GB" b="0" dirty="0">
                <a:latin typeface="Arial Rounded MT Bold" charset="0"/>
              </a:rPr>
            </a:br>
            <a:r>
              <a:rPr lang="en-GB" b="0" dirty="0">
                <a:latin typeface="Arial Rounded MT Bold" charset="0"/>
              </a:rPr>
              <a:t>External walls</a:t>
            </a:r>
          </a:p>
        </p:txBody>
      </p:sp>
      <p:pic>
        <p:nvPicPr>
          <p:cNvPr id="94211" name="Picture 3" descr="FoamGlas0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44813"/>
            <a:ext cx="4902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IConc9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1000"/>
            <a:ext cx="3430587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685800" y="6237288"/>
            <a:ext cx="84582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>
                <a:solidFill>
                  <a:srgbClr val="33CC33"/>
                </a:solidFill>
                <a:latin typeface="Arial Rounded MT Bold" charset="0"/>
              </a:rPr>
              <a:t>Eco Energy Refurbishment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B240C-B17A-C849-BC81-044DA7B81D53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85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928688"/>
            <a:ext cx="4876800" cy="1143000"/>
          </a:xfrm>
        </p:spPr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1960</a:t>
            </a:r>
            <a:r>
              <a:rPr lang="ja-JP" altLang="en-GB" b="0" dirty="0">
                <a:latin typeface="Arial Rounded MT Bold" charset="0"/>
              </a:rPr>
              <a:t>’</a:t>
            </a:r>
            <a:r>
              <a:rPr lang="en-GB" b="0" dirty="0">
                <a:latin typeface="Arial Rounded MT Bold" charset="0"/>
              </a:rPr>
              <a:t>s insitu concrete tower refurbishment</a:t>
            </a:r>
            <a:br>
              <a:rPr lang="en-GB" b="0" dirty="0">
                <a:latin typeface="Arial Rounded MT Bold" charset="0"/>
              </a:rPr>
            </a:br>
            <a:r>
              <a:rPr lang="en-GB" b="0" dirty="0">
                <a:latin typeface="Arial Rounded MT Bold" charset="0"/>
              </a:rPr>
              <a:t>Flat roof gutter</a:t>
            </a:r>
          </a:p>
        </p:txBody>
      </p:sp>
      <p:pic>
        <p:nvPicPr>
          <p:cNvPr id="95235" name="Picture 3" descr="FoamGlas0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44813"/>
            <a:ext cx="4902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IConc9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1000"/>
            <a:ext cx="3430587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685800" y="6237288"/>
            <a:ext cx="84582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>
                <a:solidFill>
                  <a:srgbClr val="33CC33"/>
                </a:solidFill>
                <a:latin typeface="Arial Rounded MT Bold" charset="0"/>
              </a:rPr>
              <a:t>Eco Energy Refurbishment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5DB8-FB2A-AB43-BE7B-5EC566E37B04}" type="datetime1">
              <a:rPr lang="en-GB" smtClean="0"/>
              <a:t>20/11/19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0D562-C928-894C-A4A5-AD5BD0345E98}" type="slidenum">
              <a:rPr lang="en-GB" smtClean="0"/>
              <a:pPr/>
              <a:t>86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2015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b="0" dirty="0">
                <a:latin typeface="Arial Rounded MT Bold" charset="0"/>
              </a:rPr>
              <a:t>If we have not made significant changes by 2015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2050 is melt down day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The one planet will survive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Unable to support humans living a three planet lifestyle </a:t>
            </a:r>
          </a:p>
          <a:p>
            <a:pPr lvl="1" eaLnBrk="1" hangingPunct="1"/>
            <a:r>
              <a:rPr lang="en-GB" b="0" dirty="0">
                <a:latin typeface="Arial Rounded MT Bold" charset="0"/>
              </a:rPr>
              <a:t>UK average citizen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80951A-90CA-1A4D-97A5-4CCCE7E2AFFB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/>
              <a:t>87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B62-5E79-D346-A93F-3B8EC593E051}" type="datetime1">
              <a:rPr lang="en-GB" smtClean="0"/>
              <a:t>20/11/19</a:t>
            </a:fld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24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68342794-5291-1F4F-8226-7051249DCD22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>
                <a:defRPr/>
              </a:pPr>
              <a:t>88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b="0">
              <a:latin typeface="Arial Rounded MT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63" y="5838825"/>
            <a:ext cx="71310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Another GBE</a:t>
            </a:r>
            <a:r>
              <a:rPr lang="en-GB" dirty="0">
                <a:solidFill>
                  <a:srgbClr val="0070C0"/>
                </a:solidFill>
                <a:latin typeface="+mj-lt"/>
                <a:ea typeface="+mn-ea"/>
              </a:rPr>
              <a:t> </a:t>
            </a: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CPD/Lecture to download</a:t>
            </a:r>
          </a:p>
          <a:p>
            <a:pPr algn="ctr">
              <a:defRPr/>
            </a:pP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And </a:t>
            </a:r>
            <a:r>
              <a:rPr lang="en-GB" dirty="0">
                <a:solidFill>
                  <a:srgbClr val="33CC33"/>
                </a:solidFill>
                <a:latin typeface="+mj-lt"/>
                <a:ea typeface="+mn-ea"/>
                <a:hlinkClick r:id="rId2"/>
              </a:rPr>
              <a:t>https://greenbuildingencyclopaedia.uk</a:t>
            </a:r>
            <a:r>
              <a:rPr lang="en-GB" dirty="0">
                <a:solidFill>
                  <a:srgbClr val="33CC33"/>
                </a:solidFill>
                <a:latin typeface="+mj-lt"/>
                <a:ea typeface="+mn-ea"/>
              </a:rPr>
              <a:t> 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16E0-D467-8243-80F0-65DA467CCA02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52170"/>
      </p:ext>
    </p:extLst>
  </p:cSld>
  <p:clrMapOvr>
    <a:masterClrMapping/>
  </p:clrMapOvr>
  <p:transition xmlns:p14="http://schemas.microsoft.com/office/powerpoint/2010/main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>
                <a:latin typeface="Arial Rounded MT Bold" charset="0"/>
              </a:rPr>
              <a:t>Sampler</a:t>
            </a:r>
          </a:p>
        </p:txBody>
      </p:sp>
      <p:sp>
        <p:nvSpPr>
          <p:cNvPr id="5734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b="0" dirty="0">
                <a:latin typeface="Arial Rounded MT Bold" charset="0"/>
              </a:rPr>
              <a:t>This is a cut down version of the original file to give you a sample of the whole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It</a:t>
            </a:r>
            <a:r>
              <a:rPr lang="ja-JP" altLang="en-GB" b="0" dirty="0">
                <a:latin typeface="Arial Rounded MT Bold" charset="0"/>
              </a:rPr>
              <a:t>’</a:t>
            </a:r>
            <a:r>
              <a:rPr lang="en-GB" altLang="ja-JP" b="0" dirty="0">
                <a:latin typeface="Arial Rounded MT Bold" charset="0"/>
              </a:rPr>
              <a:t>s the front end of the file with the middle and rear end deleted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Go to </a:t>
            </a:r>
            <a:r>
              <a:rPr lang="en-GB" b="0" dirty="0">
                <a:latin typeface="Arial Rounded MT Bold" charset="0"/>
                <a:hlinkClick r:id="rId2"/>
              </a:rPr>
              <a:t>https://GreenBuildingEncyclopaedia.uk</a:t>
            </a:r>
            <a:endParaRPr lang="en-GB" b="0" dirty="0">
              <a:latin typeface="Arial Rounded MT Bold" charset="0"/>
            </a:endParaRPr>
          </a:p>
          <a:p>
            <a:pPr eaLnBrk="1" hangingPunct="1"/>
            <a:r>
              <a:rPr lang="en-GB" b="0" dirty="0">
                <a:latin typeface="Arial Rounded MT Bold" charset="0"/>
              </a:rPr>
              <a:t>to down load the whole file</a:t>
            </a:r>
          </a:p>
          <a:p>
            <a:pPr eaLnBrk="1" hangingPunct="1"/>
            <a:r>
              <a:rPr lang="en-GB" b="0" dirty="0">
                <a:latin typeface="Arial Rounded MT Bold" charset="0"/>
              </a:rPr>
              <a:t>You will find a large number of other files there too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8060F6E-CAAF-9241-AFF7-DDD2180A547A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>
                <a:defRPr/>
              </a:pPr>
              <a:t>89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C163-F39E-5B41-A4E9-95504788E9E4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785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Conventional Low Rise 5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rgbClr val="CC00CC"/>
                </a:solidFill>
              </a:rPr>
              <a:t>SIPS Structural Insulated</a:t>
            </a:r>
            <a:r>
              <a:rPr lang="en-US" b="0" dirty="0" smtClean="0"/>
              <a:t> Panels System in place of Light timber frame</a:t>
            </a:r>
          </a:p>
          <a:p>
            <a:pPr lvl="1"/>
            <a:r>
              <a:rPr lang="en-US" b="0" dirty="0" smtClean="0">
                <a:solidFill>
                  <a:srgbClr val="CC00CC"/>
                </a:solidFill>
              </a:rPr>
              <a:t>Plastic insulation sandwich</a:t>
            </a:r>
          </a:p>
          <a:p>
            <a:pPr lvl="1"/>
            <a:r>
              <a:rPr lang="en-US" b="0" dirty="0" smtClean="0">
                <a:solidFill>
                  <a:srgbClr val="CC00CC"/>
                </a:solidFill>
              </a:rPr>
              <a:t>Roof will, walls may, overheat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15B-9AE0-C14C-8C0A-B6725FA87D5B}" type="datetime1">
              <a:rPr lang="en-GB" smtClean="0"/>
              <a:t>20/11/19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AF6D-1E9A-C04F-B205-9C7A3205AAD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583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latin typeface="Arial Rounded MT Bold" charset="0"/>
              </a:rPr>
              <a:t>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b="0" dirty="0" smtClean="0">
                <a:ea typeface="+mn-ea"/>
              </a:rPr>
              <a:t>These files are created by generalists with a big dollop of green flavour</a:t>
            </a:r>
          </a:p>
          <a:p>
            <a:pPr>
              <a:defRPr/>
            </a:pPr>
            <a:r>
              <a:rPr lang="en-GB" b="0" dirty="0" smtClean="0">
                <a:ea typeface="+mn-ea"/>
              </a:rPr>
              <a:t>These files are updated from time to time</a:t>
            </a:r>
          </a:p>
          <a:p>
            <a:pPr>
              <a:defRPr/>
            </a:pPr>
            <a:r>
              <a:rPr lang="en-GB" b="0" dirty="0" smtClean="0">
                <a:ea typeface="+mn-ea"/>
              </a:rPr>
              <a:t>We are not experts so from time to time these file may get out of date or may be wrong.</a:t>
            </a:r>
          </a:p>
          <a:p>
            <a:pPr>
              <a:defRPr/>
            </a:pPr>
            <a:r>
              <a:rPr lang="en-GB" b="0" dirty="0" smtClean="0">
                <a:ea typeface="+mn-ea"/>
              </a:rPr>
              <a:t>If you feel that we have got it wrong please let us know so we can put it right</a:t>
            </a:r>
            <a:endParaRPr lang="en-GB" b="0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4F4B220-D6BD-F84B-B79D-CFB1AAA35990}" type="slidenum">
              <a:rPr lang="en-GB" sz="1400">
                <a:solidFill>
                  <a:srgbClr val="33CC33"/>
                </a:solidFill>
                <a:latin typeface="Arial Rounded MT Bold" charset="0"/>
              </a:rPr>
              <a:pPr>
                <a:defRPr/>
              </a:pPr>
              <a:t>90</a:t>
            </a:fld>
            <a:endParaRPr lang="en-GB" sz="1400">
              <a:solidFill>
                <a:srgbClr val="33CC33"/>
              </a:solidFill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1A15-68B7-8B47-8B9D-0DACB5E414A7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17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Arial Rounded MT Bold" charset="0"/>
              </a:rPr>
              <a:t>© GBE </a:t>
            </a:r>
            <a:r>
              <a:rPr lang="en-GB" b="0" dirty="0" smtClean="0">
                <a:latin typeface="Arial Rounded MT Bold" charset="0"/>
              </a:rPr>
              <a:t>2003 - 2019</a:t>
            </a:r>
            <a:endParaRPr lang="en-GB" b="0" dirty="0">
              <a:latin typeface="Arial Rounded MT Bold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Brian Murphy BSc Dip Arch (Hons+Dist)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Technician and Architect by Training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Specification Writer by Choice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Environmentalist by Actions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Greening up my act since 1999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Founded National Green Specification 2001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Launched www.greenspec.co.uk 2003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Created: GBE at </a:t>
            </a:r>
            <a:r>
              <a:rPr lang="en-GB" sz="1800" b="0" dirty="0">
                <a:latin typeface="Arial Rounded MT Bold" charset="0"/>
                <a:hlinkClick r:id="rId2"/>
              </a:rPr>
              <a:t>https://greenbuildingencyclopaedia.uk</a:t>
            </a:r>
            <a:r>
              <a:rPr lang="en-GB" sz="1800" b="0" dirty="0">
                <a:latin typeface="Arial Rounded MT Bold" charset="0"/>
              </a:rPr>
              <a:t>  2015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E   </a:t>
            </a:r>
            <a:r>
              <a:rPr lang="en-GB" sz="1800" b="0" dirty="0">
                <a:latin typeface="Arial Rounded MT Bold" charset="0"/>
                <a:hlinkClick r:id="rId3"/>
              </a:rPr>
              <a:t>BrianSpecMan@icloud.com</a:t>
            </a:r>
            <a:r>
              <a:rPr lang="en-GB" sz="1800" b="0" dirty="0">
                <a:latin typeface="Arial Rounded MT Bold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GB" sz="1800" b="0" dirty="0">
                <a:latin typeface="Arial Rounded MT Bold" charset="0"/>
              </a:rPr>
              <a:t>Twitter: </a:t>
            </a:r>
            <a:r>
              <a:rPr lang="en-GB" sz="1800" b="0" dirty="0">
                <a:latin typeface="Arial Rounded MT Bold" charset="0"/>
                <a:hlinkClick r:id="rId4"/>
              </a:rPr>
              <a:t>http://twitter.com/</a:t>
            </a:r>
            <a:r>
              <a:rPr lang="en-GB" sz="1800" b="0" dirty="0" smtClean="0">
                <a:latin typeface="Arial Rounded MT Bold" charset="0"/>
                <a:hlinkClick r:id="rId4"/>
              </a:rPr>
              <a:t>brianspecman</a:t>
            </a:r>
            <a:endParaRPr lang="en-US" sz="1800" b="0" dirty="0">
              <a:latin typeface="Arial Rounded MT Bold" charset="0"/>
              <a:hlinkClick r:id="rId5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800" b="0" dirty="0">
                <a:latin typeface="Arial Rounded MT Bold" charset="0"/>
              </a:rPr>
              <a:t>LinkedIn: </a:t>
            </a:r>
            <a:r>
              <a:rPr lang="en-US" sz="1800" b="0" dirty="0">
                <a:latin typeface="Arial Rounded MT Bold" charset="0"/>
                <a:hlinkClick r:id="rId6"/>
              </a:rPr>
              <a:t>BrianSpecMan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sz="1800" b="0" dirty="0" smtClean="0">
                <a:latin typeface="Arial Rounded MT Bold" charset="0"/>
              </a:rPr>
              <a:t>Facebook</a:t>
            </a:r>
            <a:r>
              <a:rPr lang="en-GB" sz="1800" b="0" dirty="0">
                <a:latin typeface="Arial Rounded MT Bold" charset="0"/>
              </a:rPr>
              <a:t>: </a:t>
            </a:r>
            <a:r>
              <a:rPr lang="en-GB" sz="1800" b="0" u="sng" dirty="0">
                <a:latin typeface="Arial Rounded MT Bold" charset="0"/>
                <a:hlinkClick r:id="rId7"/>
              </a:rPr>
              <a:t>http://www.facebook.com/brianspecman</a:t>
            </a:r>
            <a:endParaRPr lang="en-US" sz="1800" b="0" dirty="0">
              <a:latin typeface="Arial Rounded MT Bold" charset="0"/>
              <a:hlinkClick r:id="rId8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800" b="0" dirty="0" smtClean="0">
                <a:latin typeface="Arial Rounded MT Bold" charset="0"/>
              </a:rPr>
              <a:t>Slide </a:t>
            </a:r>
            <a:r>
              <a:rPr lang="en-US" sz="1800" b="0" dirty="0">
                <a:latin typeface="Arial Rounded MT Bold" charset="0"/>
              </a:rPr>
              <a:t>Share: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800" b="0" dirty="0">
                <a:latin typeface="Arial Rounded MT Bold" charset="0"/>
              </a:rPr>
              <a:t>Pinterest: </a:t>
            </a:r>
            <a:r>
              <a:rPr lang="en-US" sz="1800" b="0" dirty="0">
                <a:latin typeface="Arial Rounded MT Bold" charset="0"/>
                <a:hlinkClick r:id="rId9"/>
              </a:rPr>
              <a:t>Brian Murphy • </a:t>
            </a:r>
            <a:r>
              <a:rPr lang="en-US" sz="1800" b="0" dirty="0">
                <a:latin typeface="Arial Rounded MT Bold" charset="0"/>
                <a:hlinkClick r:id="rId10"/>
              </a:rPr>
              <a:t>GBE Green Building Encyclopaedia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A002C-F237-9C43-9FA6-07DE7A21AE6E}" type="slidenum">
              <a:rPr lang="en-GB" smtClean="0"/>
              <a:pPr>
                <a:defRPr/>
              </a:pPr>
              <a:t>91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D369-7225-5A42-A77E-C24D67340EB6}" type="datetime1">
              <a:rPr lang="en-GB" smtClean="0"/>
              <a:t>20/11/19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926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2.3|1.6"/>
</p:tagLst>
</file>

<file path=ppt/theme/theme1.xml><?xml version="1.0" encoding="utf-8"?>
<a:theme xmlns:a="http://schemas.openxmlformats.org/drawingml/2006/main" name="NGSTemplate09">
  <a:themeElements>
    <a:clrScheme name="NGS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GSTemplate07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GS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Template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Template0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Template0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Template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Template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Template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NGSTemplate09</Template>
  <TotalTime>4653</TotalTime>
  <Words>2805</Words>
  <Application>Microsoft Macintosh PowerPoint</Application>
  <PresentationFormat>On-screen Show (4:3)</PresentationFormat>
  <Paragraphs>752</Paragraphs>
  <Slides>91</Slides>
  <Notes>9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NGSTemplate09</vt:lpstr>
      <vt:lpstr>C:Documents%20and%20Settings:Brian%20Murphy.YOUR-FE2CB5F6E8:My%20Documents:ASWSDOCS:GREEN:NGSpec:Show:Components:GreenSpecTopleft.ppt</vt:lpstr>
      <vt:lpstr>C:Documents%20and%20Settings:Brian%20Murphy.YOUR-FE2CB5F6E8:My%20Documents:ASWSDOCS:GREEN:NGSpec:Show:Components:GreenSpecTopRight.ppt</vt:lpstr>
      <vt:lpstr>Low Rise Building  No.3A UH M.Arch  18th November 2019 </vt:lpstr>
      <vt:lpstr>This Presentation on GBE:</vt:lpstr>
      <vt:lpstr>Speaker:</vt:lpstr>
      <vt:lpstr>Violet Low Rise Construction</vt:lpstr>
      <vt:lpstr>Conventional Low Rise 1</vt:lpstr>
      <vt:lpstr>Conventional Low Rise 2</vt:lpstr>
      <vt:lpstr>Conventional Low Rise 3</vt:lpstr>
      <vt:lpstr>Conventional Low Rise 4</vt:lpstr>
      <vt:lpstr>Conventional Low Rise 5</vt:lpstr>
      <vt:lpstr>Conventional Low Rise 6</vt:lpstr>
      <vt:lpstr>Green Low Rise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fired clay blocks</vt:lpstr>
      <vt:lpstr>Cellular fired clay blocks</vt:lpstr>
      <vt:lpstr>Cellular fired clay blocks</vt:lpstr>
      <vt:lpstr>PowerPoint Presentation</vt:lpstr>
      <vt:lpstr>21st Century Cob Walls</vt:lpstr>
      <vt:lpstr>CobBauge</vt:lpstr>
      <vt:lpstr>Hemp-Lime</vt:lpstr>
      <vt:lpstr>21st Century hemp-lime</vt:lpstr>
      <vt:lpstr>PowerPoint Presentation</vt:lpstr>
      <vt:lpstr>EVT Enhanced Vapour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Steko “Lego for Self-builders”</vt:lpstr>
      <vt:lpstr>PowerPoint Presentation</vt:lpstr>
      <vt:lpstr>PowerPoint Presentation</vt:lpstr>
      <vt:lpstr>Cross Laminated Timber Panel (CLTP) Low &amp; High rise </vt:lpstr>
      <vt:lpstr>PowerPoint Presentation</vt:lpstr>
      <vt:lpstr>PowerPoint Presentation</vt:lpstr>
      <vt:lpstr>Post Grenfell fire</vt:lpstr>
      <vt:lpstr>PowerPoint Presentation</vt:lpstr>
      <vt:lpstr>Post Grenfell fire</vt:lpstr>
      <vt:lpstr>Cross Laminated timber shear walls</vt:lpstr>
      <vt:lpstr>PowerPoint Presentation</vt:lpstr>
      <vt:lpstr>Timber Curtain Walling</vt:lpstr>
      <vt:lpstr>Solar Wall</vt:lpstr>
      <vt:lpstr>PowerPoint Presentation</vt:lpstr>
      <vt:lpstr>Rammed Earth Walls</vt:lpstr>
      <vt:lpstr>Rammed Earth Walls</vt:lpstr>
      <vt:lpstr>Clay boards &amp; finishes</vt:lpstr>
      <vt:lpstr>Clay Finishes</vt:lpstr>
      <vt:lpstr>Clay Finishes</vt:lpstr>
      <vt:lpstr>Clay finishes</vt:lpstr>
      <vt:lpstr>Paints &amp; Stains</vt:lpstr>
      <vt:lpstr>Natural Paints</vt:lpstr>
      <vt:lpstr>PowerPoint Presentation</vt:lpstr>
      <vt:lpstr>Different Acoustic solutions to walls and floors Cavity and solid walls and lightweight partitions</vt:lpstr>
      <vt:lpstr>Acoustic Separating Floor</vt:lpstr>
      <vt:lpstr>Acoustic Party Wall</vt:lpstr>
      <vt:lpstr>Acoustic Intermediate Floor</vt:lpstr>
      <vt:lpstr>Intermediate Floor</vt:lpstr>
      <vt:lpstr>Intermediate Wall</vt:lpstr>
      <vt:lpstr>Intermediate Floor</vt:lpstr>
      <vt:lpstr>Acoustic Intermediate Floor</vt:lpstr>
      <vt:lpstr>Acoustic Internal partition</vt:lpstr>
      <vt:lpstr>Acoustic Intermediate Floor</vt:lpstr>
      <vt:lpstr>Acoustic Suspended Floor</vt:lpstr>
      <vt:lpstr>Acoustic Partition (below)</vt:lpstr>
      <vt:lpstr>Acoustic Suspended Floor</vt:lpstr>
      <vt:lpstr>PowerPoint Presentation</vt:lpstr>
      <vt:lpstr>Solid Wall Construction</vt:lpstr>
      <vt:lpstr>Pitched roof Construction</vt:lpstr>
      <vt:lpstr>Suspended Ground Floor</vt:lpstr>
      <vt:lpstr>Suspended Upper Floor</vt:lpstr>
      <vt:lpstr>Aerogels</vt:lpstr>
      <vt:lpstr>PowerPoint Presentation</vt:lpstr>
      <vt:lpstr>Cavity Wall Construction</vt:lpstr>
      <vt:lpstr>Pitched Roof Attic</vt:lpstr>
      <vt:lpstr>Ground floor</vt:lpstr>
      <vt:lpstr>1960’s insitu concrete tower refurbishment External walls</vt:lpstr>
      <vt:lpstr>1960’s insitu concrete tower refurbishment Flat roof gutter</vt:lpstr>
      <vt:lpstr>2015</vt:lpstr>
      <vt:lpstr>PowerPoint Presentation</vt:lpstr>
      <vt:lpstr>Sampler</vt:lpstr>
      <vt:lpstr>Feedback</vt:lpstr>
      <vt:lpstr>© GBE 2003 - 2019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‘Green’ Materials</dc:title>
  <dc:subject/>
  <dc:creator>Brian Murphy</dc:creator>
  <cp:keywords/>
  <dc:description/>
  <cp:lastModifiedBy>Brian Murphy</cp:lastModifiedBy>
  <cp:revision>125</cp:revision>
  <cp:lastPrinted>2019-11-20T19:29:45Z</cp:lastPrinted>
  <dcterms:created xsi:type="dcterms:W3CDTF">2010-02-10T09:34:53Z</dcterms:created>
  <dcterms:modified xsi:type="dcterms:W3CDTF">2019-11-20T19:30:33Z</dcterms:modified>
  <cp:category/>
</cp:coreProperties>
</file>